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2.xml" ContentType="application/vnd.openxmlformats-officedocument.presentationml.tags+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3.xml" ContentType="application/vnd.openxmlformats-officedocument.presentationml.tags+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4.xml" ContentType="application/vnd.openxmlformats-officedocument.presentationml.tags+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8.xml" ContentType="application/vnd.openxmlformats-officedocument.presentationml.notesSlide+xml"/>
  <Override PartName="/ppt/tags/tag15.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6.xml" ContentType="application/vnd.openxmlformats-officedocument.presentationml.tags+xml"/>
  <Override PartName="/ppt/notesSlides/notesSlide3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17.xml" ContentType="application/vnd.openxmlformats-officedocument.presentationml.tags+xml"/>
  <Override PartName="/ppt/notesSlides/notesSlide33.xml" ContentType="application/vnd.openxmlformats-officedocument.presentationml.notesSlide+xml"/>
  <Override PartName="/ppt/tags/tag18.xml" ContentType="application/vnd.openxmlformats-officedocument.presentationml.tags+xml"/>
  <Override PartName="/ppt/notesSlides/notesSlide34.xml" ContentType="application/vnd.openxmlformats-officedocument.presentationml.notesSlide+xml"/>
  <Override PartName="/ppt/tags/tag19.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0.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8"/>
  </p:notesMasterIdLst>
  <p:handoutMasterIdLst>
    <p:handoutMasterId r:id="rId49"/>
  </p:handoutMasterIdLst>
  <p:sldIdLst>
    <p:sldId id="257" r:id="rId5"/>
    <p:sldId id="259" r:id="rId6"/>
    <p:sldId id="1222" r:id="rId7"/>
    <p:sldId id="1223" r:id="rId8"/>
    <p:sldId id="279" r:id="rId9"/>
    <p:sldId id="1224" r:id="rId10"/>
    <p:sldId id="1215" r:id="rId11"/>
    <p:sldId id="1052" r:id="rId12"/>
    <p:sldId id="1216" r:id="rId13"/>
    <p:sldId id="1196" r:id="rId14"/>
    <p:sldId id="1207" r:id="rId15"/>
    <p:sldId id="916" r:id="rId16"/>
    <p:sldId id="1213" r:id="rId17"/>
    <p:sldId id="1214" r:id="rId18"/>
    <p:sldId id="1217" r:id="rId19"/>
    <p:sldId id="1056" r:id="rId20"/>
    <p:sldId id="1149" r:id="rId21"/>
    <p:sldId id="1181" r:id="rId22"/>
    <p:sldId id="1185" r:id="rId23"/>
    <p:sldId id="1050" r:id="rId24"/>
    <p:sldId id="1183" r:id="rId25"/>
    <p:sldId id="1184" r:id="rId26"/>
    <p:sldId id="1193" r:id="rId27"/>
    <p:sldId id="1218" r:id="rId28"/>
    <p:sldId id="1225" r:id="rId29"/>
    <p:sldId id="1219" r:id="rId30"/>
    <p:sldId id="1220" r:id="rId31"/>
    <p:sldId id="1151" r:id="rId32"/>
    <p:sldId id="1199" r:id="rId33"/>
    <p:sldId id="1189" r:id="rId34"/>
    <p:sldId id="1221" r:id="rId35"/>
    <p:sldId id="1208" r:id="rId36"/>
    <p:sldId id="1198" r:id="rId37"/>
    <p:sldId id="1209" r:id="rId38"/>
    <p:sldId id="1020" r:id="rId39"/>
    <p:sldId id="1201" r:id="rId40"/>
    <p:sldId id="1109" r:id="rId41"/>
    <p:sldId id="1202" r:id="rId42"/>
    <p:sldId id="282" r:id="rId43"/>
    <p:sldId id="1226" r:id="rId44"/>
    <p:sldId id="258" r:id="rId45"/>
    <p:sldId id="260" r:id="rId46"/>
    <p:sldId id="261" r:id="rId47"/>
  </p:sldIdLst>
  <p:sldSz cx="12192000" cy="6858000"/>
  <p:notesSz cx="6858000" cy="9144000"/>
  <p:embeddedFontLst>
    <p:embeddedFont>
      <p:font typeface="Calibri" panose="020F0502020204030204" pitchFamily="34" charset="0"/>
      <p:regular r:id="rId50"/>
      <p:bold r:id="rId51"/>
      <p:italic r:id="rId52"/>
      <p:boldItalic r:id="rId53"/>
    </p:embeddedFont>
    <p:embeddedFont>
      <p:font typeface="Calibri Light" panose="020F0302020204030204" pitchFamily="34" charset="0"/>
      <p:regular r:id="rId54"/>
      <p:italic r:id="rId55"/>
    </p:embeddedFont>
    <p:embeddedFont>
      <p:font typeface="Cambria Math" panose="02040503050406030204" pitchFamily="18" charset="0"/>
      <p:regular r:id="rId56"/>
    </p:embeddedFont>
    <p:embeddedFont>
      <p:font typeface="Indie Flower" panose="02000000000000000000" pitchFamily="2" charset="0"/>
      <p:regular r:id="rId57"/>
    </p:embeddedFont>
    <p:embeddedFont>
      <p:font typeface="Kantumruy Pro" panose="020B0604020202020204" charset="0"/>
      <p:regular r:id="rId58"/>
      <p:bold r:id="rId59"/>
      <p:italic r:id="rId60"/>
      <p:boldItalic r:id="rId61"/>
    </p:embeddedFont>
    <p:embeddedFont>
      <p:font typeface="Kantumruy Pro Medium" panose="020B0604020202020204" charset="0"/>
      <p:regular r:id="rId62"/>
      <p:italic r:id="rId63"/>
    </p:embeddedFont>
    <p:embeddedFont>
      <p:font typeface="Kantumruy Pro SemiBold" panose="020B0604020202020204" charset="0"/>
      <p:bold r:id="rId64"/>
      <p:boldItalic r:id="rId65"/>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0FEC32-828F-0084-9038-D4D2F5BE5ED4}" name="Bogda, Florian" initials="BF" userId="S::ql076@uni-heidelberg.de::e9313fe5-bbe2-4aaa-bc57-2e9c255d1b06" providerId="AD"/>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51B"/>
    <a:srgbClr val="00725B"/>
    <a:srgbClr val="00AC88"/>
    <a:srgbClr val="00E5B6"/>
    <a:srgbClr val="E7FAF3"/>
    <a:srgbClr val="A5A5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47"/>
    <p:restoredTop sz="75995" autoAdjust="0"/>
  </p:normalViewPr>
  <p:slideViewPr>
    <p:cSldViewPr snapToGrid="0">
      <p:cViewPr varScale="1">
        <p:scale>
          <a:sx n="61" d="100"/>
          <a:sy n="61" d="100"/>
        </p:scale>
        <p:origin x="1349" y="43"/>
      </p:cViewPr>
      <p:guideLst/>
    </p:cSldViewPr>
  </p:slideViewPr>
  <p:notesTextViewPr>
    <p:cViewPr>
      <p:scale>
        <a:sx n="125" d="100"/>
        <a:sy n="125" d="100"/>
      </p:scale>
      <p:origin x="0" y="0"/>
    </p:cViewPr>
  </p:notesTextViewPr>
  <p:notesViewPr>
    <p:cSldViewPr snapToGrid="0">
      <p:cViewPr varScale="1">
        <p:scale>
          <a:sx n="55" d="100"/>
          <a:sy n="55" d="100"/>
        </p:scale>
        <p:origin x="2604" y="2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4.fntdata"/><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font" Target="fonts/font12.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2.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10.fntdata"/><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5.fntdata"/><Relationship Id="rId62" Type="http://schemas.openxmlformats.org/officeDocument/2006/relationships/font" Target="fonts/font13.fntdata"/><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openxmlformats.org/officeDocument/2006/relationships/font" Target="fonts/font8.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font" Target="fonts/font1.fntdata"/><Relationship Id="rId55" Type="http://schemas.openxmlformats.org/officeDocument/2006/relationships/font" Target="fonts/font6.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07B474-2C0F-5A46-87E1-2886D02D4EC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9B51E981-ED17-4C66-8123-7ADF99BA2B2D}">
      <dgm:prSet phldr="0" custT="1"/>
      <dgm:spPr>
        <a:solidFill>
          <a:srgbClr val="00725B"/>
        </a:solidFill>
      </dgm:spPr>
      <dgm:t>
        <a:bodyPr/>
        <a:lstStyle/>
        <a:p>
          <a:pPr rtl="0"/>
          <a:r>
            <a:rPr lang="de-DE" sz="3000" dirty="0">
              <a:latin typeface="+mj-lt"/>
            </a:rPr>
            <a:t>Aktivität I</a:t>
          </a:r>
        </a:p>
        <a:p>
          <a:pPr rtl="0"/>
          <a:r>
            <a:rPr lang="de-DE" sz="3000" b="0" dirty="0">
              <a:latin typeface="+mj-lt"/>
            </a:rPr>
            <a:t>Wippe</a:t>
          </a:r>
        </a:p>
      </dgm:t>
    </dgm:pt>
    <dgm:pt modelId="{96EB2DA0-B8E5-4710-8E29-FB96EB647B52}" type="parTrans" cxnId="{1DCA8043-E928-46B6-BFA8-1DA1C53A2001}">
      <dgm:prSet/>
      <dgm:spPr/>
      <dgm:t>
        <a:bodyPr/>
        <a:lstStyle/>
        <a:p>
          <a:endParaRPr lang="de-DE"/>
        </a:p>
      </dgm:t>
    </dgm:pt>
    <dgm:pt modelId="{AD7FAE40-C17B-455C-AC7C-3B004D71E16D}" type="sibTrans" cxnId="{1DCA8043-E928-46B6-BFA8-1DA1C53A2001}">
      <dgm:prSet/>
      <dgm:spPr/>
      <dgm:t>
        <a:bodyPr/>
        <a:lstStyle/>
        <a:p>
          <a:endParaRPr lang="de-DE"/>
        </a:p>
      </dgm:t>
    </dgm:pt>
    <dgm:pt modelId="{7F071BBB-102A-43EB-BA31-1FE982CECC0D}">
      <dgm:prSet phldr="0" custT="1"/>
      <dgm:spPr>
        <a:solidFill>
          <a:srgbClr val="00725B"/>
        </a:solidFill>
      </dgm:spPr>
      <dgm:t>
        <a:bodyPr/>
        <a:lstStyle/>
        <a:p>
          <a:pPr rtl="0"/>
          <a:r>
            <a:rPr lang="de-DE" sz="3000" dirty="0">
              <a:latin typeface="+mj-lt"/>
            </a:rPr>
            <a:t>Aktivität II</a:t>
          </a:r>
        </a:p>
        <a:p>
          <a:pPr rtl="0"/>
          <a:r>
            <a:rPr lang="de-DE" sz="3000" b="0" dirty="0">
              <a:latin typeface="+mj-lt"/>
            </a:rPr>
            <a:t>Rechteck</a:t>
          </a:r>
        </a:p>
      </dgm:t>
    </dgm:pt>
    <dgm:pt modelId="{0CBE5501-8419-4A34-9053-189908F55915}" type="parTrans" cxnId="{2E1C9FFA-24A7-4BD4-BC4E-16D681C6DF82}">
      <dgm:prSet/>
      <dgm:spPr/>
      <dgm:t>
        <a:bodyPr/>
        <a:lstStyle/>
        <a:p>
          <a:endParaRPr lang="de-DE"/>
        </a:p>
      </dgm:t>
    </dgm:pt>
    <dgm:pt modelId="{D86EA12A-B356-406F-B9F9-1E5B40D5EF42}" type="sibTrans" cxnId="{2E1C9FFA-24A7-4BD4-BC4E-16D681C6DF82}">
      <dgm:prSet/>
      <dgm:spPr/>
      <dgm:t>
        <a:bodyPr/>
        <a:lstStyle/>
        <a:p>
          <a:endParaRPr lang="de-DE"/>
        </a:p>
      </dgm:t>
    </dgm:pt>
    <dgm:pt modelId="{7FE755B6-2902-4E0F-8753-A30F50662FE5}">
      <dgm:prSet phldr="0" custT="1"/>
      <dgm:spPr/>
      <dgm:t>
        <a:bodyPr/>
        <a:lstStyle/>
        <a:p>
          <a:pPr rtl="0">
            <a:spcAft>
              <a:spcPts val="1200"/>
            </a:spcAft>
          </a:pPr>
          <a:r>
            <a:rPr lang="de-DE" sz="2200" dirty="0">
              <a:latin typeface="+mj-lt"/>
              <a:cs typeface="Arial"/>
            </a:rPr>
            <a:t>Experimentieren mit Simulationen</a:t>
          </a:r>
          <a:endParaRPr lang="de-DE" sz="2200" b="0" dirty="0">
            <a:latin typeface="+mj-lt"/>
          </a:endParaRPr>
        </a:p>
      </dgm:t>
    </dgm:pt>
    <dgm:pt modelId="{DA3B2142-0D90-4C94-A85B-CD2AD0B1A322}" type="parTrans" cxnId="{26E70A9D-EC28-42ED-9DC9-0A187B7A1047}">
      <dgm:prSet/>
      <dgm:spPr/>
      <dgm:t>
        <a:bodyPr/>
        <a:lstStyle/>
        <a:p>
          <a:endParaRPr lang="de-DE"/>
        </a:p>
      </dgm:t>
    </dgm:pt>
    <dgm:pt modelId="{2F39D587-A2FC-4642-984C-AC8F510AA2A4}" type="sibTrans" cxnId="{26E70A9D-EC28-42ED-9DC9-0A187B7A1047}">
      <dgm:prSet/>
      <dgm:spPr/>
      <dgm:t>
        <a:bodyPr/>
        <a:lstStyle/>
        <a:p>
          <a:endParaRPr lang="de-DE"/>
        </a:p>
      </dgm:t>
    </dgm:pt>
    <dgm:pt modelId="{07B37C62-F4C1-4925-9783-7D36490E1D56}">
      <dgm:prSet phldr="0" custT="1"/>
      <dgm:spPr/>
      <dgm:t>
        <a:bodyPr/>
        <a:lstStyle/>
        <a:p>
          <a:pPr rtl="0">
            <a:spcAft>
              <a:spcPts val="1200"/>
            </a:spcAft>
          </a:pPr>
          <a:r>
            <a:rPr lang="de-DE" sz="2200" dirty="0">
              <a:solidFill>
                <a:srgbClr val="000000"/>
              </a:solidFill>
              <a:latin typeface="+mj-lt"/>
              <a:cs typeface="Calibri"/>
            </a:rPr>
            <a:t>Vom Bildungsplan in den Unterricht (Forscherkreislauf)</a:t>
          </a:r>
          <a:endParaRPr lang="de-DE" sz="2200" dirty="0">
            <a:latin typeface="+mj-lt"/>
          </a:endParaRPr>
        </a:p>
      </dgm:t>
    </dgm:pt>
    <dgm:pt modelId="{6BF6D382-CAD7-4A21-8350-7592466DFE0E}" type="sibTrans" cxnId="{D22C0EDB-93DA-4C49-93A8-5CB1D5D64B13}">
      <dgm:prSet/>
      <dgm:spPr/>
      <dgm:t>
        <a:bodyPr/>
        <a:lstStyle/>
        <a:p>
          <a:endParaRPr lang="de-DE"/>
        </a:p>
      </dgm:t>
    </dgm:pt>
    <dgm:pt modelId="{C13ECDF5-D4C6-401C-914D-B7377360FD65}" type="parTrans" cxnId="{D22C0EDB-93DA-4C49-93A8-5CB1D5D64B13}">
      <dgm:prSet/>
      <dgm:spPr/>
      <dgm:t>
        <a:bodyPr/>
        <a:lstStyle/>
        <a:p>
          <a:endParaRPr lang="de-DE"/>
        </a:p>
      </dgm:t>
    </dgm:pt>
    <dgm:pt modelId="{955F222C-76B8-4F83-A894-8C87D104A18D}">
      <dgm:prSet custT="1"/>
      <dgm:spPr/>
      <dgm:t>
        <a:bodyPr/>
        <a:lstStyle/>
        <a:p>
          <a:pPr rtl="0">
            <a:spcAft>
              <a:spcPts val="1200"/>
            </a:spcAft>
          </a:pPr>
          <a:r>
            <a:rPr lang="de-DE" sz="2200" dirty="0">
              <a:latin typeface="+mj-lt"/>
            </a:rPr>
            <a:t>Experimentieren mit Gegenständen</a:t>
          </a:r>
        </a:p>
      </dgm:t>
    </dgm:pt>
    <dgm:pt modelId="{1D62FC14-6F0F-4FAD-9E36-5E002E42AAB5}" type="parTrans" cxnId="{7EFE430C-77AA-44C0-8F03-AB8DB3C298E4}">
      <dgm:prSet/>
      <dgm:spPr/>
      <dgm:t>
        <a:bodyPr/>
        <a:lstStyle/>
        <a:p>
          <a:endParaRPr lang="de-DE"/>
        </a:p>
      </dgm:t>
    </dgm:pt>
    <dgm:pt modelId="{AB6E6DE5-52BE-4242-963C-E3BD6E5FD58B}" type="sibTrans" cxnId="{7EFE430C-77AA-44C0-8F03-AB8DB3C298E4}">
      <dgm:prSet/>
      <dgm:spPr/>
      <dgm:t>
        <a:bodyPr/>
        <a:lstStyle/>
        <a:p>
          <a:endParaRPr lang="de-DE"/>
        </a:p>
      </dgm:t>
    </dgm:pt>
    <dgm:pt modelId="{C1D99B99-2B3D-41CC-BE2E-4877AA55019D}">
      <dgm:prSet custT="1"/>
      <dgm:spPr/>
      <dgm:t>
        <a:bodyPr/>
        <a:lstStyle/>
        <a:p>
          <a:pPr rtl="0">
            <a:spcAft>
              <a:spcPts val="1200"/>
            </a:spcAft>
          </a:pPr>
          <a:r>
            <a:rPr lang="de-DE" sz="2200" dirty="0">
              <a:latin typeface="+mj-lt"/>
            </a:rPr>
            <a:t>Aspekte Funktionalen Denkens (Umgang mit Darstellungen)</a:t>
          </a:r>
        </a:p>
      </dgm:t>
    </dgm:pt>
    <dgm:pt modelId="{35CB1E4E-B643-4846-96D5-0D5B9CDEA4B1}" type="parTrans" cxnId="{F405A2CA-97DC-4352-A631-6AB96F7E5FAE}">
      <dgm:prSet/>
      <dgm:spPr/>
      <dgm:t>
        <a:bodyPr/>
        <a:lstStyle/>
        <a:p>
          <a:endParaRPr lang="de-DE"/>
        </a:p>
      </dgm:t>
    </dgm:pt>
    <dgm:pt modelId="{608C2A7D-2B36-4F4F-8E18-AD23EDB28640}" type="sibTrans" cxnId="{F405A2CA-97DC-4352-A631-6AB96F7E5FAE}">
      <dgm:prSet/>
      <dgm:spPr/>
      <dgm:t>
        <a:bodyPr/>
        <a:lstStyle/>
        <a:p>
          <a:endParaRPr lang="de-DE"/>
        </a:p>
      </dgm:t>
    </dgm:pt>
    <dgm:pt modelId="{BDDA7A4B-1968-4FA5-BB66-B36290174066}">
      <dgm:prSet custT="1"/>
      <dgm:spPr/>
      <dgm:t>
        <a:bodyPr/>
        <a:lstStyle/>
        <a:p>
          <a:pPr rtl="0">
            <a:spcAft>
              <a:spcPts val="1200"/>
            </a:spcAft>
          </a:pPr>
          <a:r>
            <a:rPr lang="de-DE" sz="2200" dirty="0">
              <a:latin typeface="+mj-lt"/>
            </a:rPr>
            <a:t>Digitale Anreicherung</a:t>
          </a:r>
        </a:p>
      </dgm:t>
    </dgm:pt>
    <dgm:pt modelId="{67F7C2C1-F2E7-490C-BDF7-77CBAD548F4F}" type="parTrans" cxnId="{B8831DA6-D111-41C2-A4FE-3EE242355D8E}">
      <dgm:prSet/>
      <dgm:spPr/>
      <dgm:t>
        <a:bodyPr/>
        <a:lstStyle/>
        <a:p>
          <a:endParaRPr lang="de-DE"/>
        </a:p>
      </dgm:t>
    </dgm:pt>
    <dgm:pt modelId="{174139FD-8B90-4453-871D-286F0A01EF3B}" type="sibTrans" cxnId="{B8831DA6-D111-41C2-A4FE-3EE242355D8E}">
      <dgm:prSet/>
      <dgm:spPr/>
      <dgm:t>
        <a:bodyPr/>
        <a:lstStyle/>
        <a:p>
          <a:endParaRPr lang="de-DE"/>
        </a:p>
      </dgm:t>
    </dgm:pt>
    <dgm:pt modelId="{B8B75F87-6DDF-4FBB-9694-5626B5973569}">
      <dgm:prSet phldr="0" custT="1"/>
      <dgm:spPr/>
      <dgm:t>
        <a:bodyPr/>
        <a:lstStyle/>
        <a:p>
          <a:pPr rtl="0">
            <a:spcAft>
              <a:spcPts val="1200"/>
            </a:spcAft>
          </a:pPr>
          <a:r>
            <a:rPr lang="de-DE" sz="2200" b="0" dirty="0">
              <a:latin typeface="+mj-lt"/>
            </a:rPr>
            <a:t>Funktionstypen am Beispiel des Rechtecks von Klasse 7 bis Klasse 10</a:t>
          </a:r>
        </a:p>
      </dgm:t>
    </dgm:pt>
    <dgm:pt modelId="{487D3FF2-CC8F-46ED-A554-D29892C85F45}" type="parTrans" cxnId="{7AF11458-223B-45B4-AF51-CC830C2E0456}">
      <dgm:prSet/>
      <dgm:spPr/>
      <dgm:t>
        <a:bodyPr/>
        <a:lstStyle/>
        <a:p>
          <a:endParaRPr lang="de-DE"/>
        </a:p>
      </dgm:t>
    </dgm:pt>
    <dgm:pt modelId="{8BE42373-0AE2-431C-9300-691FA25672A1}" type="sibTrans" cxnId="{7AF11458-223B-45B4-AF51-CC830C2E0456}">
      <dgm:prSet/>
      <dgm:spPr/>
      <dgm:t>
        <a:bodyPr/>
        <a:lstStyle/>
        <a:p>
          <a:endParaRPr lang="de-DE"/>
        </a:p>
      </dgm:t>
    </dgm:pt>
    <dgm:pt modelId="{5E3372F2-C5B9-FF44-8259-E4E61DD74FA8}" type="pres">
      <dgm:prSet presAssocID="{E607B474-2C0F-5A46-87E1-2886D02D4EC5}" presName="Name0" presStyleCnt="0">
        <dgm:presLayoutVars>
          <dgm:dir/>
          <dgm:animLvl val="lvl"/>
          <dgm:resizeHandles val="exact"/>
        </dgm:presLayoutVars>
      </dgm:prSet>
      <dgm:spPr/>
    </dgm:pt>
    <dgm:pt modelId="{7A582D2D-5783-4509-8130-26DF50C80D42}" type="pres">
      <dgm:prSet presAssocID="{9B51E981-ED17-4C66-8123-7ADF99BA2B2D}" presName="composite" presStyleCnt="0"/>
      <dgm:spPr/>
    </dgm:pt>
    <dgm:pt modelId="{87716985-BEE6-4E4B-8826-5789D5274C7F}" type="pres">
      <dgm:prSet presAssocID="{9B51E981-ED17-4C66-8123-7ADF99BA2B2D}" presName="parTx" presStyleLbl="alignNode1" presStyleIdx="0" presStyleCnt="2" custLinFactNeighborX="-103" custLinFactNeighborY="2602">
        <dgm:presLayoutVars>
          <dgm:chMax val="0"/>
          <dgm:chPref val="0"/>
          <dgm:bulletEnabled val="1"/>
        </dgm:presLayoutVars>
      </dgm:prSet>
      <dgm:spPr/>
    </dgm:pt>
    <dgm:pt modelId="{619AA333-0B15-43CD-9615-5505750F31C2}" type="pres">
      <dgm:prSet presAssocID="{9B51E981-ED17-4C66-8123-7ADF99BA2B2D}" presName="desTx" presStyleLbl="alignAccFollowNode1" presStyleIdx="0" presStyleCnt="2">
        <dgm:presLayoutVars>
          <dgm:bulletEnabled val="1"/>
        </dgm:presLayoutVars>
      </dgm:prSet>
      <dgm:spPr/>
    </dgm:pt>
    <dgm:pt modelId="{6D2E4389-B4D5-4921-B7EB-F95365E58C89}" type="pres">
      <dgm:prSet presAssocID="{AD7FAE40-C17B-455C-AC7C-3B004D71E16D}" presName="space" presStyleCnt="0"/>
      <dgm:spPr/>
    </dgm:pt>
    <dgm:pt modelId="{463E8972-2814-41F4-9DD5-3F0E071AC46A}" type="pres">
      <dgm:prSet presAssocID="{7F071BBB-102A-43EB-BA31-1FE982CECC0D}" presName="composite" presStyleCnt="0"/>
      <dgm:spPr/>
    </dgm:pt>
    <dgm:pt modelId="{6E59F99D-929B-419D-B0F9-52B316112026}" type="pres">
      <dgm:prSet presAssocID="{7F071BBB-102A-43EB-BA31-1FE982CECC0D}" presName="parTx" presStyleLbl="alignNode1" presStyleIdx="1" presStyleCnt="2">
        <dgm:presLayoutVars>
          <dgm:chMax val="0"/>
          <dgm:chPref val="0"/>
          <dgm:bulletEnabled val="1"/>
        </dgm:presLayoutVars>
      </dgm:prSet>
      <dgm:spPr/>
    </dgm:pt>
    <dgm:pt modelId="{70B02C97-35FB-4F5D-A293-E0D3B171B5FD}" type="pres">
      <dgm:prSet presAssocID="{7F071BBB-102A-43EB-BA31-1FE982CECC0D}" presName="desTx" presStyleLbl="alignAccFollowNode1" presStyleIdx="1" presStyleCnt="2" custLinFactNeighborX="395" custLinFactNeighborY="-1751">
        <dgm:presLayoutVars>
          <dgm:bulletEnabled val="1"/>
        </dgm:presLayoutVars>
      </dgm:prSet>
      <dgm:spPr/>
    </dgm:pt>
  </dgm:ptLst>
  <dgm:cxnLst>
    <dgm:cxn modelId="{6301D400-73DD-4D0F-A93F-C77994BCEB0B}" type="presOf" srcId="{B8B75F87-6DDF-4FBB-9694-5626B5973569}" destId="{70B02C97-35FB-4F5D-A293-E0D3B171B5FD}" srcOrd="0" destOrd="1" presId="urn:microsoft.com/office/officeart/2005/8/layout/hList1"/>
    <dgm:cxn modelId="{7EFE430C-77AA-44C0-8F03-AB8DB3C298E4}" srcId="{9B51E981-ED17-4C66-8123-7ADF99BA2B2D}" destId="{955F222C-76B8-4F83-A894-8C87D104A18D}" srcOrd="1" destOrd="0" parTransId="{1D62FC14-6F0F-4FAD-9E36-5E002E42AAB5}" sibTransId="{AB6E6DE5-52BE-4242-963C-E3BD6E5FD58B}"/>
    <dgm:cxn modelId="{B6D9EC1B-8C32-E34E-A676-51A7DCC94556}" type="presOf" srcId="{E607B474-2C0F-5A46-87E1-2886D02D4EC5}" destId="{5E3372F2-C5B9-FF44-8259-E4E61DD74FA8}" srcOrd="0" destOrd="0" presId="urn:microsoft.com/office/officeart/2005/8/layout/hList1"/>
    <dgm:cxn modelId="{1DCA8043-E928-46B6-BFA8-1DA1C53A2001}" srcId="{E607B474-2C0F-5A46-87E1-2886D02D4EC5}" destId="{9B51E981-ED17-4C66-8123-7ADF99BA2B2D}" srcOrd="0" destOrd="0" parTransId="{96EB2DA0-B8E5-4710-8E29-FB96EB647B52}" sibTransId="{AD7FAE40-C17B-455C-AC7C-3B004D71E16D}"/>
    <dgm:cxn modelId="{10B31345-7AA5-7142-8CEA-9EEC2848415A}" type="presOf" srcId="{07B37C62-F4C1-4925-9783-7D36490E1D56}" destId="{619AA333-0B15-43CD-9615-5505750F31C2}" srcOrd="0" destOrd="0" presId="urn:microsoft.com/office/officeart/2005/8/layout/hList1"/>
    <dgm:cxn modelId="{DC713552-8E1B-4624-84FA-1101D60F6539}" type="presOf" srcId="{BDDA7A4B-1968-4FA5-BB66-B36290174066}" destId="{619AA333-0B15-43CD-9615-5505750F31C2}" srcOrd="0" destOrd="3" presId="urn:microsoft.com/office/officeart/2005/8/layout/hList1"/>
    <dgm:cxn modelId="{4B859B75-939C-864E-AA15-D4A668A164CE}" type="presOf" srcId="{7F071BBB-102A-43EB-BA31-1FE982CECC0D}" destId="{6E59F99D-929B-419D-B0F9-52B316112026}" srcOrd="0" destOrd="0" presId="urn:microsoft.com/office/officeart/2005/8/layout/hList1"/>
    <dgm:cxn modelId="{7AF11458-223B-45B4-AF51-CC830C2E0456}" srcId="{7F071BBB-102A-43EB-BA31-1FE982CECC0D}" destId="{B8B75F87-6DDF-4FBB-9694-5626B5973569}" srcOrd="1" destOrd="0" parTransId="{487D3FF2-CC8F-46ED-A554-D29892C85F45}" sibTransId="{8BE42373-0AE2-431C-9300-691FA25672A1}"/>
    <dgm:cxn modelId="{D514CC82-A796-4823-9605-955B6D363903}" type="presOf" srcId="{C1D99B99-2B3D-41CC-BE2E-4877AA55019D}" destId="{619AA333-0B15-43CD-9615-5505750F31C2}" srcOrd="0" destOrd="2" presId="urn:microsoft.com/office/officeart/2005/8/layout/hList1"/>
    <dgm:cxn modelId="{1E9F5698-8A54-4BEE-9DA5-64BED0DF294C}" type="presOf" srcId="{955F222C-76B8-4F83-A894-8C87D104A18D}" destId="{619AA333-0B15-43CD-9615-5505750F31C2}" srcOrd="0" destOrd="1" presId="urn:microsoft.com/office/officeart/2005/8/layout/hList1"/>
    <dgm:cxn modelId="{26E70A9D-EC28-42ED-9DC9-0A187B7A1047}" srcId="{7F071BBB-102A-43EB-BA31-1FE982CECC0D}" destId="{7FE755B6-2902-4E0F-8753-A30F50662FE5}" srcOrd="0" destOrd="0" parTransId="{DA3B2142-0D90-4C94-A85B-CD2AD0B1A322}" sibTransId="{2F39D587-A2FC-4642-984C-AC8F510AA2A4}"/>
    <dgm:cxn modelId="{B8831DA6-D111-41C2-A4FE-3EE242355D8E}" srcId="{9B51E981-ED17-4C66-8123-7ADF99BA2B2D}" destId="{BDDA7A4B-1968-4FA5-BB66-B36290174066}" srcOrd="3" destOrd="0" parTransId="{67F7C2C1-F2E7-490C-BDF7-77CBAD548F4F}" sibTransId="{174139FD-8B90-4453-871D-286F0A01EF3B}"/>
    <dgm:cxn modelId="{A63B01B3-6DE1-C648-93FA-CDFF8878A3A6}" type="presOf" srcId="{7FE755B6-2902-4E0F-8753-A30F50662FE5}" destId="{70B02C97-35FB-4F5D-A293-E0D3B171B5FD}" srcOrd="0" destOrd="0" presId="urn:microsoft.com/office/officeart/2005/8/layout/hList1"/>
    <dgm:cxn modelId="{D44D28C2-69DD-1546-BE7D-453B8D93B560}" type="presOf" srcId="{9B51E981-ED17-4C66-8123-7ADF99BA2B2D}" destId="{87716985-BEE6-4E4B-8826-5789D5274C7F}" srcOrd="0" destOrd="0" presId="urn:microsoft.com/office/officeart/2005/8/layout/hList1"/>
    <dgm:cxn modelId="{F405A2CA-97DC-4352-A631-6AB96F7E5FAE}" srcId="{9B51E981-ED17-4C66-8123-7ADF99BA2B2D}" destId="{C1D99B99-2B3D-41CC-BE2E-4877AA55019D}" srcOrd="2" destOrd="0" parTransId="{35CB1E4E-B643-4846-96D5-0D5B9CDEA4B1}" sibTransId="{608C2A7D-2B36-4F4F-8E18-AD23EDB28640}"/>
    <dgm:cxn modelId="{D22C0EDB-93DA-4C49-93A8-5CB1D5D64B13}" srcId="{9B51E981-ED17-4C66-8123-7ADF99BA2B2D}" destId="{07B37C62-F4C1-4925-9783-7D36490E1D56}" srcOrd="0" destOrd="0" parTransId="{C13ECDF5-D4C6-401C-914D-B7377360FD65}" sibTransId="{6BF6D382-CAD7-4A21-8350-7592466DFE0E}"/>
    <dgm:cxn modelId="{2E1C9FFA-24A7-4BD4-BC4E-16D681C6DF82}" srcId="{E607B474-2C0F-5A46-87E1-2886D02D4EC5}" destId="{7F071BBB-102A-43EB-BA31-1FE982CECC0D}" srcOrd="1" destOrd="0" parTransId="{0CBE5501-8419-4A34-9053-189908F55915}" sibTransId="{D86EA12A-B356-406F-B9F9-1E5B40D5EF42}"/>
    <dgm:cxn modelId="{D7E4F2FF-4313-0748-B912-6F418AEB2544}" type="presParOf" srcId="{5E3372F2-C5B9-FF44-8259-E4E61DD74FA8}" destId="{7A582D2D-5783-4509-8130-26DF50C80D42}" srcOrd="0" destOrd="0" presId="urn:microsoft.com/office/officeart/2005/8/layout/hList1"/>
    <dgm:cxn modelId="{23D38202-E842-E048-917C-386BE7357F7C}" type="presParOf" srcId="{7A582D2D-5783-4509-8130-26DF50C80D42}" destId="{87716985-BEE6-4E4B-8826-5789D5274C7F}" srcOrd="0" destOrd="0" presId="urn:microsoft.com/office/officeart/2005/8/layout/hList1"/>
    <dgm:cxn modelId="{25061F17-F3A7-1446-A558-E6EDB0AED6BB}" type="presParOf" srcId="{7A582D2D-5783-4509-8130-26DF50C80D42}" destId="{619AA333-0B15-43CD-9615-5505750F31C2}" srcOrd="1" destOrd="0" presId="urn:microsoft.com/office/officeart/2005/8/layout/hList1"/>
    <dgm:cxn modelId="{46FCCB76-7CDE-794C-907D-EA8B2CA8F18C}" type="presParOf" srcId="{5E3372F2-C5B9-FF44-8259-E4E61DD74FA8}" destId="{6D2E4389-B4D5-4921-B7EB-F95365E58C89}" srcOrd="1" destOrd="0" presId="urn:microsoft.com/office/officeart/2005/8/layout/hList1"/>
    <dgm:cxn modelId="{AC6B6584-A5DD-674B-AD11-9F0B9683343D}" type="presParOf" srcId="{5E3372F2-C5B9-FF44-8259-E4E61DD74FA8}" destId="{463E8972-2814-41F4-9DD5-3F0E071AC46A}" srcOrd="2" destOrd="0" presId="urn:microsoft.com/office/officeart/2005/8/layout/hList1"/>
    <dgm:cxn modelId="{D8E75CCD-2ACC-034E-9377-8C7DF0AEABEA}" type="presParOf" srcId="{463E8972-2814-41F4-9DD5-3F0E071AC46A}" destId="{6E59F99D-929B-419D-B0F9-52B316112026}" srcOrd="0" destOrd="0" presId="urn:microsoft.com/office/officeart/2005/8/layout/hList1"/>
    <dgm:cxn modelId="{31A6D1D0-D9E7-1542-B28E-D49C4606C19A}" type="presParOf" srcId="{463E8972-2814-41F4-9DD5-3F0E071AC46A}" destId="{70B02C97-35FB-4F5D-A293-E0D3B171B5F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607B474-2C0F-5A46-87E1-2886D02D4EC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9B51E981-ED17-4C66-8123-7ADF99BA2B2D}">
      <dgm:prSet phldr="0" custT="1"/>
      <dgm:spPr>
        <a:solidFill>
          <a:srgbClr val="00725B"/>
        </a:solidFill>
      </dgm:spPr>
      <dgm:t>
        <a:bodyPr/>
        <a:lstStyle/>
        <a:p>
          <a:pPr rtl="0"/>
          <a:r>
            <a:rPr lang="de-DE" sz="2400" dirty="0">
              <a:latin typeface="+mj-lt"/>
            </a:rPr>
            <a:t>Aktivität I</a:t>
          </a:r>
        </a:p>
        <a:p>
          <a:pPr rtl="0"/>
          <a:r>
            <a:rPr lang="de-DE" sz="2400" b="0" dirty="0">
              <a:latin typeface="+mj-lt"/>
            </a:rPr>
            <a:t>Wippe</a:t>
          </a:r>
        </a:p>
      </dgm:t>
    </dgm:pt>
    <dgm:pt modelId="{96EB2DA0-B8E5-4710-8E29-FB96EB647B52}" type="parTrans" cxnId="{1DCA8043-E928-46B6-BFA8-1DA1C53A2001}">
      <dgm:prSet/>
      <dgm:spPr/>
      <dgm:t>
        <a:bodyPr/>
        <a:lstStyle/>
        <a:p>
          <a:endParaRPr lang="de-DE"/>
        </a:p>
      </dgm:t>
    </dgm:pt>
    <dgm:pt modelId="{AD7FAE40-C17B-455C-AC7C-3B004D71E16D}" type="sibTrans" cxnId="{1DCA8043-E928-46B6-BFA8-1DA1C53A2001}">
      <dgm:prSet/>
      <dgm:spPr/>
      <dgm:t>
        <a:bodyPr/>
        <a:lstStyle/>
        <a:p>
          <a:endParaRPr lang="de-DE"/>
        </a:p>
      </dgm:t>
    </dgm:pt>
    <dgm:pt modelId="{7F071BBB-102A-43EB-BA31-1FE982CECC0D}">
      <dgm:prSet phldr="0" custT="1"/>
      <dgm:spPr>
        <a:solidFill>
          <a:srgbClr val="00725B"/>
        </a:solidFill>
      </dgm:spPr>
      <dgm:t>
        <a:bodyPr/>
        <a:lstStyle/>
        <a:p>
          <a:pPr rtl="0"/>
          <a:r>
            <a:rPr lang="de-DE" sz="2400" dirty="0">
              <a:latin typeface="+mj-lt"/>
            </a:rPr>
            <a:t>Aktivität II</a:t>
          </a:r>
        </a:p>
        <a:p>
          <a:pPr rtl="0"/>
          <a:r>
            <a:rPr lang="de-DE" sz="2400" b="0" dirty="0">
              <a:latin typeface="+mj-lt"/>
            </a:rPr>
            <a:t>Rechteck</a:t>
          </a:r>
        </a:p>
      </dgm:t>
    </dgm:pt>
    <dgm:pt modelId="{0CBE5501-8419-4A34-9053-189908F55915}" type="parTrans" cxnId="{2E1C9FFA-24A7-4BD4-BC4E-16D681C6DF82}">
      <dgm:prSet/>
      <dgm:spPr/>
      <dgm:t>
        <a:bodyPr/>
        <a:lstStyle/>
        <a:p>
          <a:endParaRPr lang="de-DE"/>
        </a:p>
      </dgm:t>
    </dgm:pt>
    <dgm:pt modelId="{D86EA12A-B356-406F-B9F9-1E5B40D5EF42}" type="sibTrans" cxnId="{2E1C9FFA-24A7-4BD4-BC4E-16D681C6DF82}">
      <dgm:prSet/>
      <dgm:spPr/>
      <dgm:t>
        <a:bodyPr/>
        <a:lstStyle/>
        <a:p>
          <a:endParaRPr lang="de-DE"/>
        </a:p>
      </dgm:t>
    </dgm:pt>
    <dgm:pt modelId="{7FE755B6-2902-4E0F-8753-A30F50662FE5}">
      <dgm:prSet phldr="0" custT="1"/>
      <dgm:spPr/>
      <dgm:t>
        <a:bodyPr/>
        <a:lstStyle/>
        <a:p>
          <a:pPr rtl="0">
            <a:spcAft>
              <a:spcPts val="1200"/>
            </a:spcAft>
          </a:pPr>
          <a:r>
            <a:rPr lang="de-DE" sz="2200" dirty="0">
              <a:latin typeface="+mj-lt"/>
              <a:cs typeface="Arial"/>
            </a:rPr>
            <a:t>Experimentieren mit Simulationen </a:t>
          </a:r>
          <a:endParaRPr lang="de-DE" sz="2200" b="0" dirty="0">
            <a:latin typeface="+mj-lt"/>
          </a:endParaRPr>
        </a:p>
      </dgm:t>
    </dgm:pt>
    <dgm:pt modelId="{DA3B2142-0D90-4C94-A85B-CD2AD0B1A322}" type="parTrans" cxnId="{26E70A9D-EC28-42ED-9DC9-0A187B7A1047}">
      <dgm:prSet/>
      <dgm:spPr/>
      <dgm:t>
        <a:bodyPr/>
        <a:lstStyle/>
        <a:p>
          <a:endParaRPr lang="de-DE"/>
        </a:p>
      </dgm:t>
    </dgm:pt>
    <dgm:pt modelId="{2F39D587-A2FC-4642-984C-AC8F510AA2A4}" type="sibTrans" cxnId="{26E70A9D-EC28-42ED-9DC9-0A187B7A1047}">
      <dgm:prSet/>
      <dgm:spPr/>
      <dgm:t>
        <a:bodyPr/>
        <a:lstStyle/>
        <a:p>
          <a:endParaRPr lang="de-DE"/>
        </a:p>
      </dgm:t>
    </dgm:pt>
    <dgm:pt modelId="{07B37C62-F4C1-4925-9783-7D36490E1D56}">
      <dgm:prSet phldr="0" custT="1"/>
      <dgm:spPr/>
      <dgm:t>
        <a:bodyPr/>
        <a:lstStyle/>
        <a:p>
          <a:pPr rtl="0">
            <a:spcAft>
              <a:spcPts val="1200"/>
            </a:spcAft>
          </a:pPr>
          <a:r>
            <a:rPr lang="de-DE" sz="2200" dirty="0">
              <a:solidFill>
                <a:srgbClr val="000000"/>
              </a:solidFill>
              <a:latin typeface="+mj-lt"/>
              <a:cs typeface="Calibri"/>
            </a:rPr>
            <a:t>Vom Bildungsplan in den Unterricht (Forscherkreislauf)</a:t>
          </a:r>
          <a:endParaRPr lang="de-DE" sz="2200" dirty="0">
            <a:latin typeface="+mj-lt"/>
          </a:endParaRPr>
        </a:p>
      </dgm:t>
    </dgm:pt>
    <dgm:pt modelId="{6BF6D382-CAD7-4A21-8350-7592466DFE0E}" type="sibTrans" cxnId="{D22C0EDB-93DA-4C49-93A8-5CB1D5D64B13}">
      <dgm:prSet/>
      <dgm:spPr/>
      <dgm:t>
        <a:bodyPr/>
        <a:lstStyle/>
        <a:p>
          <a:endParaRPr lang="de-DE"/>
        </a:p>
      </dgm:t>
    </dgm:pt>
    <dgm:pt modelId="{C13ECDF5-D4C6-401C-914D-B7377360FD65}" type="parTrans" cxnId="{D22C0EDB-93DA-4C49-93A8-5CB1D5D64B13}">
      <dgm:prSet/>
      <dgm:spPr/>
      <dgm:t>
        <a:bodyPr/>
        <a:lstStyle/>
        <a:p>
          <a:endParaRPr lang="de-DE"/>
        </a:p>
      </dgm:t>
    </dgm:pt>
    <dgm:pt modelId="{955F222C-76B8-4F83-A894-8C87D104A18D}">
      <dgm:prSet custT="1"/>
      <dgm:spPr/>
      <dgm:t>
        <a:bodyPr/>
        <a:lstStyle/>
        <a:p>
          <a:pPr rtl="0">
            <a:spcAft>
              <a:spcPts val="1200"/>
            </a:spcAft>
          </a:pPr>
          <a:r>
            <a:rPr lang="de-DE" sz="2200" dirty="0">
              <a:latin typeface="+mj-lt"/>
            </a:rPr>
            <a:t>Experimentieren mit Gegenständen</a:t>
          </a:r>
        </a:p>
      </dgm:t>
    </dgm:pt>
    <dgm:pt modelId="{1D62FC14-6F0F-4FAD-9E36-5E002E42AAB5}" type="parTrans" cxnId="{7EFE430C-77AA-44C0-8F03-AB8DB3C298E4}">
      <dgm:prSet/>
      <dgm:spPr/>
      <dgm:t>
        <a:bodyPr/>
        <a:lstStyle/>
        <a:p>
          <a:endParaRPr lang="de-DE"/>
        </a:p>
      </dgm:t>
    </dgm:pt>
    <dgm:pt modelId="{AB6E6DE5-52BE-4242-963C-E3BD6E5FD58B}" type="sibTrans" cxnId="{7EFE430C-77AA-44C0-8F03-AB8DB3C298E4}">
      <dgm:prSet/>
      <dgm:spPr/>
      <dgm:t>
        <a:bodyPr/>
        <a:lstStyle/>
        <a:p>
          <a:endParaRPr lang="de-DE"/>
        </a:p>
      </dgm:t>
    </dgm:pt>
    <dgm:pt modelId="{C1D99B99-2B3D-41CC-BE2E-4877AA55019D}">
      <dgm:prSet custT="1"/>
      <dgm:spPr/>
      <dgm:t>
        <a:bodyPr/>
        <a:lstStyle/>
        <a:p>
          <a:pPr rtl="0">
            <a:spcAft>
              <a:spcPts val="1200"/>
            </a:spcAft>
          </a:pPr>
          <a:r>
            <a:rPr lang="de-DE" sz="2200" dirty="0">
              <a:latin typeface="+mj-lt"/>
            </a:rPr>
            <a:t>Aspekte Funktionalen Denkens (Umgang mit Darstellungen)</a:t>
          </a:r>
        </a:p>
      </dgm:t>
    </dgm:pt>
    <dgm:pt modelId="{35CB1E4E-B643-4846-96D5-0D5B9CDEA4B1}" type="parTrans" cxnId="{F405A2CA-97DC-4352-A631-6AB96F7E5FAE}">
      <dgm:prSet/>
      <dgm:spPr/>
      <dgm:t>
        <a:bodyPr/>
        <a:lstStyle/>
        <a:p>
          <a:endParaRPr lang="de-DE"/>
        </a:p>
      </dgm:t>
    </dgm:pt>
    <dgm:pt modelId="{608C2A7D-2B36-4F4F-8E18-AD23EDB28640}" type="sibTrans" cxnId="{F405A2CA-97DC-4352-A631-6AB96F7E5FAE}">
      <dgm:prSet/>
      <dgm:spPr/>
      <dgm:t>
        <a:bodyPr/>
        <a:lstStyle/>
        <a:p>
          <a:endParaRPr lang="de-DE"/>
        </a:p>
      </dgm:t>
    </dgm:pt>
    <dgm:pt modelId="{BDDA7A4B-1968-4FA5-BB66-B36290174066}">
      <dgm:prSet custT="1"/>
      <dgm:spPr/>
      <dgm:t>
        <a:bodyPr/>
        <a:lstStyle/>
        <a:p>
          <a:pPr rtl="0">
            <a:spcAft>
              <a:spcPts val="1200"/>
            </a:spcAft>
          </a:pPr>
          <a:r>
            <a:rPr lang="de-DE" sz="2200" dirty="0">
              <a:latin typeface="+mj-lt"/>
            </a:rPr>
            <a:t>Digitale Anreicherung</a:t>
          </a:r>
        </a:p>
      </dgm:t>
    </dgm:pt>
    <dgm:pt modelId="{67F7C2C1-F2E7-490C-BDF7-77CBAD548F4F}" type="parTrans" cxnId="{B8831DA6-D111-41C2-A4FE-3EE242355D8E}">
      <dgm:prSet/>
      <dgm:spPr/>
      <dgm:t>
        <a:bodyPr/>
        <a:lstStyle/>
        <a:p>
          <a:endParaRPr lang="de-DE"/>
        </a:p>
      </dgm:t>
    </dgm:pt>
    <dgm:pt modelId="{174139FD-8B90-4453-871D-286F0A01EF3B}" type="sibTrans" cxnId="{B8831DA6-D111-41C2-A4FE-3EE242355D8E}">
      <dgm:prSet/>
      <dgm:spPr/>
      <dgm:t>
        <a:bodyPr/>
        <a:lstStyle/>
        <a:p>
          <a:endParaRPr lang="de-DE"/>
        </a:p>
      </dgm:t>
    </dgm:pt>
    <dgm:pt modelId="{B8B75F87-6DDF-4FBB-9694-5626B5973569}">
      <dgm:prSet phldr="0" custT="1"/>
      <dgm:spPr/>
      <dgm:t>
        <a:bodyPr/>
        <a:lstStyle/>
        <a:p>
          <a:pPr rtl="0">
            <a:spcAft>
              <a:spcPts val="1200"/>
            </a:spcAft>
          </a:pPr>
          <a:r>
            <a:rPr lang="de-DE" sz="2200" b="0" dirty="0">
              <a:latin typeface="+mj-lt"/>
            </a:rPr>
            <a:t>Funktionstypen am Beispiel des Rechtecks von Klasse 7 bis   Klasse 10</a:t>
          </a:r>
        </a:p>
      </dgm:t>
    </dgm:pt>
    <dgm:pt modelId="{487D3FF2-CC8F-46ED-A554-D29892C85F45}" type="parTrans" cxnId="{7AF11458-223B-45B4-AF51-CC830C2E0456}">
      <dgm:prSet/>
      <dgm:spPr/>
      <dgm:t>
        <a:bodyPr/>
        <a:lstStyle/>
        <a:p>
          <a:endParaRPr lang="de-DE"/>
        </a:p>
      </dgm:t>
    </dgm:pt>
    <dgm:pt modelId="{8BE42373-0AE2-431C-9300-691FA25672A1}" type="sibTrans" cxnId="{7AF11458-223B-45B4-AF51-CC830C2E0456}">
      <dgm:prSet/>
      <dgm:spPr/>
      <dgm:t>
        <a:bodyPr/>
        <a:lstStyle/>
        <a:p>
          <a:endParaRPr lang="de-DE"/>
        </a:p>
      </dgm:t>
    </dgm:pt>
    <dgm:pt modelId="{5E3372F2-C5B9-FF44-8259-E4E61DD74FA8}" type="pres">
      <dgm:prSet presAssocID="{E607B474-2C0F-5A46-87E1-2886D02D4EC5}" presName="Name0" presStyleCnt="0">
        <dgm:presLayoutVars>
          <dgm:dir/>
          <dgm:animLvl val="lvl"/>
          <dgm:resizeHandles val="exact"/>
        </dgm:presLayoutVars>
      </dgm:prSet>
      <dgm:spPr/>
    </dgm:pt>
    <dgm:pt modelId="{7A582D2D-5783-4509-8130-26DF50C80D42}" type="pres">
      <dgm:prSet presAssocID="{9B51E981-ED17-4C66-8123-7ADF99BA2B2D}" presName="composite" presStyleCnt="0"/>
      <dgm:spPr/>
    </dgm:pt>
    <dgm:pt modelId="{87716985-BEE6-4E4B-8826-5789D5274C7F}" type="pres">
      <dgm:prSet presAssocID="{9B51E981-ED17-4C66-8123-7ADF99BA2B2D}" presName="parTx" presStyleLbl="alignNode1" presStyleIdx="0" presStyleCnt="2" custLinFactNeighborX="-103" custLinFactNeighborY="2602">
        <dgm:presLayoutVars>
          <dgm:chMax val="0"/>
          <dgm:chPref val="0"/>
          <dgm:bulletEnabled val="1"/>
        </dgm:presLayoutVars>
      </dgm:prSet>
      <dgm:spPr/>
    </dgm:pt>
    <dgm:pt modelId="{619AA333-0B15-43CD-9615-5505750F31C2}" type="pres">
      <dgm:prSet presAssocID="{9B51E981-ED17-4C66-8123-7ADF99BA2B2D}" presName="desTx" presStyleLbl="alignAccFollowNode1" presStyleIdx="0" presStyleCnt="2">
        <dgm:presLayoutVars>
          <dgm:bulletEnabled val="1"/>
        </dgm:presLayoutVars>
      </dgm:prSet>
      <dgm:spPr/>
    </dgm:pt>
    <dgm:pt modelId="{6D2E4389-B4D5-4921-B7EB-F95365E58C89}" type="pres">
      <dgm:prSet presAssocID="{AD7FAE40-C17B-455C-AC7C-3B004D71E16D}" presName="space" presStyleCnt="0"/>
      <dgm:spPr/>
    </dgm:pt>
    <dgm:pt modelId="{463E8972-2814-41F4-9DD5-3F0E071AC46A}" type="pres">
      <dgm:prSet presAssocID="{7F071BBB-102A-43EB-BA31-1FE982CECC0D}" presName="composite" presStyleCnt="0"/>
      <dgm:spPr/>
    </dgm:pt>
    <dgm:pt modelId="{6E59F99D-929B-419D-B0F9-52B316112026}" type="pres">
      <dgm:prSet presAssocID="{7F071BBB-102A-43EB-BA31-1FE982CECC0D}" presName="parTx" presStyleLbl="alignNode1" presStyleIdx="1" presStyleCnt="2">
        <dgm:presLayoutVars>
          <dgm:chMax val="0"/>
          <dgm:chPref val="0"/>
          <dgm:bulletEnabled val="1"/>
        </dgm:presLayoutVars>
      </dgm:prSet>
      <dgm:spPr/>
    </dgm:pt>
    <dgm:pt modelId="{70B02C97-35FB-4F5D-A293-E0D3B171B5FD}" type="pres">
      <dgm:prSet presAssocID="{7F071BBB-102A-43EB-BA31-1FE982CECC0D}" presName="desTx" presStyleLbl="alignAccFollowNode1" presStyleIdx="1" presStyleCnt="2" custLinFactNeighborX="395" custLinFactNeighborY="-1751">
        <dgm:presLayoutVars>
          <dgm:bulletEnabled val="1"/>
        </dgm:presLayoutVars>
      </dgm:prSet>
      <dgm:spPr/>
    </dgm:pt>
  </dgm:ptLst>
  <dgm:cxnLst>
    <dgm:cxn modelId="{6301D400-73DD-4D0F-A93F-C77994BCEB0B}" type="presOf" srcId="{B8B75F87-6DDF-4FBB-9694-5626B5973569}" destId="{70B02C97-35FB-4F5D-A293-E0D3B171B5FD}" srcOrd="0" destOrd="1" presId="urn:microsoft.com/office/officeart/2005/8/layout/hList1"/>
    <dgm:cxn modelId="{7EFE430C-77AA-44C0-8F03-AB8DB3C298E4}" srcId="{9B51E981-ED17-4C66-8123-7ADF99BA2B2D}" destId="{955F222C-76B8-4F83-A894-8C87D104A18D}" srcOrd="1" destOrd="0" parTransId="{1D62FC14-6F0F-4FAD-9E36-5E002E42AAB5}" sibTransId="{AB6E6DE5-52BE-4242-963C-E3BD6E5FD58B}"/>
    <dgm:cxn modelId="{B6D9EC1B-8C32-E34E-A676-51A7DCC94556}" type="presOf" srcId="{E607B474-2C0F-5A46-87E1-2886D02D4EC5}" destId="{5E3372F2-C5B9-FF44-8259-E4E61DD74FA8}" srcOrd="0" destOrd="0" presId="urn:microsoft.com/office/officeart/2005/8/layout/hList1"/>
    <dgm:cxn modelId="{1DCA8043-E928-46B6-BFA8-1DA1C53A2001}" srcId="{E607B474-2C0F-5A46-87E1-2886D02D4EC5}" destId="{9B51E981-ED17-4C66-8123-7ADF99BA2B2D}" srcOrd="0" destOrd="0" parTransId="{96EB2DA0-B8E5-4710-8E29-FB96EB647B52}" sibTransId="{AD7FAE40-C17B-455C-AC7C-3B004D71E16D}"/>
    <dgm:cxn modelId="{10B31345-7AA5-7142-8CEA-9EEC2848415A}" type="presOf" srcId="{07B37C62-F4C1-4925-9783-7D36490E1D56}" destId="{619AA333-0B15-43CD-9615-5505750F31C2}" srcOrd="0" destOrd="0" presId="urn:microsoft.com/office/officeart/2005/8/layout/hList1"/>
    <dgm:cxn modelId="{DC713552-8E1B-4624-84FA-1101D60F6539}" type="presOf" srcId="{BDDA7A4B-1968-4FA5-BB66-B36290174066}" destId="{619AA333-0B15-43CD-9615-5505750F31C2}" srcOrd="0" destOrd="3" presId="urn:microsoft.com/office/officeart/2005/8/layout/hList1"/>
    <dgm:cxn modelId="{4B859B75-939C-864E-AA15-D4A668A164CE}" type="presOf" srcId="{7F071BBB-102A-43EB-BA31-1FE982CECC0D}" destId="{6E59F99D-929B-419D-B0F9-52B316112026}" srcOrd="0" destOrd="0" presId="urn:microsoft.com/office/officeart/2005/8/layout/hList1"/>
    <dgm:cxn modelId="{7AF11458-223B-45B4-AF51-CC830C2E0456}" srcId="{7F071BBB-102A-43EB-BA31-1FE982CECC0D}" destId="{B8B75F87-6DDF-4FBB-9694-5626B5973569}" srcOrd="1" destOrd="0" parTransId="{487D3FF2-CC8F-46ED-A554-D29892C85F45}" sibTransId="{8BE42373-0AE2-431C-9300-691FA25672A1}"/>
    <dgm:cxn modelId="{D514CC82-A796-4823-9605-955B6D363903}" type="presOf" srcId="{C1D99B99-2B3D-41CC-BE2E-4877AA55019D}" destId="{619AA333-0B15-43CD-9615-5505750F31C2}" srcOrd="0" destOrd="2" presId="urn:microsoft.com/office/officeart/2005/8/layout/hList1"/>
    <dgm:cxn modelId="{1E9F5698-8A54-4BEE-9DA5-64BED0DF294C}" type="presOf" srcId="{955F222C-76B8-4F83-A894-8C87D104A18D}" destId="{619AA333-0B15-43CD-9615-5505750F31C2}" srcOrd="0" destOrd="1" presId="urn:microsoft.com/office/officeart/2005/8/layout/hList1"/>
    <dgm:cxn modelId="{26E70A9D-EC28-42ED-9DC9-0A187B7A1047}" srcId="{7F071BBB-102A-43EB-BA31-1FE982CECC0D}" destId="{7FE755B6-2902-4E0F-8753-A30F50662FE5}" srcOrd="0" destOrd="0" parTransId="{DA3B2142-0D90-4C94-A85B-CD2AD0B1A322}" sibTransId="{2F39D587-A2FC-4642-984C-AC8F510AA2A4}"/>
    <dgm:cxn modelId="{B8831DA6-D111-41C2-A4FE-3EE242355D8E}" srcId="{9B51E981-ED17-4C66-8123-7ADF99BA2B2D}" destId="{BDDA7A4B-1968-4FA5-BB66-B36290174066}" srcOrd="3" destOrd="0" parTransId="{67F7C2C1-F2E7-490C-BDF7-77CBAD548F4F}" sibTransId="{174139FD-8B90-4453-871D-286F0A01EF3B}"/>
    <dgm:cxn modelId="{A63B01B3-6DE1-C648-93FA-CDFF8878A3A6}" type="presOf" srcId="{7FE755B6-2902-4E0F-8753-A30F50662FE5}" destId="{70B02C97-35FB-4F5D-A293-E0D3B171B5FD}" srcOrd="0" destOrd="0" presId="urn:microsoft.com/office/officeart/2005/8/layout/hList1"/>
    <dgm:cxn modelId="{D44D28C2-69DD-1546-BE7D-453B8D93B560}" type="presOf" srcId="{9B51E981-ED17-4C66-8123-7ADF99BA2B2D}" destId="{87716985-BEE6-4E4B-8826-5789D5274C7F}" srcOrd="0" destOrd="0" presId="urn:microsoft.com/office/officeart/2005/8/layout/hList1"/>
    <dgm:cxn modelId="{F405A2CA-97DC-4352-A631-6AB96F7E5FAE}" srcId="{9B51E981-ED17-4C66-8123-7ADF99BA2B2D}" destId="{C1D99B99-2B3D-41CC-BE2E-4877AA55019D}" srcOrd="2" destOrd="0" parTransId="{35CB1E4E-B643-4846-96D5-0D5B9CDEA4B1}" sibTransId="{608C2A7D-2B36-4F4F-8E18-AD23EDB28640}"/>
    <dgm:cxn modelId="{D22C0EDB-93DA-4C49-93A8-5CB1D5D64B13}" srcId="{9B51E981-ED17-4C66-8123-7ADF99BA2B2D}" destId="{07B37C62-F4C1-4925-9783-7D36490E1D56}" srcOrd="0" destOrd="0" parTransId="{C13ECDF5-D4C6-401C-914D-B7377360FD65}" sibTransId="{6BF6D382-CAD7-4A21-8350-7592466DFE0E}"/>
    <dgm:cxn modelId="{2E1C9FFA-24A7-4BD4-BC4E-16D681C6DF82}" srcId="{E607B474-2C0F-5A46-87E1-2886D02D4EC5}" destId="{7F071BBB-102A-43EB-BA31-1FE982CECC0D}" srcOrd="1" destOrd="0" parTransId="{0CBE5501-8419-4A34-9053-189908F55915}" sibTransId="{D86EA12A-B356-406F-B9F9-1E5B40D5EF42}"/>
    <dgm:cxn modelId="{D7E4F2FF-4313-0748-B912-6F418AEB2544}" type="presParOf" srcId="{5E3372F2-C5B9-FF44-8259-E4E61DD74FA8}" destId="{7A582D2D-5783-4509-8130-26DF50C80D42}" srcOrd="0" destOrd="0" presId="urn:microsoft.com/office/officeart/2005/8/layout/hList1"/>
    <dgm:cxn modelId="{23D38202-E842-E048-917C-386BE7357F7C}" type="presParOf" srcId="{7A582D2D-5783-4509-8130-26DF50C80D42}" destId="{87716985-BEE6-4E4B-8826-5789D5274C7F}" srcOrd="0" destOrd="0" presId="urn:microsoft.com/office/officeart/2005/8/layout/hList1"/>
    <dgm:cxn modelId="{25061F17-F3A7-1446-A558-E6EDB0AED6BB}" type="presParOf" srcId="{7A582D2D-5783-4509-8130-26DF50C80D42}" destId="{619AA333-0B15-43CD-9615-5505750F31C2}" srcOrd="1" destOrd="0" presId="urn:microsoft.com/office/officeart/2005/8/layout/hList1"/>
    <dgm:cxn modelId="{46FCCB76-7CDE-794C-907D-EA8B2CA8F18C}" type="presParOf" srcId="{5E3372F2-C5B9-FF44-8259-E4E61DD74FA8}" destId="{6D2E4389-B4D5-4921-B7EB-F95365E58C89}" srcOrd="1" destOrd="0" presId="urn:microsoft.com/office/officeart/2005/8/layout/hList1"/>
    <dgm:cxn modelId="{AC6B6584-A5DD-674B-AD11-9F0B9683343D}" type="presParOf" srcId="{5E3372F2-C5B9-FF44-8259-E4E61DD74FA8}" destId="{463E8972-2814-41F4-9DD5-3F0E071AC46A}" srcOrd="2" destOrd="0" presId="urn:microsoft.com/office/officeart/2005/8/layout/hList1"/>
    <dgm:cxn modelId="{D8E75CCD-2ACC-034E-9377-8C7DF0AEABEA}" type="presParOf" srcId="{463E8972-2814-41F4-9DD5-3F0E071AC46A}" destId="{6E59F99D-929B-419D-B0F9-52B316112026}" srcOrd="0" destOrd="0" presId="urn:microsoft.com/office/officeart/2005/8/layout/hList1"/>
    <dgm:cxn modelId="{31A6D1D0-D9E7-1542-B28E-D49C4606C19A}" type="presParOf" srcId="{463E8972-2814-41F4-9DD5-3F0E071AC46A}" destId="{70B02C97-35FB-4F5D-A293-E0D3B171B5FD}"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07B474-2C0F-5A46-87E1-2886D02D4EC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9B51E981-ED17-4C66-8123-7ADF99BA2B2D}">
      <dgm:prSet phldr="0" custT="1"/>
      <dgm:spPr>
        <a:solidFill>
          <a:srgbClr val="00725B"/>
        </a:solidFill>
      </dgm:spPr>
      <dgm:t>
        <a:bodyPr/>
        <a:lstStyle/>
        <a:p>
          <a:pPr rtl="0"/>
          <a:r>
            <a:rPr lang="de-DE" sz="3000" dirty="0">
              <a:latin typeface="+mj-lt"/>
            </a:rPr>
            <a:t>Aktivität I</a:t>
          </a:r>
        </a:p>
        <a:p>
          <a:pPr rtl="0"/>
          <a:r>
            <a:rPr lang="de-DE" sz="3000" b="0" dirty="0">
              <a:latin typeface="+mj-lt"/>
            </a:rPr>
            <a:t>Wippe</a:t>
          </a:r>
        </a:p>
      </dgm:t>
    </dgm:pt>
    <dgm:pt modelId="{96EB2DA0-B8E5-4710-8E29-FB96EB647B52}" type="parTrans" cxnId="{1DCA8043-E928-46B6-BFA8-1DA1C53A2001}">
      <dgm:prSet/>
      <dgm:spPr/>
      <dgm:t>
        <a:bodyPr/>
        <a:lstStyle/>
        <a:p>
          <a:endParaRPr lang="de-DE"/>
        </a:p>
      </dgm:t>
    </dgm:pt>
    <dgm:pt modelId="{AD7FAE40-C17B-455C-AC7C-3B004D71E16D}" type="sibTrans" cxnId="{1DCA8043-E928-46B6-BFA8-1DA1C53A2001}">
      <dgm:prSet/>
      <dgm:spPr/>
      <dgm:t>
        <a:bodyPr/>
        <a:lstStyle/>
        <a:p>
          <a:endParaRPr lang="de-DE"/>
        </a:p>
      </dgm:t>
    </dgm:pt>
    <dgm:pt modelId="{7F071BBB-102A-43EB-BA31-1FE982CECC0D}">
      <dgm:prSet phldr="0" custT="1"/>
      <dgm:spPr>
        <a:solidFill>
          <a:srgbClr val="00725B"/>
        </a:solidFill>
      </dgm:spPr>
      <dgm:t>
        <a:bodyPr/>
        <a:lstStyle/>
        <a:p>
          <a:pPr rtl="0"/>
          <a:r>
            <a:rPr lang="de-DE" sz="3000" dirty="0">
              <a:latin typeface="+mj-lt"/>
            </a:rPr>
            <a:t>Aktivität II</a:t>
          </a:r>
        </a:p>
        <a:p>
          <a:pPr rtl="0"/>
          <a:r>
            <a:rPr lang="de-DE" sz="3000" b="0" dirty="0">
              <a:latin typeface="+mj-lt"/>
            </a:rPr>
            <a:t>Rechteck</a:t>
          </a:r>
        </a:p>
      </dgm:t>
    </dgm:pt>
    <dgm:pt modelId="{0CBE5501-8419-4A34-9053-189908F55915}" type="parTrans" cxnId="{2E1C9FFA-24A7-4BD4-BC4E-16D681C6DF82}">
      <dgm:prSet/>
      <dgm:spPr/>
      <dgm:t>
        <a:bodyPr/>
        <a:lstStyle/>
        <a:p>
          <a:endParaRPr lang="de-DE"/>
        </a:p>
      </dgm:t>
    </dgm:pt>
    <dgm:pt modelId="{D86EA12A-B356-406F-B9F9-1E5B40D5EF42}" type="sibTrans" cxnId="{2E1C9FFA-24A7-4BD4-BC4E-16D681C6DF82}">
      <dgm:prSet/>
      <dgm:spPr/>
      <dgm:t>
        <a:bodyPr/>
        <a:lstStyle/>
        <a:p>
          <a:endParaRPr lang="de-DE"/>
        </a:p>
      </dgm:t>
    </dgm:pt>
    <dgm:pt modelId="{7FE755B6-2902-4E0F-8753-A30F50662FE5}">
      <dgm:prSet phldr="0" custT="1"/>
      <dgm:spPr/>
      <dgm:t>
        <a:bodyPr/>
        <a:lstStyle/>
        <a:p>
          <a:pPr rtl="0">
            <a:spcAft>
              <a:spcPts val="1200"/>
            </a:spcAft>
          </a:pPr>
          <a:r>
            <a:rPr lang="de-DE" sz="2200" dirty="0">
              <a:latin typeface="+mj-lt"/>
              <a:cs typeface="Arial"/>
            </a:rPr>
            <a:t>Experimentieren mit Simulationen</a:t>
          </a:r>
          <a:endParaRPr lang="de-DE" sz="2200" b="0" dirty="0">
            <a:latin typeface="+mj-lt"/>
          </a:endParaRPr>
        </a:p>
      </dgm:t>
    </dgm:pt>
    <dgm:pt modelId="{DA3B2142-0D90-4C94-A85B-CD2AD0B1A322}" type="parTrans" cxnId="{26E70A9D-EC28-42ED-9DC9-0A187B7A1047}">
      <dgm:prSet/>
      <dgm:spPr/>
      <dgm:t>
        <a:bodyPr/>
        <a:lstStyle/>
        <a:p>
          <a:endParaRPr lang="de-DE"/>
        </a:p>
      </dgm:t>
    </dgm:pt>
    <dgm:pt modelId="{2F39D587-A2FC-4642-984C-AC8F510AA2A4}" type="sibTrans" cxnId="{26E70A9D-EC28-42ED-9DC9-0A187B7A1047}">
      <dgm:prSet/>
      <dgm:spPr/>
      <dgm:t>
        <a:bodyPr/>
        <a:lstStyle/>
        <a:p>
          <a:endParaRPr lang="de-DE"/>
        </a:p>
      </dgm:t>
    </dgm:pt>
    <dgm:pt modelId="{07B37C62-F4C1-4925-9783-7D36490E1D56}">
      <dgm:prSet phldr="0" custT="1"/>
      <dgm:spPr/>
      <dgm:t>
        <a:bodyPr/>
        <a:lstStyle/>
        <a:p>
          <a:pPr rtl="0">
            <a:spcAft>
              <a:spcPts val="1200"/>
            </a:spcAft>
          </a:pPr>
          <a:r>
            <a:rPr lang="de-DE" sz="2200" dirty="0">
              <a:solidFill>
                <a:srgbClr val="000000"/>
              </a:solidFill>
              <a:latin typeface="+mj-lt"/>
              <a:cs typeface="Calibri"/>
            </a:rPr>
            <a:t>Vom Bildungsplan in den Unterricht (Forscherkreislauf)</a:t>
          </a:r>
          <a:endParaRPr lang="de-DE" sz="2200" dirty="0">
            <a:latin typeface="+mj-lt"/>
          </a:endParaRPr>
        </a:p>
      </dgm:t>
    </dgm:pt>
    <dgm:pt modelId="{6BF6D382-CAD7-4A21-8350-7592466DFE0E}" type="sibTrans" cxnId="{D22C0EDB-93DA-4C49-93A8-5CB1D5D64B13}">
      <dgm:prSet/>
      <dgm:spPr/>
      <dgm:t>
        <a:bodyPr/>
        <a:lstStyle/>
        <a:p>
          <a:endParaRPr lang="de-DE"/>
        </a:p>
      </dgm:t>
    </dgm:pt>
    <dgm:pt modelId="{C13ECDF5-D4C6-401C-914D-B7377360FD65}" type="parTrans" cxnId="{D22C0EDB-93DA-4C49-93A8-5CB1D5D64B13}">
      <dgm:prSet/>
      <dgm:spPr/>
      <dgm:t>
        <a:bodyPr/>
        <a:lstStyle/>
        <a:p>
          <a:endParaRPr lang="de-DE"/>
        </a:p>
      </dgm:t>
    </dgm:pt>
    <dgm:pt modelId="{955F222C-76B8-4F83-A894-8C87D104A18D}">
      <dgm:prSet custT="1"/>
      <dgm:spPr/>
      <dgm:t>
        <a:bodyPr/>
        <a:lstStyle/>
        <a:p>
          <a:pPr rtl="0">
            <a:spcAft>
              <a:spcPts val="1200"/>
            </a:spcAft>
          </a:pPr>
          <a:r>
            <a:rPr lang="de-DE" sz="2200" dirty="0">
              <a:latin typeface="+mj-lt"/>
            </a:rPr>
            <a:t>Experimentieren mit Gegenständen</a:t>
          </a:r>
        </a:p>
      </dgm:t>
    </dgm:pt>
    <dgm:pt modelId="{1D62FC14-6F0F-4FAD-9E36-5E002E42AAB5}" type="parTrans" cxnId="{7EFE430C-77AA-44C0-8F03-AB8DB3C298E4}">
      <dgm:prSet/>
      <dgm:spPr/>
      <dgm:t>
        <a:bodyPr/>
        <a:lstStyle/>
        <a:p>
          <a:endParaRPr lang="de-DE"/>
        </a:p>
      </dgm:t>
    </dgm:pt>
    <dgm:pt modelId="{AB6E6DE5-52BE-4242-963C-E3BD6E5FD58B}" type="sibTrans" cxnId="{7EFE430C-77AA-44C0-8F03-AB8DB3C298E4}">
      <dgm:prSet/>
      <dgm:spPr/>
      <dgm:t>
        <a:bodyPr/>
        <a:lstStyle/>
        <a:p>
          <a:endParaRPr lang="de-DE"/>
        </a:p>
      </dgm:t>
    </dgm:pt>
    <dgm:pt modelId="{C1D99B99-2B3D-41CC-BE2E-4877AA55019D}">
      <dgm:prSet custT="1"/>
      <dgm:spPr/>
      <dgm:t>
        <a:bodyPr/>
        <a:lstStyle/>
        <a:p>
          <a:pPr rtl="0">
            <a:spcAft>
              <a:spcPts val="1200"/>
            </a:spcAft>
          </a:pPr>
          <a:r>
            <a:rPr lang="de-DE" sz="2200" dirty="0">
              <a:latin typeface="+mj-lt"/>
            </a:rPr>
            <a:t>Aspekte Funktionalen Denkens (Umgang mit Darstellungen)</a:t>
          </a:r>
        </a:p>
      </dgm:t>
    </dgm:pt>
    <dgm:pt modelId="{35CB1E4E-B643-4846-96D5-0D5B9CDEA4B1}" type="parTrans" cxnId="{F405A2CA-97DC-4352-A631-6AB96F7E5FAE}">
      <dgm:prSet/>
      <dgm:spPr/>
      <dgm:t>
        <a:bodyPr/>
        <a:lstStyle/>
        <a:p>
          <a:endParaRPr lang="de-DE"/>
        </a:p>
      </dgm:t>
    </dgm:pt>
    <dgm:pt modelId="{608C2A7D-2B36-4F4F-8E18-AD23EDB28640}" type="sibTrans" cxnId="{F405A2CA-97DC-4352-A631-6AB96F7E5FAE}">
      <dgm:prSet/>
      <dgm:spPr/>
      <dgm:t>
        <a:bodyPr/>
        <a:lstStyle/>
        <a:p>
          <a:endParaRPr lang="de-DE"/>
        </a:p>
      </dgm:t>
    </dgm:pt>
    <dgm:pt modelId="{BDDA7A4B-1968-4FA5-BB66-B36290174066}">
      <dgm:prSet custT="1"/>
      <dgm:spPr/>
      <dgm:t>
        <a:bodyPr/>
        <a:lstStyle/>
        <a:p>
          <a:pPr rtl="0">
            <a:spcAft>
              <a:spcPts val="1200"/>
            </a:spcAft>
          </a:pPr>
          <a:r>
            <a:rPr lang="de-DE" sz="2200" dirty="0">
              <a:latin typeface="+mj-lt"/>
            </a:rPr>
            <a:t>Digitale Anreicherung</a:t>
          </a:r>
        </a:p>
      </dgm:t>
    </dgm:pt>
    <dgm:pt modelId="{67F7C2C1-F2E7-490C-BDF7-77CBAD548F4F}" type="parTrans" cxnId="{B8831DA6-D111-41C2-A4FE-3EE242355D8E}">
      <dgm:prSet/>
      <dgm:spPr/>
      <dgm:t>
        <a:bodyPr/>
        <a:lstStyle/>
        <a:p>
          <a:endParaRPr lang="de-DE"/>
        </a:p>
      </dgm:t>
    </dgm:pt>
    <dgm:pt modelId="{174139FD-8B90-4453-871D-286F0A01EF3B}" type="sibTrans" cxnId="{B8831DA6-D111-41C2-A4FE-3EE242355D8E}">
      <dgm:prSet/>
      <dgm:spPr/>
      <dgm:t>
        <a:bodyPr/>
        <a:lstStyle/>
        <a:p>
          <a:endParaRPr lang="de-DE"/>
        </a:p>
      </dgm:t>
    </dgm:pt>
    <dgm:pt modelId="{B8B75F87-6DDF-4FBB-9694-5626B5973569}">
      <dgm:prSet phldr="0" custT="1"/>
      <dgm:spPr/>
      <dgm:t>
        <a:bodyPr/>
        <a:lstStyle/>
        <a:p>
          <a:pPr rtl="0">
            <a:spcAft>
              <a:spcPts val="1200"/>
            </a:spcAft>
          </a:pPr>
          <a:r>
            <a:rPr lang="de-DE" sz="2200" b="0" dirty="0">
              <a:latin typeface="+mj-lt"/>
            </a:rPr>
            <a:t>Funktionstypen am Beispiel des Rechtecks von Klasse 7 bis   Klasse 10</a:t>
          </a:r>
        </a:p>
      </dgm:t>
    </dgm:pt>
    <dgm:pt modelId="{487D3FF2-CC8F-46ED-A554-D29892C85F45}" type="parTrans" cxnId="{7AF11458-223B-45B4-AF51-CC830C2E0456}">
      <dgm:prSet/>
      <dgm:spPr/>
      <dgm:t>
        <a:bodyPr/>
        <a:lstStyle/>
        <a:p>
          <a:endParaRPr lang="de-DE"/>
        </a:p>
      </dgm:t>
    </dgm:pt>
    <dgm:pt modelId="{8BE42373-0AE2-431C-9300-691FA25672A1}" type="sibTrans" cxnId="{7AF11458-223B-45B4-AF51-CC830C2E0456}">
      <dgm:prSet/>
      <dgm:spPr/>
      <dgm:t>
        <a:bodyPr/>
        <a:lstStyle/>
        <a:p>
          <a:endParaRPr lang="de-DE"/>
        </a:p>
      </dgm:t>
    </dgm:pt>
    <dgm:pt modelId="{5E3372F2-C5B9-FF44-8259-E4E61DD74FA8}" type="pres">
      <dgm:prSet presAssocID="{E607B474-2C0F-5A46-87E1-2886D02D4EC5}" presName="Name0" presStyleCnt="0">
        <dgm:presLayoutVars>
          <dgm:dir/>
          <dgm:animLvl val="lvl"/>
          <dgm:resizeHandles val="exact"/>
        </dgm:presLayoutVars>
      </dgm:prSet>
      <dgm:spPr/>
    </dgm:pt>
    <dgm:pt modelId="{7A582D2D-5783-4509-8130-26DF50C80D42}" type="pres">
      <dgm:prSet presAssocID="{9B51E981-ED17-4C66-8123-7ADF99BA2B2D}" presName="composite" presStyleCnt="0"/>
      <dgm:spPr/>
    </dgm:pt>
    <dgm:pt modelId="{87716985-BEE6-4E4B-8826-5789D5274C7F}" type="pres">
      <dgm:prSet presAssocID="{9B51E981-ED17-4C66-8123-7ADF99BA2B2D}" presName="parTx" presStyleLbl="alignNode1" presStyleIdx="0" presStyleCnt="2" custLinFactNeighborX="-103" custLinFactNeighborY="2602">
        <dgm:presLayoutVars>
          <dgm:chMax val="0"/>
          <dgm:chPref val="0"/>
          <dgm:bulletEnabled val="1"/>
        </dgm:presLayoutVars>
      </dgm:prSet>
      <dgm:spPr/>
    </dgm:pt>
    <dgm:pt modelId="{619AA333-0B15-43CD-9615-5505750F31C2}" type="pres">
      <dgm:prSet presAssocID="{9B51E981-ED17-4C66-8123-7ADF99BA2B2D}" presName="desTx" presStyleLbl="alignAccFollowNode1" presStyleIdx="0" presStyleCnt="2">
        <dgm:presLayoutVars>
          <dgm:bulletEnabled val="1"/>
        </dgm:presLayoutVars>
      </dgm:prSet>
      <dgm:spPr/>
    </dgm:pt>
    <dgm:pt modelId="{6D2E4389-B4D5-4921-B7EB-F95365E58C89}" type="pres">
      <dgm:prSet presAssocID="{AD7FAE40-C17B-455C-AC7C-3B004D71E16D}" presName="space" presStyleCnt="0"/>
      <dgm:spPr/>
    </dgm:pt>
    <dgm:pt modelId="{463E8972-2814-41F4-9DD5-3F0E071AC46A}" type="pres">
      <dgm:prSet presAssocID="{7F071BBB-102A-43EB-BA31-1FE982CECC0D}" presName="composite" presStyleCnt="0"/>
      <dgm:spPr/>
    </dgm:pt>
    <dgm:pt modelId="{6E59F99D-929B-419D-B0F9-52B316112026}" type="pres">
      <dgm:prSet presAssocID="{7F071BBB-102A-43EB-BA31-1FE982CECC0D}" presName="parTx" presStyleLbl="alignNode1" presStyleIdx="1" presStyleCnt="2">
        <dgm:presLayoutVars>
          <dgm:chMax val="0"/>
          <dgm:chPref val="0"/>
          <dgm:bulletEnabled val="1"/>
        </dgm:presLayoutVars>
      </dgm:prSet>
      <dgm:spPr/>
    </dgm:pt>
    <dgm:pt modelId="{70B02C97-35FB-4F5D-A293-E0D3B171B5FD}" type="pres">
      <dgm:prSet presAssocID="{7F071BBB-102A-43EB-BA31-1FE982CECC0D}" presName="desTx" presStyleLbl="alignAccFollowNode1" presStyleIdx="1" presStyleCnt="2" custLinFactNeighborX="395" custLinFactNeighborY="-1751">
        <dgm:presLayoutVars>
          <dgm:bulletEnabled val="1"/>
        </dgm:presLayoutVars>
      </dgm:prSet>
      <dgm:spPr/>
    </dgm:pt>
  </dgm:ptLst>
  <dgm:cxnLst>
    <dgm:cxn modelId="{6301D400-73DD-4D0F-A93F-C77994BCEB0B}" type="presOf" srcId="{B8B75F87-6DDF-4FBB-9694-5626B5973569}" destId="{70B02C97-35FB-4F5D-A293-E0D3B171B5FD}" srcOrd="0" destOrd="1" presId="urn:microsoft.com/office/officeart/2005/8/layout/hList1"/>
    <dgm:cxn modelId="{7EFE430C-77AA-44C0-8F03-AB8DB3C298E4}" srcId="{9B51E981-ED17-4C66-8123-7ADF99BA2B2D}" destId="{955F222C-76B8-4F83-A894-8C87D104A18D}" srcOrd="1" destOrd="0" parTransId="{1D62FC14-6F0F-4FAD-9E36-5E002E42AAB5}" sibTransId="{AB6E6DE5-52BE-4242-963C-E3BD6E5FD58B}"/>
    <dgm:cxn modelId="{B6D9EC1B-8C32-E34E-A676-51A7DCC94556}" type="presOf" srcId="{E607B474-2C0F-5A46-87E1-2886D02D4EC5}" destId="{5E3372F2-C5B9-FF44-8259-E4E61DD74FA8}" srcOrd="0" destOrd="0" presId="urn:microsoft.com/office/officeart/2005/8/layout/hList1"/>
    <dgm:cxn modelId="{1DCA8043-E928-46B6-BFA8-1DA1C53A2001}" srcId="{E607B474-2C0F-5A46-87E1-2886D02D4EC5}" destId="{9B51E981-ED17-4C66-8123-7ADF99BA2B2D}" srcOrd="0" destOrd="0" parTransId="{96EB2DA0-B8E5-4710-8E29-FB96EB647B52}" sibTransId="{AD7FAE40-C17B-455C-AC7C-3B004D71E16D}"/>
    <dgm:cxn modelId="{10B31345-7AA5-7142-8CEA-9EEC2848415A}" type="presOf" srcId="{07B37C62-F4C1-4925-9783-7D36490E1D56}" destId="{619AA333-0B15-43CD-9615-5505750F31C2}" srcOrd="0" destOrd="0" presId="urn:microsoft.com/office/officeart/2005/8/layout/hList1"/>
    <dgm:cxn modelId="{DC713552-8E1B-4624-84FA-1101D60F6539}" type="presOf" srcId="{BDDA7A4B-1968-4FA5-BB66-B36290174066}" destId="{619AA333-0B15-43CD-9615-5505750F31C2}" srcOrd="0" destOrd="3" presId="urn:microsoft.com/office/officeart/2005/8/layout/hList1"/>
    <dgm:cxn modelId="{4B859B75-939C-864E-AA15-D4A668A164CE}" type="presOf" srcId="{7F071BBB-102A-43EB-BA31-1FE982CECC0D}" destId="{6E59F99D-929B-419D-B0F9-52B316112026}" srcOrd="0" destOrd="0" presId="urn:microsoft.com/office/officeart/2005/8/layout/hList1"/>
    <dgm:cxn modelId="{7AF11458-223B-45B4-AF51-CC830C2E0456}" srcId="{7F071BBB-102A-43EB-BA31-1FE982CECC0D}" destId="{B8B75F87-6DDF-4FBB-9694-5626B5973569}" srcOrd="1" destOrd="0" parTransId="{487D3FF2-CC8F-46ED-A554-D29892C85F45}" sibTransId="{8BE42373-0AE2-431C-9300-691FA25672A1}"/>
    <dgm:cxn modelId="{D514CC82-A796-4823-9605-955B6D363903}" type="presOf" srcId="{C1D99B99-2B3D-41CC-BE2E-4877AA55019D}" destId="{619AA333-0B15-43CD-9615-5505750F31C2}" srcOrd="0" destOrd="2" presId="urn:microsoft.com/office/officeart/2005/8/layout/hList1"/>
    <dgm:cxn modelId="{1E9F5698-8A54-4BEE-9DA5-64BED0DF294C}" type="presOf" srcId="{955F222C-76B8-4F83-A894-8C87D104A18D}" destId="{619AA333-0B15-43CD-9615-5505750F31C2}" srcOrd="0" destOrd="1" presId="urn:microsoft.com/office/officeart/2005/8/layout/hList1"/>
    <dgm:cxn modelId="{26E70A9D-EC28-42ED-9DC9-0A187B7A1047}" srcId="{7F071BBB-102A-43EB-BA31-1FE982CECC0D}" destId="{7FE755B6-2902-4E0F-8753-A30F50662FE5}" srcOrd="0" destOrd="0" parTransId="{DA3B2142-0D90-4C94-A85B-CD2AD0B1A322}" sibTransId="{2F39D587-A2FC-4642-984C-AC8F510AA2A4}"/>
    <dgm:cxn modelId="{B8831DA6-D111-41C2-A4FE-3EE242355D8E}" srcId="{9B51E981-ED17-4C66-8123-7ADF99BA2B2D}" destId="{BDDA7A4B-1968-4FA5-BB66-B36290174066}" srcOrd="3" destOrd="0" parTransId="{67F7C2C1-F2E7-490C-BDF7-77CBAD548F4F}" sibTransId="{174139FD-8B90-4453-871D-286F0A01EF3B}"/>
    <dgm:cxn modelId="{A63B01B3-6DE1-C648-93FA-CDFF8878A3A6}" type="presOf" srcId="{7FE755B6-2902-4E0F-8753-A30F50662FE5}" destId="{70B02C97-35FB-4F5D-A293-E0D3B171B5FD}" srcOrd="0" destOrd="0" presId="urn:microsoft.com/office/officeart/2005/8/layout/hList1"/>
    <dgm:cxn modelId="{D44D28C2-69DD-1546-BE7D-453B8D93B560}" type="presOf" srcId="{9B51E981-ED17-4C66-8123-7ADF99BA2B2D}" destId="{87716985-BEE6-4E4B-8826-5789D5274C7F}" srcOrd="0" destOrd="0" presId="urn:microsoft.com/office/officeart/2005/8/layout/hList1"/>
    <dgm:cxn modelId="{F405A2CA-97DC-4352-A631-6AB96F7E5FAE}" srcId="{9B51E981-ED17-4C66-8123-7ADF99BA2B2D}" destId="{C1D99B99-2B3D-41CC-BE2E-4877AA55019D}" srcOrd="2" destOrd="0" parTransId="{35CB1E4E-B643-4846-96D5-0D5B9CDEA4B1}" sibTransId="{608C2A7D-2B36-4F4F-8E18-AD23EDB28640}"/>
    <dgm:cxn modelId="{D22C0EDB-93DA-4C49-93A8-5CB1D5D64B13}" srcId="{9B51E981-ED17-4C66-8123-7ADF99BA2B2D}" destId="{07B37C62-F4C1-4925-9783-7D36490E1D56}" srcOrd="0" destOrd="0" parTransId="{C13ECDF5-D4C6-401C-914D-B7377360FD65}" sibTransId="{6BF6D382-CAD7-4A21-8350-7592466DFE0E}"/>
    <dgm:cxn modelId="{2E1C9FFA-24A7-4BD4-BC4E-16D681C6DF82}" srcId="{E607B474-2C0F-5A46-87E1-2886D02D4EC5}" destId="{7F071BBB-102A-43EB-BA31-1FE982CECC0D}" srcOrd="1" destOrd="0" parTransId="{0CBE5501-8419-4A34-9053-189908F55915}" sibTransId="{D86EA12A-B356-406F-B9F9-1E5B40D5EF42}"/>
    <dgm:cxn modelId="{D7E4F2FF-4313-0748-B912-6F418AEB2544}" type="presParOf" srcId="{5E3372F2-C5B9-FF44-8259-E4E61DD74FA8}" destId="{7A582D2D-5783-4509-8130-26DF50C80D42}" srcOrd="0" destOrd="0" presId="urn:microsoft.com/office/officeart/2005/8/layout/hList1"/>
    <dgm:cxn modelId="{23D38202-E842-E048-917C-386BE7357F7C}" type="presParOf" srcId="{7A582D2D-5783-4509-8130-26DF50C80D42}" destId="{87716985-BEE6-4E4B-8826-5789D5274C7F}" srcOrd="0" destOrd="0" presId="urn:microsoft.com/office/officeart/2005/8/layout/hList1"/>
    <dgm:cxn modelId="{25061F17-F3A7-1446-A558-E6EDB0AED6BB}" type="presParOf" srcId="{7A582D2D-5783-4509-8130-26DF50C80D42}" destId="{619AA333-0B15-43CD-9615-5505750F31C2}" srcOrd="1" destOrd="0" presId="urn:microsoft.com/office/officeart/2005/8/layout/hList1"/>
    <dgm:cxn modelId="{46FCCB76-7CDE-794C-907D-EA8B2CA8F18C}" type="presParOf" srcId="{5E3372F2-C5B9-FF44-8259-E4E61DD74FA8}" destId="{6D2E4389-B4D5-4921-B7EB-F95365E58C89}" srcOrd="1" destOrd="0" presId="urn:microsoft.com/office/officeart/2005/8/layout/hList1"/>
    <dgm:cxn modelId="{AC6B6584-A5DD-674B-AD11-9F0B9683343D}" type="presParOf" srcId="{5E3372F2-C5B9-FF44-8259-E4E61DD74FA8}" destId="{463E8972-2814-41F4-9DD5-3F0E071AC46A}" srcOrd="2" destOrd="0" presId="urn:microsoft.com/office/officeart/2005/8/layout/hList1"/>
    <dgm:cxn modelId="{D8E75CCD-2ACC-034E-9377-8C7DF0AEABEA}" type="presParOf" srcId="{463E8972-2814-41F4-9DD5-3F0E071AC46A}" destId="{6E59F99D-929B-419D-B0F9-52B316112026}" srcOrd="0" destOrd="0" presId="urn:microsoft.com/office/officeart/2005/8/layout/hList1"/>
    <dgm:cxn modelId="{31A6D1D0-D9E7-1542-B28E-D49C4606C19A}" type="presParOf" srcId="{463E8972-2814-41F4-9DD5-3F0E071AC46A}" destId="{70B02C97-35FB-4F5D-A293-E0D3B171B5F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dgm:spPr>
        <a:solidFill>
          <a:srgbClr val="00725B"/>
        </a:solidFill>
      </dgm:spPr>
      <dgm:t>
        <a:bodyPr/>
        <a:lstStyle/>
        <a:p>
          <a:r>
            <a:rPr lang="de-DE" dirty="0">
              <a:latin typeface="Kantumruy Pro"/>
            </a:rPr>
            <a:t>Zuordnungsvorstellung</a:t>
          </a:r>
          <a:endParaRPr lang="de-DE" dirty="0"/>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custT="1"/>
      <dgm:spPr/>
      <dgm:t>
        <a:bodyPr/>
        <a:lstStyle/>
        <a:p>
          <a:pPr indent="0" rtl="0">
            <a:buNone/>
          </a:pPr>
          <a:r>
            <a:rPr lang="de-DE" sz="1800"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sz="1800" i="0" dirty="0">
              <a:solidFill>
                <a:srgbClr val="242021"/>
              </a:solidFill>
              <a:latin typeface="+mj-lt"/>
              <a:ea typeface="Calibri Light"/>
              <a:cs typeface="Calibri Light"/>
            </a:rPr>
            <a:t>Wertepaare statt, </a:t>
          </a:r>
          <a:r>
            <a:rPr lang="de-DE" sz="1800" dirty="0">
              <a:solidFill>
                <a:srgbClr val="242021"/>
              </a:solidFill>
              <a:latin typeface="+mj-lt"/>
              <a:ea typeface="Calibri Light"/>
              <a:cs typeface="Calibri Light"/>
            </a:rPr>
            <a:t>die durch </a:t>
          </a:r>
          <a:r>
            <a:rPr lang="de-DE" sz="1800" i="0" dirty="0">
              <a:solidFill>
                <a:srgbClr val="242021"/>
              </a:solidFill>
              <a:latin typeface="+mj-lt"/>
              <a:ea typeface="Calibri Light"/>
              <a:cs typeface="Calibri Light"/>
            </a:rPr>
            <a:t>die Funktion einander zugeordnet werden</a:t>
          </a:r>
          <a:r>
            <a:rPr lang="de-DE" sz="1800" dirty="0">
              <a:solidFill>
                <a:srgbClr val="242021"/>
              </a:solidFill>
              <a:latin typeface="+mj-lt"/>
              <a:ea typeface="Calibri Light"/>
              <a:cs typeface="Calibri Light"/>
            </a:rPr>
            <a:t>.</a:t>
          </a:r>
          <a:r>
            <a:rPr lang="de-DE" sz="1800" i="0" dirty="0">
              <a:solidFill>
                <a:srgbClr val="242021"/>
              </a:solidFill>
              <a:latin typeface="+mj-lt"/>
              <a:ea typeface="Calibri Light"/>
              <a:cs typeface="Calibri Light"/>
            </a:rPr>
            <a:t> </a:t>
          </a:r>
          <a:endParaRPr lang="de-DE" sz="1800" dirty="0">
            <a:latin typeface="+mj-lt"/>
          </a:endParaRPr>
        </a:p>
        <a:p>
          <a:pPr indent="0"/>
          <a:endParaRPr lang="de-DE" sz="1900" dirty="0"/>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dgm:spPr>
        <a:solidFill>
          <a:srgbClr val="00725B"/>
        </a:solidFill>
      </dgm:spPr>
      <dgm:t>
        <a:bodyPr/>
        <a:lstStyle/>
        <a:p>
          <a:pPr rtl="0"/>
          <a:r>
            <a:rPr lang="de-DE" b="1" dirty="0">
              <a:latin typeface="Calibri Light"/>
              <a:ea typeface="Calibri Light"/>
              <a:cs typeface="Calibri Light"/>
            </a:rPr>
            <a:t>Kovariationsvorstellung</a:t>
          </a:r>
          <a:r>
            <a:rPr lang="de-DE" b="1" i="1" dirty="0">
              <a:solidFill>
                <a:srgbClr val="00B050"/>
              </a:solidFill>
              <a:latin typeface="Calibri Ligh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dgm:spPr>
        <a:solidFill>
          <a:srgbClr val="00725B"/>
        </a:solidFill>
      </dgm:spPr>
      <dgm:t>
        <a:bodyPr/>
        <a:lstStyle/>
        <a:p>
          <a:r>
            <a:rPr lang="de-DE">
              <a:latin typeface="Kantumruy Pro"/>
            </a:rPr>
            <a:t>Objektvorstellung</a:t>
          </a:r>
          <a:endParaRPr lang="de-DE"/>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6C0FFEF9-53E0-3740-A6E3-7DF3D693CDC2}">
      <dgm:prSet phldrT="[Text]" phldr="0"/>
      <dgm:spPr/>
      <dgm:t>
        <a:bodyPr/>
        <a:lstStyle/>
        <a:p>
          <a:pPr rtl="0"/>
          <a:r>
            <a:rPr lang="de-DE" i="0" dirty="0">
              <a:solidFill>
                <a:srgbClr val="242021"/>
              </a:solidFill>
              <a:latin typeface="Calibri Ligh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eine Funktion in einem konkreten Bereich hat.</a:t>
          </a:r>
        </a:p>
      </dgm:t>
    </dgm:pt>
    <dgm:pt modelId="{FB27353B-A1C5-894D-B7F0-FE4A09E50B56}" type="parTrans" cxnId="{79523417-9986-7F4F-B7BE-431AF157D2E9}">
      <dgm:prSet/>
      <dgm:spPr/>
      <dgm:t>
        <a:bodyPr/>
        <a:lstStyle/>
        <a:p>
          <a:endParaRPr lang="de-DE"/>
        </a:p>
      </dgm:t>
    </dgm:pt>
    <dgm:pt modelId="{2CEE530E-22CB-0842-BDD2-A4F8E7076B02}" type="sibTrans" cxnId="{79523417-9986-7F4F-B7BE-431AF157D2E9}">
      <dgm:prSet/>
      <dgm:spPr/>
      <dgm:t>
        <a:bodyPr/>
        <a:lstStyle/>
        <a:p>
          <a:endParaRPr lang="de-DE"/>
        </a:p>
      </dgm:t>
    </dgm:pt>
    <dgm:pt modelId="{203EFF21-8730-4A62-8BF3-0BF099FC946E}">
      <dgm:prSet phldr="0"/>
      <dgm:spPr/>
      <dgm:t>
        <a:bodyPr/>
        <a:lstStyle/>
        <a:p>
          <a:pPr rtl="0"/>
          <a:r>
            <a:rPr lang="de-DE" dirty="0">
              <a:solidFill>
                <a:srgbClr val="242021"/>
              </a:solidFill>
              <a:latin typeface="Calibri Ligh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neue Operationen (z. B. das Addieren zweier Funktionen zu einer neuen) zur Verfügung stehen.</a:t>
          </a:r>
          <a:endParaRPr lang="de-DE" dirty="0">
            <a:latin typeface="Kantumruy Pro"/>
          </a:endParaRPr>
        </a:p>
      </dgm:t>
    </dgm:pt>
    <dgm:pt modelId="{927C8535-EDA3-4459-8A5D-7CBEFD837A68}" type="parTrans" cxnId="{C58A06C5-983B-ED4B-AAFF-55BB7B1799A0}">
      <dgm:prSet/>
      <dgm:spPr/>
      <dgm:t>
        <a:bodyPr/>
        <a:lstStyle/>
        <a:p>
          <a:endParaRPr lang="de-DE"/>
        </a:p>
      </dgm:t>
    </dgm:pt>
    <dgm:pt modelId="{035F66AF-C971-4365-BCF0-730DCFCA443D}" type="sibTrans" cxnId="{C58A06C5-983B-ED4B-AAFF-55BB7B1799A0}">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custLinFactNeighborX="-390" custLinFactNeighborY="7188">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custLinFactNeighborX="-390" custLinFactNeighborY="968">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4999DD11-99AE-E844-A4B3-07A5A3BE3125}" type="presOf" srcId="{203EFF21-8730-4A62-8BF3-0BF099FC946E}" destId="{12786450-DB97-8A4A-89BE-E2FF9D6AD3D3}" srcOrd="0" destOrd="0" presId="urn:microsoft.com/office/officeart/2005/8/layout/hList1"/>
    <dgm:cxn modelId="{79523417-9986-7F4F-B7BE-431AF157D2E9}" srcId="{6AA06503-5BA7-974F-A673-99521C1AA2A7}" destId="{6C0FFEF9-53E0-3740-A6E3-7DF3D693CDC2}" srcOrd="0" destOrd="0" parTransId="{FB27353B-A1C5-894D-B7F0-FE4A09E50B56}" sibTransId="{2CEE530E-22CB-0842-BDD2-A4F8E7076B02}"/>
    <dgm:cxn modelId="{F7F56A1C-CFC7-AC4C-9DB7-002EEE1836A9}" type="presOf" srcId="{2042D2DE-13CA-C143-8A9C-0A0C8DF03F65}" destId="{FB7D1073-CC44-B547-A701-008D4580282D}" srcOrd="0" destOrd="0" presId="urn:microsoft.com/office/officeart/2005/8/layout/hList1"/>
    <dgm:cxn modelId="{D6738368-27C4-734B-AD13-A3D11AE53821}" type="presOf" srcId="{735FA584-863C-2A4E-9EA7-31E33DF94616}" destId="{A719F40F-29F8-384E-ACCB-7AF260D81C0C}" srcOrd="0" destOrd="0" presId="urn:microsoft.com/office/officeart/2005/8/layout/hList1"/>
    <dgm:cxn modelId="{D4901A6E-4786-1540-956E-D0D62792B4A5}" type="presOf" srcId="{6AA06503-5BA7-974F-A673-99521C1AA2A7}" destId="{4BDE7C44-B7DA-3546-A7E5-173738545D4D}" srcOrd="0" destOrd="0" presId="urn:microsoft.com/office/officeart/2005/8/layout/hList1"/>
    <dgm:cxn modelId="{8769B570-37F9-6F44-B00D-7A7DB8E02040}" type="presOf" srcId="{6C0FFEF9-53E0-3740-A6E3-7DF3D693CDC2}" destId="{EC54C90A-D741-274B-891B-948F1CAE91C3}" srcOrd="0" destOrd="0" presId="urn:microsoft.com/office/officeart/2005/8/layout/hList1"/>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C58A06C5-983B-ED4B-AAFF-55BB7B1799A0}" srcId="{735FA584-863C-2A4E-9EA7-31E33DF94616}" destId="{203EFF21-8730-4A62-8BF3-0BF099FC946E}" srcOrd="0" destOrd="0" parTransId="{927C8535-EDA3-4459-8A5D-7CBEFD837A68}" sibTransId="{035F66AF-C971-4365-BCF0-730DCFCA443D}"/>
    <dgm:cxn modelId="{607ED5EE-30A6-DF47-A6CA-894F875BCEDC}" srcId="{D5BB710A-3DCC-1348-96D8-27BADDB6936D}" destId="{735FA584-863C-2A4E-9EA7-31E33DF94616}" srcOrd="2" destOrd="0" parTransId="{8F637EFB-44A9-3F49-B61D-3D762A673623}" sibTransId="{5FA77522-625F-1E45-82D1-3B4292EDD2A7}"/>
    <dgm:cxn modelId="{CB889CF9-3327-3F46-BF58-8F57F350FFAF}" type="presOf" srcId="{DC8A6EB0-76FF-7C49-AFDD-45644C7C0CFA}" destId="{851E6FF0-1F76-6E4C-9144-31B9EC778BE0}" srcOrd="0" destOrd="0" presId="urn:microsoft.com/office/officeart/2005/8/layout/hList1"/>
    <dgm:cxn modelId="{BC55E11C-8088-8542-955A-875F83D9A63A}" type="presParOf" srcId="{AE4652EF-85E4-AA43-A8BA-D70BF3365514}" destId="{EB53F06D-0135-C742-9978-9D3EDB9998FC}" srcOrd="0" destOrd="0" presId="urn:microsoft.com/office/officeart/2005/8/layout/hList1"/>
    <dgm:cxn modelId="{EB45DF46-2651-8C4F-86D4-430C14EC0795}" type="presParOf" srcId="{EB53F06D-0135-C742-9978-9D3EDB9998FC}" destId="{FB7D1073-CC44-B547-A701-008D4580282D}" srcOrd="0" destOrd="0" presId="urn:microsoft.com/office/officeart/2005/8/layout/hList1"/>
    <dgm:cxn modelId="{2A2D5520-844D-8444-A795-41B88FB4036A}" type="presParOf" srcId="{EB53F06D-0135-C742-9978-9D3EDB9998FC}" destId="{851E6FF0-1F76-6E4C-9144-31B9EC778BE0}" srcOrd="1" destOrd="0" presId="urn:microsoft.com/office/officeart/2005/8/layout/hList1"/>
    <dgm:cxn modelId="{5BD58C1A-F40E-5D40-9D07-C9F574826952}" type="presParOf" srcId="{AE4652EF-85E4-AA43-A8BA-D70BF3365514}" destId="{14C5DBFC-A9A1-434B-994F-EA6952926840}" srcOrd="1" destOrd="0" presId="urn:microsoft.com/office/officeart/2005/8/layout/hList1"/>
    <dgm:cxn modelId="{CC35C07D-475F-6D4F-B286-4A05B6A104AF}" type="presParOf" srcId="{AE4652EF-85E4-AA43-A8BA-D70BF3365514}" destId="{3E4B4204-FE2C-0E44-BABB-EAB495B3D082}" srcOrd="2" destOrd="0" presId="urn:microsoft.com/office/officeart/2005/8/layout/hList1"/>
    <dgm:cxn modelId="{56116F20-A124-D949-AE1E-A673662885A1}" type="presParOf" srcId="{3E4B4204-FE2C-0E44-BABB-EAB495B3D082}" destId="{4BDE7C44-B7DA-3546-A7E5-173738545D4D}" srcOrd="0" destOrd="0" presId="urn:microsoft.com/office/officeart/2005/8/layout/hList1"/>
    <dgm:cxn modelId="{5332FBAE-F18B-1F4D-A173-DC4993405E0F}" type="presParOf" srcId="{3E4B4204-FE2C-0E44-BABB-EAB495B3D082}" destId="{EC54C90A-D741-274B-891B-948F1CAE91C3}" srcOrd="1" destOrd="0" presId="urn:microsoft.com/office/officeart/2005/8/layout/hList1"/>
    <dgm:cxn modelId="{20783689-8CE2-BC4D-832A-1EFF5815B0E1}" type="presParOf" srcId="{AE4652EF-85E4-AA43-A8BA-D70BF3365514}" destId="{64EE5940-F9FA-4F46-8596-B77B4609F056}" srcOrd="3" destOrd="0" presId="urn:microsoft.com/office/officeart/2005/8/layout/hList1"/>
    <dgm:cxn modelId="{3E65EC3E-304D-B34D-AE29-3A60ABC985B5}" type="presParOf" srcId="{AE4652EF-85E4-AA43-A8BA-D70BF3365514}" destId="{D1EC8082-EC0B-E449-8908-4EB892FD5DB4}" srcOrd="4" destOrd="0" presId="urn:microsoft.com/office/officeart/2005/8/layout/hList1"/>
    <dgm:cxn modelId="{02D9E6A2-A416-1642-BFE8-13014A286A29}" type="presParOf" srcId="{D1EC8082-EC0B-E449-8908-4EB892FD5DB4}" destId="{A719F40F-29F8-384E-ACCB-7AF260D81C0C}" srcOrd="0" destOrd="0" presId="urn:microsoft.com/office/officeart/2005/8/layout/hList1"/>
    <dgm:cxn modelId="{BA4CBBE5-BD33-DC49-89E4-3817A1C1027B}"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dgm:spPr>
        <a:solidFill>
          <a:srgbClr val="00725B"/>
        </a:solidFill>
      </dgm:spPr>
      <dgm:t>
        <a:bodyPr/>
        <a:lstStyle/>
        <a:p>
          <a:r>
            <a:rPr lang="de-DE">
              <a:latin typeface="+mj-lt"/>
            </a:rPr>
            <a:t>Zuordnungsvorstellung</a:t>
          </a:r>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custT="1"/>
      <dgm:spPr/>
      <dgm:t>
        <a:bodyPr/>
        <a:lstStyle/>
        <a:p>
          <a:pPr indent="0" rtl="0">
            <a:buNone/>
          </a:pPr>
          <a:r>
            <a:rPr lang="de-DE" sz="1800"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sz="1800" i="0" dirty="0">
              <a:solidFill>
                <a:srgbClr val="242021"/>
              </a:solidFill>
              <a:latin typeface="+mj-lt"/>
              <a:ea typeface="Calibri Light"/>
              <a:cs typeface="Calibri Light"/>
            </a:rPr>
            <a:t>Wertepaare statt, </a:t>
          </a:r>
          <a:r>
            <a:rPr lang="de-DE" sz="1800" dirty="0">
              <a:solidFill>
                <a:srgbClr val="242021"/>
              </a:solidFill>
              <a:latin typeface="+mj-lt"/>
              <a:ea typeface="Calibri Light"/>
              <a:cs typeface="Calibri Light"/>
            </a:rPr>
            <a:t>die durch </a:t>
          </a:r>
          <a:r>
            <a:rPr lang="de-DE" sz="1800" i="0" dirty="0">
              <a:solidFill>
                <a:srgbClr val="242021"/>
              </a:solidFill>
              <a:latin typeface="+mj-lt"/>
              <a:ea typeface="Calibri Light"/>
              <a:cs typeface="Calibri Light"/>
            </a:rPr>
            <a:t>die Funktion einander zugeordnet werden</a:t>
          </a:r>
          <a:r>
            <a:rPr lang="de-DE" sz="1800" dirty="0">
              <a:solidFill>
                <a:srgbClr val="242021"/>
              </a:solidFill>
              <a:latin typeface="+mj-lt"/>
              <a:ea typeface="Calibri Light"/>
              <a:cs typeface="Calibri Light"/>
            </a:rPr>
            <a:t>.</a:t>
          </a:r>
          <a:r>
            <a:rPr lang="de-DE" sz="1800" i="0" dirty="0">
              <a:solidFill>
                <a:srgbClr val="242021"/>
              </a:solidFill>
              <a:latin typeface="+mj-lt"/>
              <a:ea typeface="Calibri Light"/>
              <a:cs typeface="Calibri Light"/>
            </a:rPr>
            <a:t> </a:t>
          </a:r>
          <a:endParaRPr lang="de-DE" sz="1800" dirty="0">
            <a:latin typeface="+mj-lt"/>
          </a:endParaRPr>
        </a:p>
        <a:p>
          <a:pPr indent="0"/>
          <a:endParaRPr lang="de-DE" sz="1900" dirty="0"/>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dgm:spPr>
        <a:solidFill>
          <a:srgbClr val="00725B"/>
        </a:solidFill>
      </dgm:spPr>
      <dgm:t>
        <a:bodyPr/>
        <a:lstStyle/>
        <a:p>
          <a:pPr rtl="0"/>
          <a:r>
            <a:rPr lang="de-DE" b="0" dirty="0">
              <a:latin typeface="+mj-lt"/>
              <a:ea typeface="Calibri Light"/>
              <a:cs typeface="Calibri Light"/>
            </a:rPr>
            <a:t>Kovariationsvorstellung</a:t>
          </a:r>
          <a:r>
            <a:rPr lang="de-DE" b="0" i="1" dirty="0">
              <a:solidFill>
                <a:srgbClr val="00B050"/>
              </a:solidFill>
              <a:latin typeface="+mj-l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dgm:spPr>
        <a:solidFill>
          <a:srgbClr val="00725B"/>
        </a:solidFill>
      </dgm:spPr>
      <dgm:t>
        <a:bodyPr/>
        <a:lstStyle/>
        <a:p>
          <a:r>
            <a:rPr lang="de-DE">
              <a:latin typeface="Kantumruy Pro"/>
            </a:rPr>
            <a:t>Objektvorstellung</a:t>
          </a:r>
          <a:endParaRPr lang="de-DE"/>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203EFF21-8730-4A62-8BF3-0BF099FC946E}">
      <dgm:prSet phldr="0"/>
      <dgm:spPr/>
      <dgm:t>
        <a:bodyPr/>
        <a:lstStyle/>
        <a:p>
          <a:pPr rtl="0"/>
          <a:r>
            <a:rPr lang="de-DE" dirty="0">
              <a:solidFill>
                <a:srgbClr val="242021"/>
              </a:solidFill>
              <a:latin typeface="Calibri Ligh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neue Operationen (z. B. das Addieren zweier Funktionen zu einer neuen) zur Verfügung stehen.</a:t>
          </a:r>
          <a:endParaRPr lang="de-DE" dirty="0">
            <a:latin typeface="Kantumruy Pro"/>
          </a:endParaRPr>
        </a:p>
      </dgm:t>
    </dgm:pt>
    <dgm:pt modelId="{927C8535-EDA3-4459-8A5D-7CBEFD837A68}" type="parTrans" cxnId="{C58A06C5-983B-ED4B-AAFF-55BB7B1799A0}">
      <dgm:prSet/>
      <dgm:spPr/>
      <dgm:t>
        <a:bodyPr/>
        <a:lstStyle/>
        <a:p>
          <a:endParaRPr lang="de-DE"/>
        </a:p>
      </dgm:t>
    </dgm:pt>
    <dgm:pt modelId="{035F66AF-C971-4365-BCF0-730DCFCA443D}" type="sibTrans" cxnId="{C58A06C5-983B-ED4B-AAFF-55BB7B1799A0}">
      <dgm:prSet/>
      <dgm:spPr/>
      <dgm:t>
        <a:bodyPr/>
        <a:lstStyle/>
        <a:p>
          <a:endParaRPr lang="de-DE"/>
        </a:p>
      </dgm:t>
    </dgm:pt>
    <dgm:pt modelId="{6C0FFEF9-53E0-3740-A6E3-7DF3D693CDC2}">
      <dgm:prSet phldrT="[Text]" phldr="0" custT="1"/>
      <dgm:spPr/>
      <dgm:t>
        <a:bodyPr/>
        <a:lstStyle/>
        <a:p>
          <a:pPr indent="0" rtl="0">
            <a:buNone/>
          </a:pPr>
          <a:r>
            <a:rPr lang="de-DE" sz="1800" i="0" dirty="0">
              <a:solidFill>
                <a:srgbClr val="242021"/>
              </a:solidFill>
              <a:latin typeface="+mj-l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eine Funktion in einem konkreten Bereich hat.</a:t>
          </a:r>
        </a:p>
      </dgm:t>
    </dgm:pt>
    <dgm:pt modelId="{2CEE530E-22CB-0842-BDD2-A4F8E7076B02}" type="sibTrans" cxnId="{79523417-9986-7F4F-B7BE-431AF157D2E9}">
      <dgm:prSet/>
      <dgm:spPr/>
      <dgm:t>
        <a:bodyPr/>
        <a:lstStyle/>
        <a:p>
          <a:endParaRPr lang="de-DE"/>
        </a:p>
      </dgm:t>
    </dgm:pt>
    <dgm:pt modelId="{FB27353B-A1C5-894D-B7F0-FE4A09E50B56}" type="parTrans" cxnId="{79523417-9986-7F4F-B7BE-431AF157D2E9}">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4999DD11-99AE-E844-A4B3-07A5A3BE3125}" type="presOf" srcId="{203EFF21-8730-4A62-8BF3-0BF099FC946E}" destId="{12786450-DB97-8A4A-89BE-E2FF9D6AD3D3}" srcOrd="0" destOrd="0" presId="urn:microsoft.com/office/officeart/2005/8/layout/hList1"/>
    <dgm:cxn modelId="{79523417-9986-7F4F-B7BE-431AF157D2E9}" srcId="{6AA06503-5BA7-974F-A673-99521C1AA2A7}" destId="{6C0FFEF9-53E0-3740-A6E3-7DF3D693CDC2}" srcOrd="0" destOrd="0" parTransId="{FB27353B-A1C5-894D-B7F0-FE4A09E50B56}" sibTransId="{2CEE530E-22CB-0842-BDD2-A4F8E7076B02}"/>
    <dgm:cxn modelId="{F7F56A1C-CFC7-AC4C-9DB7-002EEE1836A9}" type="presOf" srcId="{2042D2DE-13CA-C143-8A9C-0A0C8DF03F65}" destId="{FB7D1073-CC44-B547-A701-008D4580282D}" srcOrd="0" destOrd="0" presId="urn:microsoft.com/office/officeart/2005/8/layout/hList1"/>
    <dgm:cxn modelId="{D6738368-27C4-734B-AD13-A3D11AE53821}" type="presOf" srcId="{735FA584-863C-2A4E-9EA7-31E33DF94616}" destId="{A719F40F-29F8-384E-ACCB-7AF260D81C0C}" srcOrd="0" destOrd="0" presId="urn:microsoft.com/office/officeart/2005/8/layout/hList1"/>
    <dgm:cxn modelId="{D4901A6E-4786-1540-956E-D0D62792B4A5}" type="presOf" srcId="{6AA06503-5BA7-974F-A673-99521C1AA2A7}" destId="{4BDE7C44-B7DA-3546-A7E5-173738545D4D}" srcOrd="0" destOrd="0" presId="urn:microsoft.com/office/officeart/2005/8/layout/hList1"/>
    <dgm:cxn modelId="{8769B570-37F9-6F44-B00D-7A7DB8E02040}" type="presOf" srcId="{6C0FFEF9-53E0-3740-A6E3-7DF3D693CDC2}" destId="{EC54C90A-D741-274B-891B-948F1CAE91C3}" srcOrd="0" destOrd="0" presId="urn:microsoft.com/office/officeart/2005/8/layout/hList1"/>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C58A06C5-983B-ED4B-AAFF-55BB7B1799A0}" srcId="{735FA584-863C-2A4E-9EA7-31E33DF94616}" destId="{203EFF21-8730-4A62-8BF3-0BF099FC946E}" srcOrd="0" destOrd="0" parTransId="{927C8535-EDA3-4459-8A5D-7CBEFD837A68}" sibTransId="{035F66AF-C971-4365-BCF0-730DCFCA443D}"/>
    <dgm:cxn modelId="{607ED5EE-30A6-DF47-A6CA-894F875BCEDC}" srcId="{D5BB710A-3DCC-1348-96D8-27BADDB6936D}" destId="{735FA584-863C-2A4E-9EA7-31E33DF94616}" srcOrd="2" destOrd="0" parTransId="{8F637EFB-44A9-3F49-B61D-3D762A673623}" sibTransId="{5FA77522-625F-1E45-82D1-3B4292EDD2A7}"/>
    <dgm:cxn modelId="{CB889CF9-3327-3F46-BF58-8F57F350FFAF}" type="presOf" srcId="{DC8A6EB0-76FF-7C49-AFDD-45644C7C0CFA}" destId="{851E6FF0-1F76-6E4C-9144-31B9EC778BE0}" srcOrd="0" destOrd="0" presId="urn:microsoft.com/office/officeart/2005/8/layout/hList1"/>
    <dgm:cxn modelId="{BC55E11C-8088-8542-955A-875F83D9A63A}" type="presParOf" srcId="{AE4652EF-85E4-AA43-A8BA-D70BF3365514}" destId="{EB53F06D-0135-C742-9978-9D3EDB9998FC}" srcOrd="0" destOrd="0" presId="urn:microsoft.com/office/officeart/2005/8/layout/hList1"/>
    <dgm:cxn modelId="{EB45DF46-2651-8C4F-86D4-430C14EC0795}" type="presParOf" srcId="{EB53F06D-0135-C742-9978-9D3EDB9998FC}" destId="{FB7D1073-CC44-B547-A701-008D4580282D}" srcOrd="0" destOrd="0" presId="urn:microsoft.com/office/officeart/2005/8/layout/hList1"/>
    <dgm:cxn modelId="{2A2D5520-844D-8444-A795-41B88FB4036A}" type="presParOf" srcId="{EB53F06D-0135-C742-9978-9D3EDB9998FC}" destId="{851E6FF0-1F76-6E4C-9144-31B9EC778BE0}" srcOrd="1" destOrd="0" presId="urn:microsoft.com/office/officeart/2005/8/layout/hList1"/>
    <dgm:cxn modelId="{5BD58C1A-F40E-5D40-9D07-C9F574826952}" type="presParOf" srcId="{AE4652EF-85E4-AA43-A8BA-D70BF3365514}" destId="{14C5DBFC-A9A1-434B-994F-EA6952926840}" srcOrd="1" destOrd="0" presId="urn:microsoft.com/office/officeart/2005/8/layout/hList1"/>
    <dgm:cxn modelId="{CC35C07D-475F-6D4F-B286-4A05B6A104AF}" type="presParOf" srcId="{AE4652EF-85E4-AA43-A8BA-D70BF3365514}" destId="{3E4B4204-FE2C-0E44-BABB-EAB495B3D082}" srcOrd="2" destOrd="0" presId="urn:microsoft.com/office/officeart/2005/8/layout/hList1"/>
    <dgm:cxn modelId="{56116F20-A124-D949-AE1E-A673662885A1}" type="presParOf" srcId="{3E4B4204-FE2C-0E44-BABB-EAB495B3D082}" destId="{4BDE7C44-B7DA-3546-A7E5-173738545D4D}" srcOrd="0" destOrd="0" presId="urn:microsoft.com/office/officeart/2005/8/layout/hList1"/>
    <dgm:cxn modelId="{5332FBAE-F18B-1F4D-A173-DC4993405E0F}" type="presParOf" srcId="{3E4B4204-FE2C-0E44-BABB-EAB495B3D082}" destId="{EC54C90A-D741-274B-891B-948F1CAE91C3}" srcOrd="1" destOrd="0" presId="urn:microsoft.com/office/officeart/2005/8/layout/hList1"/>
    <dgm:cxn modelId="{20783689-8CE2-BC4D-832A-1EFF5815B0E1}" type="presParOf" srcId="{AE4652EF-85E4-AA43-A8BA-D70BF3365514}" destId="{64EE5940-F9FA-4F46-8596-B77B4609F056}" srcOrd="3" destOrd="0" presId="urn:microsoft.com/office/officeart/2005/8/layout/hList1"/>
    <dgm:cxn modelId="{3E65EC3E-304D-B34D-AE29-3A60ABC985B5}" type="presParOf" srcId="{AE4652EF-85E4-AA43-A8BA-D70BF3365514}" destId="{D1EC8082-EC0B-E449-8908-4EB892FD5DB4}" srcOrd="4" destOrd="0" presId="urn:microsoft.com/office/officeart/2005/8/layout/hList1"/>
    <dgm:cxn modelId="{02D9E6A2-A416-1642-BFE8-13014A286A29}" type="presParOf" srcId="{D1EC8082-EC0B-E449-8908-4EB892FD5DB4}" destId="{A719F40F-29F8-384E-ACCB-7AF260D81C0C}" srcOrd="0" destOrd="0" presId="urn:microsoft.com/office/officeart/2005/8/layout/hList1"/>
    <dgm:cxn modelId="{BA4CBBE5-BD33-DC49-89E4-3817A1C1027B}"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dgm:spPr>
        <a:solidFill>
          <a:srgbClr val="00725B"/>
        </a:solidFill>
      </dgm:spPr>
      <dgm:t>
        <a:bodyPr/>
        <a:lstStyle/>
        <a:p>
          <a:r>
            <a:rPr lang="de-DE">
              <a:latin typeface="+mj-lt"/>
            </a:rPr>
            <a:t>Zuordnungsvorstellung</a:t>
          </a:r>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dgm:spPr/>
      <dgm:t>
        <a:bodyPr/>
        <a:lstStyle/>
        <a:p>
          <a:pPr indent="0" rtl="0">
            <a:buNone/>
          </a:pPr>
          <a:r>
            <a:rPr lang="de-DE"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i="0" dirty="0">
              <a:solidFill>
                <a:srgbClr val="242021"/>
              </a:solidFill>
              <a:latin typeface="+mj-lt"/>
              <a:ea typeface="Calibri Light"/>
              <a:cs typeface="Calibri Light"/>
            </a:rPr>
            <a:t>Wertepaare statt, </a:t>
          </a:r>
          <a:r>
            <a:rPr lang="de-DE" dirty="0">
              <a:solidFill>
                <a:srgbClr val="242021"/>
              </a:solidFill>
              <a:latin typeface="+mj-lt"/>
              <a:ea typeface="Calibri Light"/>
              <a:cs typeface="Calibri Light"/>
            </a:rPr>
            <a:t>die durch </a:t>
          </a:r>
          <a:r>
            <a:rPr lang="de-DE" i="0" dirty="0">
              <a:solidFill>
                <a:srgbClr val="242021"/>
              </a:solidFill>
              <a:latin typeface="+mj-lt"/>
              <a:ea typeface="Calibri Light"/>
              <a:cs typeface="Calibri Light"/>
            </a:rPr>
            <a:t>die Funktion einander zugeordnet werden</a:t>
          </a:r>
          <a:r>
            <a:rPr lang="de-DE" dirty="0">
              <a:solidFill>
                <a:srgbClr val="242021"/>
              </a:solidFill>
              <a:latin typeface="+mj-lt"/>
              <a:ea typeface="Calibri Light"/>
              <a:cs typeface="Calibri Light"/>
            </a:rPr>
            <a:t>.</a:t>
          </a:r>
          <a:r>
            <a:rPr lang="de-DE" i="0" dirty="0">
              <a:solidFill>
                <a:srgbClr val="242021"/>
              </a:solidFill>
              <a:latin typeface="+mj-lt"/>
              <a:ea typeface="Calibri Light"/>
              <a:cs typeface="Calibri Light"/>
            </a:rPr>
            <a:t> </a:t>
          </a:r>
          <a:endParaRPr lang="de-DE" dirty="0">
            <a:latin typeface="+mj-lt"/>
          </a:endParaRPr>
        </a:p>
        <a:p>
          <a:pPr indent="0"/>
          <a:endParaRPr lang="de-DE" dirty="0"/>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dgm:spPr>
        <a:solidFill>
          <a:srgbClr val="00725B"/>
        </a:solidFill>
      </dgm:spPr>
      <dgm:t>
        <a:bodyPr/>
        <a:lstStyle/>
        <a:p>
          <a:pPr rtl="0"/>
          <a:r>
            <a:rPr lang="de-DE" b="0" dirty="0">
              <a:latin typeface="+mj-lt"/>
              <a:ea typeface="Calibri Light"/>
              <a:cs typeface="Calibri Light"/>
            </a:rPr>
            <a:t>Kovariationsvorstellung</a:t>
          </a:r>
          <a:r>
            <a:rPr lang="de-DE" b="0" i="1" dirty="0">
              <a:solidFill>
                <a:srgbClr val="00B050"/>
              </a:solidFill>
              <a:latin typeface="+mj-l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dgm:spPr>
        <a:solidFill>
          <a:srgbClr val="00725B"/>
        </a:solidFill>
      </dgm:spPr>
      <dgm:t>
        <a:bodyPr/>
        <a:lstStyle/>
        <a:p>
          <a:r>
            <a:rPr lang="de-DE">
              <a:latin typeface="+mj-lt"/>
            </a:rPr>
            <a:t>Objektvorstellung</a:t>
          </a:r>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6C0FFEF9-53E0-3740-A6E3-7DF3D693CDC2}">
      <dgm:prSet phldrT="[Text]" phldr="0" custT="1"/>
      <dgm:spPr/>
      <dgm:t>
        <a:bodyPr/>
        <a:lstStyle/>
        <a:p>
          <a:pPr indent="0" rtl="0">
            <a:buNone/>
          </a:pPr>
          <a:r>
            <a:rPr lang="de-DE" sz="1800" i="0" dirty="0">
              <a:solidFill>
                <a:srgbClr val="242021"/>
              </a:solidFill>
              <a:latin typeface="+mj-l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a:t>
          </a:r>
          <a:br>
            <a:rPr lang="de-DE" sz="1800" i="0" dirty="0">
              <a:solidFill>
                <a:srgbClr val="242021"/>
              </a:solidFill>
              <a:latin typeface="+mj-lt"/>
              <a:ea typeface="Calibri Light"/>
              <a:cs typeface="Calibri Light"/>
            </a:rPr>
          </a:br>
          <a:r>
            <a:rPr lang="de-DE" sz="1800" i="0" dirty="0">
              <a:solidFill>
                <a:srgbClr val="242021"/>
              </a:solidFill>
              <a:latin typeface="+mj-lt"/>
              <a:ea typeface="Calibri Light"/>
              <a:cs typeface="Calibri Light"/>
            </a:rPr>
            <a:t>eine Funktion in einem konkreten Bereich hat.</a:t>
          </a:r>
        </a:p>
      </dgm:t>
    </dgm:pt>
    <dgm:pt modelId="{FB27353B-A1C5-894D-B7F0-FE4A09E50B56}" type="parTrans" cxnId="{79523417-9986-7F4F-B7BE-431AF157D2E9}">
      <dgm:prSet/>
      <dgm:spPr/>
      <dgm:t>
        <a:bodyPr/>
        <a:lstStyle/>
        <a:p>
          <a:endParaRPr lang="de-DE"/>
        </a:p>
      </dgm:t>
    </dgm:pt>
    <dgm:pt modelId="{2CEE530E-22CB-0842-BDD2-A4F8E7076B02}" type="sibTrans" cxnId="{79523417-9986-7F4F-B7BE-431AF157D2E9}">
      <dgm:prSet/>
      <dgm:spPr/>
      <dgm:t>
        <a:bodyPr/>
        <a:lstStyle/>
        <a:p>
          <a:endParaRPr lang="de-DE"/>
        </a:p>
      </dgm:t>
    </dgm:pt>
    <dgm:pt modelId="{203EFF21-8730-4A62-8BF3-0BF099FC946E}">
      <dgm:prSet phldr="0" custT="1"/>
      <dgm:spPr/>
      <dgm:t>
        <a:bodyPr/>
        <a:lstStyle/>
        <a:p>
          <a:pPr indent="0" rtl="0">
            <a:buNone/>
          </a:pPr>
          <a:r>
            <a:rPr lang="de-DE" sz="1700" dirty="0">
              <a:solidFill>
                <a:srgbClr val="242021"/>
              </a:solidFill>
              <a:latin typeface="+mj-l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a:t>
          </a:r>
          <a:br>
            <a:rPr lang="de-DE" sz="1700" dirty="0">
              <a:solidFill>
                <a:srgbClr val="242021"/>
              </a:solidFill>
              <a:latin typeface="+mj-lt"/>
              <a:ea typeface="Calibri Light"/>
              <a:cs typeface="Calibri Light"/>
            </a:rPr>
          </a:br>
          <a:r>
            <a:rPr lang="de-DE" sz="1700" dirty="0">
              <a:solidFill>
                <a:srgbClr val="242021"/>
              </a:solidFill>
              <a:latin typeface="+mj-lt"/>
              <a:ea typeface="Calibri Light"/>
              <a:cs typeface="Calibri Light"/>
            </a:rPr>
            <a:t>neue Operationen </a:t>
          </a:r>
          <a:br>
            <a:rPr lang="de-DE" sz="1700" dirty="0">
              <a:solidFill>
                <a:srgbClr val="242021"/>
              </a:solidFill>
              <a:latin typeface="+mj-lt"/>
              <a:ea typeface="Calibri Light"/>
              <a:cs typeface="Calibri Light"/>
            </a:rPr>
          </a:br>
          <a:r>
            <a:rPr lang="de-DE" sz="1700" dirty="0">
              <a:solidFill>
                <a:srgbClr val="242021"/>
              </a:solidFill>
              <a:latin typeface="+mj-lt"/>
              <a:ea typeface="Calibri Light"/>
              <a:cs typeface="Calibri Light"/>
            </a:rPr>
            <a:t>(z. B. das Addieren </a:t>
          </a:r>
          <a:br>
            <a:rPr lang="de-DE" sz="1700" dirty="0">
              <a:solidFill>
                <a:srgbClr val="242021"/>
              </a:solidFill>
              <a:latin typeface="+mj-lt"/>
              <a:ea typeface="Calibri Light"/>
              <a:cs typeface="Calibri Light"/>
            </a:rPr>
          </a:br>
          <a:r>
            <a:rPr lang="de-DE" sz="1700" dirty="0">
              <a:solidFill>
                <a:srgbClr val="242021"/>
              </a:solidFill>
              <a:latin typeface="+mj-lt"/>
              <a:ea typeface="Calibri Light"/>
              <a:cs typeface="Calibri Light"/>
            </a:rPr>
            <a:t>zweier Funktionen </a:t>
          </a:r>
          <a:br>
            <a:rPr lang="de-DE" sz="1700" dirty="0">
              <a:solidFill>
                <a:srgbClr val="242021"/>
              </a:solidFill>
              <a:latin typeface="+mj-lt"/>
              <a:ea typeface="Calibri Light"/>
              <a:cs typeface="Calibri Light"/>
            </a:rPr>
          </a:br>
          <a:r>
            <a:rPr lang="de-DE" sz="1700" dirty="0">
              <a:solidFill>
                <a:srgbClr val="242021"/>
              </a:solidFill>
              <a:latin typeface="+mj-lt"/>
              <a:ea typeface="Calibri Light"/>
              <a:cs typeface="Calibri Light"/>
            </a:rPr>
            <a:t>zu einer neuen) zur</a:t>
          </a:r>
          <a:br>
            <a:rPr lang="de-DE" sz="1700" dirty="0">
              <a:solidFill>
                <a:srgbClr val="242021"/>
              </a:solidFill>
              <a:latin typeface="+mj-lt"/>
              <a:ea typeface="Calibri Light"/>
              <a:cs typeface="Calibri Light"/>
            </a:rPr>
          </a:br>
          <a:r>
            <a:rPr lang="de-DE" sz="1700" dirty="0">
              <a:solidFill>
                <a:srgbClr val="242021"/>
              </a:solidFill>
              <a:latin typeface="+mj-lt"/>
              <a:ea typeface="Calibri Light"/>
              <a:cs typeface="Calibri Light"/>
            </a:rPr>
            <a:t>Verfügung stehen.</a:t>
          </a:r>
          <a:endParaRPr lang="de-DE" sz="1700" dirty="0">
            <a:latin typeface="+mj-lt"/>
          </a:endParaRPr>
        </a:p>
      </dgm:t>
    </dgm:pt>
    <dgm:pt modelId="{927C8535-EDA3-4459-8A5D-7CBEFD837A68}" type="parTrans" cxnId="{C58A06C5-983B-ED4B-AAFF-55BB7B1799A0}">
      <dgm:prSet/>
      <dgm:spPr/>
      <dgm:t>
        <a:bodyPr/>
        <a:lstStyle/>
        <a:p>
          <a:endParaRPr lang="de-DE"/>
        </a:p>
      </dgm:t>
    </dgm:pt>
    <dgm:pt modelId="{035F66AF-C971-4365-BCF0-730DCFCA443D}" type="sibTrans" cxnId="{C58A06C5-983B-ED4B-AAFF-55BB7B1799A0}">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4999DD11-99AE-E844-A4B3-07A5A3BE3125}" type="presOf" srcId="{203EFF21-8730-4A62-8BF3-0BF099FC946E}" destId="{12786450-DB97-8A4A-89BE-E2FF9D6AD3D3}" srcOrd="0" destOrd="0" presId="urn:microsoft.com/office/officeart/2005/8/layout/hList1"/>
    <dgm:cxn modelId="{79523417-9986-7F4F-B7BE-431AF157D2E9}" srcId="{6AA06503-5BA7-974F-A673-99521C1AA2A7}" destId="{6C0FFEF9-53E0-3740-A6E3-7DF3D693CDC2}" srcOrd="0" destOrd="0" parTransId="{FB27353B-A1C5-894D-B7F0-FE4A09E50B56}" sibTransId="{2CEE530E-22CB-0842-BDD2-A4F8E7076B02}"/>
    <dgm:cxn modelId="{F7F56A1C-CFC7-AC4C-9DB7-002EEE1836A9}" type="presOf" srcId="{2042D2DE-13CA-C143-8A9C-0A0C8DF03F65}" destId="{FB7D1073-CC44-B547-A701-008D4580282D}" srcOrd="0" destOrd="0" presId="urn:microsoft.com/office/officeart/2005/8/layout/hList1"/>
    <dgm:cxn modelId="{D6738368-27C4-734B-AD13-A3D11AE53821}" type="presOf" srcId="{735FA584-863C-2A4E-9EA7-31E33DF94616}" destId="{A719F40F-29F8-384E-ACCB-7AF260D81C0C}" srcOrd="0" destOrd="0" presId="urn:microsoft.com/office/officeart/2005/8/layout/hList1"/>
    <dgm:cxn modelId="{D4901A6E-4786-1540-956E-D0D62792B4A5}" type="presOf" srcId="{6AA06503-5BA7-974F-A673-99521C1AA2A7}" destId="{4BDE7C44-B7DA-3546-A7E5-173738545D4D}" srcOrd="0" destOrd="0" presId="urn:microsoft.com/office/officeart/2005/8/layout/hList1"/>
    <dgm:cxn modelId="{8769B570-37F9-6F44-B00D-7A7DB8E02040}" type="presOf" srcId="{6C0FFEF9-53E0-3740-A6E3-7DF3D693CDC2}" destId="{EC54C90A-D741-274B-891B-948F1CAE91C3}" srcOrd="0" destOrd="0" presId="urn:microsoft.com/office/officeart/2005/8/layout/hList1"/>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C58A06C5-983B-ED4B-AAFF-55BB7B1799A0}" srcId="{735FA584-863C-2A4E-9EA7-31E33DF94616}" destId="{203EFF21-8730-4A62-8BF3-0BF099FC946E}" srcOrd="0" destOrd="0" parTransId="{927C8535-EDA3-4459-8A5D-7CBEFD837A68}" sibTransId="{035F66AF-C971-4365-BCF0-730DCFCA443D}"/>
    <dgm:cxn modelId="{607ED5EE-30A6-DF47-A6CA-894F875BCEDC}" srcId="{D5BB710A-3DCC-1348-96D8-27BADDB6936D}" destId="{735FA584-863C-2A4E-9EA7-31E33DF94616}" srcOrd="2" destOrd="0" parTransId="{8F637EFB-44A9-3F49-B61D-3D762A673623}" sibTransId="{5FA77522-625F-1E45-82D1-3B4292EDD2A7}"/>
    <dgm:cxn modelId="{CB889CF9-3327-3F46-BF58-8F57F350FFAF}" type="presOf" srcId="{DC8A6EB0-76FF-7C49-AFDD-45644C7C0CFA}" destId="{851E6FF0-1F76-6E4C-9144-31B9EC778BE0}" srcOrd="0" destOrd="0" presId="urn:microsoft.com/office/officeart/2005/8/layout/hList1"/>
    <dgm:cxn modelId="{BC55E11C-8088-8542-955A-875F83D9A63A}" type="presParOf" srcId="{AE4652EF-85E4-AA43-A8BA-D70BF3365514}" destId="{EB53F06D-0135-C742-9978-9D3EDB9998FC}" srcOrd="0" destOrd="0" presId="urn:microsoft.com/office/officeart/2005/8/layout/hList1"/>
    <dgm:cxn modelId="{EB45DF46-2651-8C4F-86D4-430C14EC0795}" type="presParOf" srcId="{EB53F06D-0135-C742-9978-9D3EDB9998FC}" destId="{FB7D1073-CC44-B547-A701-008D4580282D}" srcOrd="0" destOrd="0" presId="urn:microsoft.com/office/officeart/2005/8/layout/hList1"/>
    <dgm:cxn modelId="{2A2D5520-844D-8444-A795-41B88FB4036A}" type="presParOf" srcId="{EB53F06D-0135-C742-9978-9D3EDB9998FC}" destId="{851E6FF0-1F76-6E4C-9144-31B9EC778BE0}" srcOrd="1" destOrd="0" presId="urn:microsoft.com/office/officeart/2005/8/layout/hList1"/>
    <dgm:cxn modelId="{5BD58C1A-F40E-5D40-9D07-C9F574826952}" type="presParOf" srcId="{AE4652EF-85E4-AA43-A8BA-D70BF3365514}" destId="{14C5DBFC-A9A1-434B-994F-EA6952926840}" srcOrd="1" destOrd="0" presId="urn:microsoft.com/office/officeart/2005/8/layout/hList1"/>
    <dgm:cxn modelId="{CC35C07D-475F-6D4F-B286-4A05B6A104AF}" type="presParOf" srcId="{AE4652EF-85E4-AA43-A8BA-D70BF3365514}" destId="{3E4B4204-FE2C-0E44-BABB-EAB495B3D082}" srcOrd="2" destOrd="0" presId="urn:microsoft.com/office/officeart/2005/8/layout/hList1"/>
    <dgm:cxn modelId="{56116F20-A124-D949-AE1E-A673662885A1}" type="presParOf" srcId="{3E4B4204-FE2C-0E44-BABB-EAB495B3D082}" destId="{4BDE7C44-B7DA-3546-A7E5-173738545D4D}" srcOrd="0" destOrd="0" presId="urn:microsoft.com/office/officeart/2005/8/layout/hList1"/>
    <dgm:cxn modelId="{5332FBAE-F18B-1F4D-A173-DC4993405E0F}" type="presParOf" srcId="{3E4B4204-FE2C-0E44-BABB-EAB495B3D082}" destId="{EC54C90A-D741-274B-891B-948F1CAE91C3}" srcOrd="1" destOrd="0" presId="urn:microsoft.com/office/officeart/2005/8/layout/hList1"/>
    <dgm:cxn modelId="{20783689-8CE2-BC4D-832A-1EFF5815B0E1}" type="presParOf" srcId="{AE4652EF-85E4-AA43-A8BA-D70BF3365514}" destId="{64EE5940-F9FA-4F46-8596-B77B4609F056}" srcOrd="3" destOrd="0" presId="urn:microsoft.com/office/officeart/2005/8/layout/hList1"/>
    <dgm:cxn modelId="{3E65EC3E-304D-B34D-AE29-3A60ABC985B5}" type="presParOf" srcId="{AE4652EF-85E4-AA43-A8BA-D70BF3365514}" destId="{D1EC8082-EC0B-E449-8908-4EB892FD5DB4}" srcOrd="4" destOrd="0" presId="urn:microsoft.com/office/officeart/2005/8/layout/hList1"/>
    <dgm:cxn modelId="{02D9E6A2-A416-1642-BFE8-13014A286A29}" type="presParOf" srcId="{D1EC8082-EC0B-E449-8908-4EB892FD5DB4}" destId="{A719F40F-29F8-384E-ACCB-7AF260D81C0C}" srcOrd="0" destOrd="0" presId="urn:microsoft.com/office/officeart/2005/8/layout/hList1"/>
    <dgm:cxn modelId="{BA4CBBE5-BD33-DC49-89E4-3817A1C1027B}"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dgm:spPr>
        <a:solidFill>
          <a:srgbClr val="00725B"/>
        </a:solidFill>
      </dgm:spPr>
      <dgm:t>
        <a:bodyPr/>
        <a:lstStyle/>
        <a:p>
          <a:r>
            <a:rPr lang="de-DE">
              <a:latin typeface="+mj-lt"/>
            </a:rPr>
            <a:t>Zuordnungsvorstellung</a:t>
          </a:r>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dgm:spPr/>
      <dgm:t>
        <a:bodyPr/>
        <a:lstStyle/>
        <a:p>
          <a:pPr indent="0" rtl="0">
            <a:buNone/>
          </a:pPr>
          <a:r>
            <a:rPr lang="de-DE"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i="0" dirty="0">
              <a:solidFill>
                <a:srgbClr val="242021"/>
              </a:solidFill>
              <a:latin typeface="+mj-lt"/>
              <a:ea typeface="Calibri Light"/>
              <a:cs typeface="Calibri Light"/>
            </a:rPr>
            <a:t>Wertepaare statt, </a:t>
          </a:r>
          <a:r>
            <a:rPr lang="de-DE" dirty="0">
              <a:solidFill>
                <a:srgbClr val="242021"/>
              </a:solidFill>
              <a:latin typeface="+mj-lt"/>
              <a:ea typeface="Calibri Light"/>
              <a:cs typeface="Calibri Light"/>
            </a:rPr>
            <a:t>die durch </a:t>
          </a:r>
          <a:r>
            <a:rPr lang="de-DE" i="0" dirty="0">
              <a:solidFill>
                <a:srgbClr val="242021"/>
              </a:solidFill>
              <a:latin typeface="+mj-lt"/>
              <a:ea typeface="Calibri Light"/>
              <a:cs typeface="Calibri Light"/>
            </a:rPr>
            <a:t>die Funktion einander zugeordnet werden</a:t>
          </a:r>
          <a:r>
            <a:rPr lang="de-DE" dirty="0">
              <a:solidFill>
                <a:srgbClr val="242021"/>
              </a:solidFill>
              <a:latin typeface="+mj-lt"/>
              <a:ea typeface="Calibri Light"/>
              <a:cs typeface="Calibri Light"/>
            </a:rPr>
            <a:t>.</a:t>
          </a:r>
          <a:r>
            <a:rPr lang="de-DE" i="0" dirty="0">
              <a:solidFill>
                <a:srgbClr val="242021"/>
              </a:solidFill>
              <a:latin typeface="+mj-lt"/>
              <a:ea typeface="Calibri Light"/>
              <a:cs typeface="Calibri Light"/>
            </a:rPr>
            <a:t> </a:t>
          </a:r>
          <a:endParaRPr lang="de-DE" dirty="0">
            <a:latin typeface="+mj-lt"/>
          </a:endParaRPr>
        </a:p>
        <a:p>
          <a:pPr indent="0"/>
          <a:endParaRPr lang="de-DE" dirty="0"/>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dgm:spPr>
        <a:solidFill>
          <a:srgbClr val="00725B"/>
        </a:solidFill>
      </dgm:spPr>
      <dgm:t>
        <a:bodyPr/>
        <a:lstStyle/>
        <a:p>
          <a:pPr rtl="0"/>
          <a:r>
            <a:rPr lang="de-DE" b="0" dirty="0">
              <a:latin typeface="+mj-lt"/>
              <a:ea typeface="Calibri Light"/>
              <a:cs typeface="Calibri Light"/>
            </a:rPr>
            <a:t>Kovariationsvorstellung</a:t>
          </a:r>
          <a:r>
            <a:rPr lang="de-DE" b="0" i="1" dirty="0">
              <a:solidFill>
                <a:srgbClr val="00B050"/>
              </a:solidFill>
              <a:latin typeface="+mj-l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dgm:spPr>
        <a:solidFill>
          <a:srgbClr val="00725B"/>
        </a:solidFill>
      </dgm:spPr>
      <dgm:t>
        <a:bodyPr/>
        <a:lstStyle/>
        <a:p>
          <a:r>
            <a:rPr lang="de-DE">
              <a:latin typeface="+mj-lt"/>
            </a:rPr>
            <a:t>Objektvorstellung</a:t>
          </a:r>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6C0FFEF9-53E0-3740-A6E3-7DF3D693CDC2}">
      <dgm:prSet phldrT="[Text]" phldr="0"/>
      <dgm:spPr/>
      <dgm:t>
        <a:bodyPr/>
        <a:lstStyle/>
        <a:p>
          <a:pPr indent="0" rtl="0">
            <a:buNone/>
          </a:pPr>
          <a:r>
            <a:rPr lang="de-DE" i="0" dirty="0">
              <a:solidFill>
                <a:srgbClr val="242021"/>
              </a:solidFill>
              <a:latin typeface="+mj-l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eine Funktion in einem konkreten Bereich hat.</a:t>
          </a:r>
        </a:p>
      </dgm:t>
    </dgm:pt>
    <dgm:pt modelId="{FB27353B-A1C5-894D-B7F0-FE4A09E50B56}" type="parTrans" cxnId="{79523417-9986-7F4F-B7BE-431AF157D2E9}">
      <dgm:prSet/>
      <dgm:spPr/>
      <dgm:t>
        <a:bodyPr/>
        <a:lstStyle/>
        <a:p>
          <a:endParaRPr lang="de-DE"/>
        </a:p>
      </dgm:t>
    </dgm:pt>
    <dgm:pt modelId="{2CEE530E-22CB-0842-BDD2-A4F8E7076B02}" type="sibTrans" cxnId="{79523417-9986-7F4F-B7BE-431AF157D2E9}">
      <dgm:prSet/>
      <dgm:spPr/>
      <dgm:t>
        <a:bodyPr/>
        <a:lstStyle/>
        <a:p>
          <a:endParaRPr lang="de-DE"/>
        </a:p>
      </dgm:t>
    </dgm:pt>
    <dgm:pt modelId="{203EFF21-8730-4A62-8BF3-0BF099FC946E}">
      <dgm:prSet phldr="0"/>
      <dgm:spPr/>
      <dgm:t>
        <a:bodyPr/>
        <a:lstStyle/>
        <a:p>
          <a:pPr indent="0" rtl="0">
            <a:buNone/>
          </a:pPr>
          <a:r>
            <a:rPr lang="de-DE" dirty="0">
              <a:solidFill>
                <a:srgbClr val="242021"/>
              </a:solidFill>
              <a:latin typeface="+mj-l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neue Operationen (z. B. das Addieren zweier Funktionen zu einer neuen) zur Verfügung stehen.</a:t>
          </a:r>
          <a:endParaRPr lang="de-DE" dirty="0">
            <a:latin typeface="+mj-lt"/>
          </a:endParaRPr>
        </a:p>
      </dgm:t>
    </dgm:pt>
    <dgm:pt modelId="{927C8535-EDA3-4459-8A5D-7CBEFD837A68}" type="parTrans" cxnId="{C58A06C5-983B-ED4B-AAFF-55BB7B1799A0}">
      <dgm:prSet/>
      <dgm:spPr/>
      <dgm:t>
        <a:bodyPr/>
        <a:lstStyle/>
        <a:p>
          <a:endParaRPr lang="de-DE"/>
        </a:p>
      </dgm:t>
    </dgm:pt>
    <dgm:pt modelId="{035F66AF-C971-4365-BCF0-730DCFCA443D}" type="sibTrans" cxnId="{C58A06C5-983B-ED4B-AAFF-55BB7B1799A0}">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4999DD11-99AE-E844-A4B3-07A5A3BE3125}" type="presOf" srcId="{203EFF21-8730-4A62-8BF3-0BF099FC946E}" destId="{12786450-DB97-8A4A-89BE-E2FF9D6AD3D3}" srcOrd="0" destOrd="0" presId="urn:microsoft.com/office/officeart/2005/8/layout/hList1"/>
    <dgm:cxn modelId="{79523417-9986-7F4F-B7BE-431AF157D2E9}" srcId="{6AA06503-5BA7-974F-A673-99521C1AA2A7}" destId="{6C0FFEF9-53E0-3740-A6E3-7DF3D693CDC2}" srcOrd="0" destOrd="0" parTransId="{FB27353B-A1C5-894D-B7F0-FE4A09E50B56}" sibTransId="{2CEE530E-22CB-0842-BDD2-A4F8E7076B02}"/>
    <dgm:cxn modelId="{F7F56A1C-CFC7-AC4C-9DB7-002EEE1836A9}" type="presOf" srcId="{2042D2DE-13CA-C143-8A9C-0A0C8DF03F65}" destId="{FB7D1073-CC44-B547-A701-008D4580282D}" srcOrd="0" destOrd="0" presId="urn:microsoft.com/office/officeart/2005/8/layout/hList1"/>
    <dgm:cxn modelId="{D6738368-27C4-734B-AD13-A3D11AE53821}" type="presOf" srcId="{735FA584-863C-2A4E-9EA7-31E33DF94616}" destId="{A719F40F-29F8-384E-ACCB-7AF260D81C0C}" srcOrd="0" destOrd="0" presId="urn:microsoft.com/office/officeart/2005/8/layout/hList1"/>
    <dgm:cxn modelId="{D4901A6E-4786-1540-956E-D0D62792B4A5}" type="presOf" srcId="{6AA06503-5BA7-974F-A673-99521C1AA2A7}" destId="{4BDE7C44-B7DA-3546-A7E5-173738545D4D}" srcOrd="0" destOrd="0" presId="urn:microsoft.com/office/officeart/2005/8/layout/hList1"/>
    <dgm:cxn modelId="{8769B570-37F9-6F44-B00D-7A7DB8E02040}" type="presOf" srcId="{6C0FFEF9-53E0-3740-A6E3-7DF3D693CDC2}" destId="{EC54C90A-D741-274B-891B-948F1CAE91C3}" srcOrd="0" destOrd="0" presId="urn:microsoft.com/office/officeart/2005/8/layout/hList1"/>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C58A06C5-983B-ED4B-AAFF-55BB7B1799A0}" srcId="{735FA584-863C-2A4E-9EA7-31E33DF94616}" destId="{203EFF21-8730-4A62-8BF3-0BF099FC946E}" srcOrd="0" destOrd="0" parTransId="{927C8535-EDA3-4459-8A5D-7CBEFD837A68}" sibTransId="{035F66AF-C971-4365-BCF0-730DCFCA443D}"/>
    <dgm:cxn modelId="{607ED5EE-30A6-DF47-A6CA-894F875BCEDC}" srcId="{D5BB710A-3DCC-1348-96D8-27BADDB6936D}" destId="{735FA584-863C-2A4E-9EA7-31E33DF94616}" srcOrd="2" destOrd="0" parTransId="{8F637EFB-44A9-3F49-B61D-3D762A673623}" sibTransId="{5FA77522-625F-1E45-82D1-3B4292EDD2A7}"/>
    <dgm:cxn modelId="{CB889CF9-3327-3F46-BF58-8F57F350FFAF}" type="presOf" srcId="{DC8A6EB0-76FF-7C49-AFDD-45644C7C0CFA}" destId="{851E6FF0-1F76-6E4C-9144-31B9EC778BE0}" srcOrd="0" destOrd="0" presId="urn:microsoft.com/office/officeart/2005/8/layout/hList1"/>
    <dgm:cxn modelId="{BC55E11C-8088-8542-955A-875F83D9A63A}" type="presParOf" srcId="{AE4652EF-85E4-AA43-A8BA-D70BF3365514}" destId="{EB53F06D-0135-C742-9978-9D3EDB9998FC}" srcOrd="0" destOrd="0" presId="urn:microsoft.com/office/officeart/2005/8/layout/hList1"/>
    <dgm:cxn modelId="{EB45DF46-2651-8C4F-86D4-430C14EC0795}" type="presParOf" srcId="{EB53F06D-0135-C742-9978-9D3EDB9998FC}" destId="{FB7D1073-CC44-B547-A701-008D4580282D}" srcOrd="0" destOrd="0" presId="urn:microsoft.com/office/officeart/2005/8/layout/hList1"/>
    <dgm:cxn modelId="{2A2D5520-844D-8444-A795-41B88FB4036A}" type="presParOf" srcId="{EB53F06D-0135-C742-9978-9D3EDB9998FC}" destId="{851E6FF0-1F76-6E4C-9144-31B9EC778BE0}" srcOrd="1" destOrd="0" presId="urn:microsoft.com/office/officeart/2005/8/layout/hList1"/>
    <dgm:cxn modelId="{5BD58C1A-F40E-5D40-9D07-C9F574826952}" type="presParOf" srcId="{AE4652EF-85E4-AA43-A8BA-D70BF3365514}" destId="{14C5DBFC-A9A1-434B-994F-EA6952926840}" srcOrd="1" destOrd="0" presId="urn:microsoft.com/office/officeart/2005/8/layout/hList1"/>
    <dgm:cxn modelId="{CC35C07D-475F-6D4F-B286-4A05B6A104AF}" type="presParOf" srcId="{AE4652EF-85E4-AA43-A8BA-D70BF3365514}" destId="{3E4B4204-FE2C-0E44-BABB-EAB495B3D082}" srcOrd="2" destOrd="0" presId="urn:microsoft.com/office/officeart/2005/8/layout/hList1"/>
    <dgm:cxn modelId="{56116F20-A124-D949-AE1E-A673662885A1}" type="presParOf" srcId="{3E4B4204-FE2C-0E44-BABB-EAB495B3D082}" destId="{4BDE7C44-B7DA-3546-A7E5-173738545D4D}" srcOrd="0" destOrd="0" presId="urn:microsoft.com/office/officeart/2005/8/layout/hList1"/>
    <dgm:cxn modelId="{5332FBAE-F18B-1F4D-A173-DC4993405E0F}" type="presParOf" srcId="{3E4B4204-FE2C-0E44-BABB-EAB495B3D082}" destId="{EC54C90A-D741-274B-891B-948F1CAE91C3}" srcOrd="1" destOrd="0" presId="urn:microsoft.com/office/officeart/2005/8/layout/hList1"/>
    <dgm:cxn modelId="{20783689-8CE2-BC4D-832A-1EFF5815B0E1}" type="presParOf" srcId="{AE4652EF-85E4-AA43-A8BA-D70BF3365514}" destId="{64EE5940-F9FA-4F46-8596-B77B4609F056}" srcOrd="3" destOrd="0" presId="urn:microsoft.com/office/officeart/2005/8/layout/hList1"/>
    <dgm:cxn modelId="{3E65EC3E-304D-B34D-AE29-3A60ABC985B5}" type="presParOf" srcId="{AE4652EF-85E4-AA43-A8BA-D70BF3365514}" destId="{D1EC8082-EC0B-E449-8908-4EB892FD5DB4}" srcOrd="4" destOrd="0" presId="urn:microsoft.com/office/officeart/2005/8/layout/hList1"/>
    <dgm:cxn modelId="{02D9E6A2-A416-1642-BFE8-13014A286A29}" type="presParOf" srcId="{D1EC8082-EC0B-E449-8908-4EB892FD5DB4}" destId="{A719F40F-29F8-384E-ACCB-7AF260D81C0C}" srcOrd="0" destOrd="0" presId="urn:microsoft.com/office/officeart/2005/8/layout/hList1"/>
    <dgm:cxn modelId="{BA4CBBE5-BD33-DC49-89E4-3817A1C1027B}"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custT="1"/>
      <dgm:spPr>
        <a:solidFill>
          <a:srgbClr val="00725B"/>
        </a:solidFill>
      </dgm:spPr>
      <dgm:t>
        <a:bodyPr/>
        <a:lstStyle/>
        <a:p>
          <a:r>
            <a:rPr lang="de-DE" sz="1800" dirty="0">
              <a:latin typeface="+mj-lt"/>
            </a:rPr>
            <a:t>Zuordnungsvorstellung</a:t>
          </a:r>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custT="1"/>
      <dgm:spPr/>
      <dgm:t>
        <a:bodyPr/>
        <a:lstStyle/>
        <a:p>
          <a:pPr rtl="0">
            <a:spcAft>
              <a:spcPts val="1200"/>
            </a:spcAft>
          </a:pPr>
          <a:r>
            <a:rPr lang="de-DE" sz="1600" dirty="0">
              <a:latin typeface="+mj-lt"/>
              <a:ea typeface="Calibri Light"/>
              <a:cs typeface="Calibri Light"/>
            </a:rPr>
            <a:t>Beim systematischen Sammeln von bivariaten Daten (Gewicht/Position) werden Funktionsvariablen eindeutig einander zugeordnet </a:t>
          </a:r>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dgm:spPr>
        <a:solidFill>
          <a:srgbClr val="00725B"/>
        </a:solidFill>
      </dgm:spPr>
      <dgm:t>
        <a:bodyPr/>
        <a:lstStyle/>
        <a:p>
          <a:pPr rtl="0"/>
          <a:r>
            <a:rPr lang="de-DE" b="0" dirty="0">
              <a:latin typeface="+mj-lt"/>
              <a:ea typeface="Calibri Light"/>
              <a:cs typeface="Calibri Light"/>
            </a:rPr>
            <a:t>Kovariationsvorstellung</a:t>
          </a:r>
          <a:r>
            <a:rPr lang="de-DE" b="0" i="1" dirty="0">
              <a:solidFill>
                <a:srgbClr val="00B050"/>
              </a:solidFill>
              <a:latin typeface="+mj-l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dgm:spPr>
        <a:solidFill>
          <a:srgbClr val="00725B"/>
        </a:solidFill>
      </dgm:spPr>
      <dgm:t>
        <a:bodyPr/>
        <a:lstStyle/>
        <a:p>
          <a:r>
            <a:rPr lang="de-DE" dirty="0">
              <a:latin typeface="+mj-lt"/>
            </a:rPr>
            <a:t>Objektvorstellung</a:t>
          </a:r>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00288C37-8B8B-468B-A67B-E44ABFBA2748}">
      <dgm:prSet phldr="0"/>
      <dgm:spPr/>
      <dgm:t>
        <a:bodyPr/>
        <a:lstStyle/>
        <a:p>
          <a:pPr rtl="0"/>
          <a:r>
            <a:rPr lang="de-DE" i="0" dirty="0">
              <a:latin typeface="+mj-lt"/>
              <a:ea typeface="Calibri Light"/>
              <a:cs typeface="Calibri Light"/>
            </a:rPr>
            <a:t>Die sprachliche Beschreibung des Zusammenhangs der Variablen Gewicht und Position</a:t>
          </a:r>
        </a:p>
      </dgm:t>
    </dgm:pt>
    <dgm:pt modelId="{24AD90BE-207E-4F6C-8E69-D9ECA73502B7}" type="parTrans" cxnId="{67A029CB-3B5B-4E3E-A956-F338915D22FE}">
      <dgm:prSet/>
      <dgm:spPr/>
      <dgm:t>
        <a:bodyPr/>
        <a:lstStyle/>
        <a:p>
          <a:endParaRPr lang="de-DE"/>
        </a:p>
      </dgm:t>
    </dgm:pt>
    <dgm:pt modelId="{595694EA-4C9F-4CB0-A038-CC492AAC7F49}" type="sibTrans" cxnId="{67A029CB-3B5B-4E3E-A956-F338915D22FE}">
      <dgm:prSet/>
      <dgm:spPr/>
      <dgm:t>
        <a:bodyPr/>
        <a:lstStyle/>
        <a:p>
          <a:endParaRPr lang="de-DE"/>
        </a:p>
      </dgm:t>
    </dgm:pt>
    <dgm:pt modelId="{C644BEDA-F7D0-49AA-B298-A3B636CE72BE}">
      <dgm:prSet phldr="0"/>
      <dgm:spPr/>
      <dgm:t>
        <a:bodyPr/>
        <a:lstStyle/>
        <a:p>
          <a:pPr rtl="0"/>
          <a:r>
            <a:rPr lang="de-DE" dirty="0">
              <a:latin typeface="+mj-lt"/>
              <a:ea typeface="Calibri Light"/>
              <a:cs typeface="Calibri Light"/>
            </a:rPr>
            <a:t>Treffen von Vorhersagen mit dem mathematischen Modell der Antiproportionalen Funktion: fehlende Werte in der Tabelle können vervollständigt werden</a:t>
          </a:r>
        </a:p>
      </dgm:t>
    </dgm:pt>
    <dgm:pt modelId="{A1B507DA-8C50-4276-B618-8D5B4B5EB052}" type="parTrans" cxnId="{EEB38317-150B-4BEB-8B8E-72FBA177E3F6}">
      <dgm:prSet/>
      <dgm:spPr/>
      <dgm:t>
        <a:bodyPr/>
        <a:lstStyle/>
        <a:p>
          <a:endParaRPr lang="de-DE"/>
        </a:p>
      </dgm:t>
    </dgm:pt>
    <dgm:pt modelId="{56B1333E-6E82-4F6C-9787-37641559BC81}" type="sibTrans" cxnId="{EEB38317-150B-4BEB-8B8E-72FBA177E3F6}">
      <dgm:prSet/>
      <dgm:spPr/>
      <dgm:t>
        <a:bodyPr/>
        <a:lstStyle/>
        <a:p>
          <a:endParaRPr lang="de-DE"/>
        </a:p>
      </dgm:t>
    </dgm:pt>
    <dgm:pt modelId="{91E7227D-5B59-41FD-8A44-51506B5A6E0D}">
      <dgm:prSet phldr="0"/>
      <dgm:spPr/>
      <dgm:t>
        <a:bodyPr/>
        <a:lstStyle/>
        <a:p>
          <a:pPr rtl="0"/>
          <a:r>
            <a:rPr lang="de-DE" dirty="0">
              <a:latin typeface="+mj-lt"/>
              <a:ea typeface="Calibri Light"/>
              <a:cs typeface="Calibri Light"/>
            </a:rPr>
            <a:t>Bestimmen der Definitions- und Wertemenge der Funktion für die Situation</a:t>
          </a:r>
        </a:p>
      </dgm:t>
    </dgm:pt>
    <dgm:pt modelId="{DD811BDE-9603-492C-A8C5-4E90098B6C24}" type="parTrans" cxnId="{B21FA55D-B547-4A7C-99FD-94CAB29C850B}">
      <dgm:prSet/>
      <dgm:spPr/>
      <dgm:t>
        <a:bodyPr/>
        <a:lstStyle/>
        <a:p>
          <a:endParaRPr lang="de-DE"/>
        </a:p>
      </dgm:t>
    </dgm:pt>
    <dgm:pt modelId="{EC702A70-2C62-4FD9-801B-623F9EFEAF24}" type="sibTrans" cxnId="{B21FA55D-B547-4A7C-99FD-94CAB29C850B}">
      <dgm:prSet/>
      <dgm:spPr/>
      <dgm:t>
        <a:bodyPr/>
        <a:lstStyle/>
        <a:p>
          <a:endParaRPr lang="de-DE"/>
        </a:p>
      </dgm:t>
    </dgm:pt>
    <dgm:pt modelId="{623B292C-A199-4FB9-9A01-A7B92D0CD9AC}">
      <dgm:prSet phldr="0"/>
      <dgm:spPr/>
      <dgm:t>
        <a:bodyPr/>
        <a:lstStyle/>
        <a:p>
          <a:r>
            <a:rPr lang="de-DE" b="0" i="0" u="none" dirty="0"/>
            <a:t>Was passiert mit dem Gewicht, wenn z.B. die Position halbiert wird?</a:t>
          </a:r>
          <a:endParaRPr lang="en-US" i="0" dirty="0">
            <a:latin typeface="+mj-lt"/>
          </a:endParaRPr>
        </a:p>
      </dgm:t>
    </dgm:pt>
    <dgm:pt modelId="{E356C9C8-63EB-484C-ADD7-31713E7E716C}" type="parTrans" cxnId="{F4D9B8C4-924F-4A72-A574-F442F9A25B1A}">
      <dgm:prSet/>
      <dgm:spPr/>
      <dgm:t>
        <a:bodyPr/>
        <a:lstStyle/>
        <a:p>
          <a:endParaRPr lang="de-DE"/>
        </a:p>
      </dgm:t>
    </dgm:pt>
    <dgm:pt modelId="{A439D4D5-5E54-48F9-BA04-17053ABD877D}" type="sibTrans" cxnId="{F4D9B8C4-924F-4A72-A574-F442F9A25B1A}">
      <dgm:prSet/>
      <dgm:spPr/>
      <dgm:t>
        <a:bodyPr/>
        <a:lstStyle/>
        <a:p>
          <a:endParaRPr lang="de-DE"/>
        </a:p>
      </dgm:t>
    </dgm:pt>
    <dgm:pt modelId="{D0253B90-DF48-4F50-B670-0EB3F9BB04AD}">
      <dgm:prSet custT="1"/>
      <dgm:spPr/>
      <dgm:t>
        <a:bodyPr/>
        <a:lstStyle/>
        <a:p>
          <a:pPr rtl="0">
            <a:spcAft>
              <a:spcPts val="1200"/>
            </a:spcAft>
          </a:pPr>
          <a:r>
            <a:rPr lang="de-DE" sz="1600" b="0" dirty="0">
              <a:latin typeface="+mj-lt"/>
              <a:ea typeface="Calibri Light"/>
              <a:cs typeface="Calibri Light"/>
            </a:rPr>
            <a:t>Punktweise Eintragen der Messtabelle in das KOS</a:t>
          </a:r>
        </a:p>
      </dgm:t>
    </dgm:pt>
    <dgm:pt modelId="{CADF08A8-9A8A-45DE-A8C4-576866E6BBAE}" type="parTrans" cxnId="{F9178FEC-60A4-47FF-AD66-425E0DA85B90}">
      <dgm:prSet/>
      <dgm:spPr/>
      <dgm:t>
        <a:bodyPr/>
        <a:lstStyle/>
        <a:p>
          <a:endParaRPr lang="de-DE"/>
        </a:p>
      </dgm:t>
    </dgm:pt>
    <dgm:pt modelId="{F9463BB4-A31F-482A-B27B-62F91A6CD3DD}" type="sibTrans" cxnId="{F9178FEC-60A4-47FF-AD66-425E0DA85B90}">
      <dgm:prSet/>
      <dgm:spPr/>
      <dgm:t>
        <a:bodyPr/>
        <a:lstStyle/>
        <a:p>
          <a:endParaRPr lang="de-DE"/>
        </a:p>
      </dgm:t>
    </dgm:pt>
    <dgm:pt modelId="{B707166F-C0A1-4A5C-B84E-407822C5FF2C}">
      <dgm:prSet custT="1"/>
      <dgm:spPr/>
      <dgm:t>
        <a:bodyPr/>
        <a:lstStyle/>
        <a:p>
          <a:pPr rtl="0">
            <a:spcAft>
              <a:spcPts val="1200"/>
            </a:spcAft>
          </a:pPr>
          <a:r>
            <a:rPr lang="de-DE" sz="1600" b="0" dirty="0">
              <a:latin typeface="+mj-lt"/>
              <a:ea typeface="Calibri Light"/>
              <a:cs typeface="Calibri Light"/>
            </a:rPr>
            <a:t>Analyse der </a:t>
          </a:r>
          <a:r>
            <a:rPr lang="de-DE" sz="1600" b="0" dirty="0" err="1">
              <a:latin typeface="+mj-lt"/>
              <a:ea typeface="Calibri Light"/>
              <a:cs typeface="Calibri Light"/>
            </a:rPr>
            <a:t>Richtungsab-hängigkeit</a:t>
          </a:r>
          <a:r>
            <a:rPr lang="de-DE" sz="1600" b="0" dirty="0">
              <a:latin typeface="+mj-lt"/>
              <a:ea typeface="Calibri Light"/>
              <a:cs typeface="Calibri Light"/>
            </a:rPr>
            <a:t>: Position </a:t>
          </a:r>
          <a:r>
            <a:rPr lang="de-DE" sz="1600" b="0" dirty="0">
              <a:latin typeface="+mj-lt"/>
              <a:ea typeface="Calibri Light"/>
              <a:cs typeface="Calibri Light"/>
              <a:sym typeface="Wingdings" panose="05000000000000000000" pitchFamily="2" charset="2"/>
            </a:rPr>
            <a:t> Gewicht </a:t>
          </a:r>
          <a:br>
            <a:rPr lang="de-DE" sz="1600" b="0" dirty="0">
              <a:latin typeface="+mj-lt"/>
              <a:ea typeface="Calibri Light"/>
              <a:cs typeface="Calibri Light"/>
              <a:sym typeface="Wingdings" panose="05000000000000000000" pitchFamily="2" charset="2"/>
            </a:rPr>
          </a:br>
          <a:r>
            <a:rPr lang="de-DE" sz="1600" b="0" dirty="0">
              <a:latin typeface="+mj-lt"/>
              <a:ea typeface="Calibri Light"/>
              <a:cs typeface="Calibri Light"/>
              <a:sym typeface="Wingdings" panose="05000000000000000000" pitchFamily="2" charset="2"/>
            </a:rPr>
            <a:t>Gewicht  Position ist beides möglich</a:t>
          </a:r>
          <a:endParaRPr lang="de-DE" sz="1600" b="0" dirty="0">
            <a:latin typeface="+mj-lt"/>
            <a:ea typeface="Calibri Light"/>
            <a:cs typeface="Calibri Light"/>
          </a:endParaRPr>
        </a:p>
      </dgm:t>
    </dgm:pt>
    <dgm:pt modelId="{953702AA-3184-4A5F-A0D0-60F2015566A2}" type="parTrans" cxnId="{6A96BBEC-2485-4912-82B6-2D7BBB789704}">
      <dgm:prSet/>
      <dgm:spPr/>
      <dgm:t>
        <a:bodyPr/>
        <a:lstStyle/>
        <a:p>
          <a:endParaRPr lang="de-DE"/>
        </a:p>
      </dgm:t>
    </dgm:pt>
    <dgm:pt modelId="{17570167-2E05-46D5-B37E-5E25CE8282E8}" type="sibTrans" cxnId="{6A96BBEC-2485-4912-82B6-2D7BBB789704}">
      <dgm:prSet/>
      <dgm:spPr/>
      <dgm:t>
        <a:bodyPr/>
        <a:lstStyle/>
        <a:p>
          <a:endParaRPr lang="de-DE"/>
        </a:p>
      </dgm:t>
    </dgm:pt>
    <dgm:pt modelId="{0847D654-5358-47EF-B39F-B845904A982B}">
      <dgm:prSet phldr="0"/>
      <dgm:spPr/>
      <dgm:t>
        <a:bodyPr/>
        <a:lstStyle/>
        <a:p>
          <a:r>
            <a:rPr lang="de-DE" b="0" i="0" u="none" dirty="0"/>
            <a:t>Gleichzeitiges Beobachten von Veränderungen in der realen Situation und im Funktionsgraph oder dem Funktionsterm </a:t>
          </a:r>
          <a:r>
            <a:rPr lang="de-DE" i="0" dirty="0">
              <a:latin typeface="+mj-lt"/>
              <a:ea typeface="Calibri Light"/>
              <a:cs typeface="Calibri Light"/>
            </a:rPr>
            <a:t>f(x) = a/x</a:t>
          </a:r>
        </a:p>
      </dgm:t>
    </dgm:pt>
    <dgm:pt modelId="{7503467B-AEF5-4957-8D96-1C1FC9365AFC}" type="parTrans" cxnId="{CE0D7B6C-4CAC-4285-9875-8F4548126EB9}">
      <dgm:prSet/>
      <dgm:spPr/>
      <dgm:t>
        <a:bodyPr/>
        <a:lstStyle/>
        <a:p>
          <a:endParaRPr lang="de-DE"/>
        </a:p>
      </dgm:t>
    </dgm:pt>
    <dgm:pt modelId="{18A95F06-5187-41F3-BE69-6CCC5F13D09A}" type="sibTrans" cxnId="{CE0D7B6C-4CAC-4285-9875-8F4548126EB9}">
      <dgm:prSet/>
      <dgm:spPr/>
      <dgm:t>
        <a:bodyPr/>
        <a:lstStyle/>
        <a:p>
          <a:endParaRPr lang="de-DE"/>
        </a:p>
      </dgm:t>
    </dgm:pt>
    <dgm:pt modelId="{90936D78-144A-482A-8517-427435220F06}">
      <dgm:prSet phldr="0"/>
      <dgm:spPr/>
      <dgm:t>
        <a:bodyPr/>
        <a:lstStyle/>
        <a:p>
          <a:r>
            <a:rPr lang="de-DE" b="0" i="0" u="none" dirty="0"/>
            <a:t>gezieltes Analysieren der Funktionsgraphen als Ganzes für eine bestimmte Ausgangsituation</a:t>
          </a:r>
          <a:endParaRPr lang="en-US" dirty="0">
            <a:solidFill>
              <a:srgbClr val="444444"/>
            </a:solidFill>
            <a:latin typeface="+mj-lt"/>
            <a:ea typeface="Calibri"/>
            <a:cs typeface="Calibri"/>
          </a:endParaRPr>
        </a:p>
      </dgm:t>
    </dgm:pt>
    <dgm:pt modelId="{B3EE78D0-2B31-4CF1-AD97-A4DF725CE3C8}" type="parTrans" cxnId="{15D5A234-D14F-4A9C-8BAE-F2DE295E09D2}">
      <dgm:prSet/>
      <dgm:spPr/>
      <dgm:t>
        <a:bodyPr/>
        <a:lstStyle/>
        <a:p>
          <a:endParaRPr lang="de-DE"/>
        </a:p>
      </dgm:t>
    </dgm:pt>
    <dgm:pt modelId="{45432999-C8C7-456B-B322-6BFF7F69AD75}" type="sibTrans" cxnId="{15D5A234-D14F-4A9C-8BAE-F2DE295E09D2}">
      <dgm:prSet/>
      <dgm:spPr/>
      <dgm:t>
        <a:bodyPr/>
        <a:lstStyle/>
        <a:p>
          <a:endParaRPr lang="de-DE"/>
        </a:p>
      </dgm:t>
    </dgm:pt>
    <dgm:pt modelId="{F6053D4F-91D3-466B-ABB4-BF35A76A465F}">
      <dgm:prSet phldrT="[Text]" phldr="0" custT="1"/>
      <dgm:spPr/>
      <dgm:t>
        <a:bodyPr/>
        <a:lstStyle/>
        <a:p>
          <a:pPr rtl="0">
            <a:spcAft>
              <a:spcPts val="1200"/>
            </a:spcAft>
          </a:pPr>
          <a:r>
            <a:rPr lang="de-DE" sz="1600" b="0" i="0" u="none" dirty="0"/>
            <a:t>Der Sinn eindeutiger Zuordnungen ist plausibel: zu jeder Position gibt es nur ein Gewicht und umgekehrt</a:t>
          </a:r>
          <a:endParaRPr lang="de-DE" sz="1600" dirty="0">
            <a:latin typeface="+mj-lt"/>
            <a:ea typeface="Calibri Light"/>
            <a:cs typeface="Calibri Light"/>
          </a:endParaRPr>
        </a:p>
      </dgm:t>
    </dgm:pt>
    <dgm:pt modelId="{6FF63BD7-2AD9-4BA3-BFB6-F9BB12A8ABC8}" type="parTrans" cxnId="{5D41345F-E41D-456D-A11B-FEDAA43C6085}">
      <dgm:prSet/>
      <dgm:spPr/>
      <dgm:t>
        <a:bodyPr/>
        <a:lstStyle/>
        <a:p>
          <a:endParaRPr lang="de-DE"/>
        </a:p>
      </dgm:t>
    </dgm:pt>
    <dgm:pt modelId="{26672013-2214-4CB1-B529-59BA07334DEF}" type="sibTrans" cxnId="{5D41345F-E41D-456D-A11B-FEDAA43C6085}">
      <dgm:prSet/>
      <dgm:spPr/>
      <dgm:t>
        <a:bodyPr/>
        <a:lstStyle/>
        <a:p>
          <a:endParaRPr lang="de-DE"/>
        </a:p>
      </dgm:t>
    </dgm:pt>
    <dgm:pt modelId="{6039B125-8F6A-4560-9381-355CFEC101D7}">
      <dgm:prSet phldr="0"/>
      <dgm:spPr/>
      <dgm:t>
        <a:bodyPr/>
        <a:lstStyle/>
        <a:p>
          <a:pPr rtl="0"/>
          <a:r>
            <a:rPr lang="de-DE" dirty="0">
              <a:solidFill>
                <a:srgbClr val="444444"/>
              </a:solidFill>
              <a:latin typeface="+mj-lt"/>
              <a:ea typeface="Calibri"/>
              <a:cs typeface="Calibri"/>
            </a:rPr>
            <a:t>Funktion: Ja oder nein?</a:t>
          </a:r>
          <a:endParaRPr lang="de-DE" dirty="0">
            <a:latin typeface="+mj-lt"/>
            <a:ea typeface="Calibri Light"/>
            <a:cs typeface="Calibri Light"/>
          </a:endParaRPr>
        </a:p>
      </dgm:t>
    </dgm:pt>
    <dgm:pt modelId="{F115F1BD-77E3-4896-B01F-2D69D4103EDB}" type="parTrans" cxnId="{4D392484-586C-4385-8CA2-11CEA20C9403}">
      <dgm:prSet/>
      <dgm:spPr/>
      <dgm:t>
        <a:bodyPr/>
        <a:lstStyle/>
        <a:p>
          <a:endParaRPr lang="de-DE"/>
        </a:p>
      </dgm:t>
    </dgm:pt>
    <dgm:pt modelId="{EAB7D021-E1CE-43EE-8760-44D300A7B36F}" type="sibTrans" cxnId="{4D392484-586C-4385-8CA2-11CEA20C9403}">
      <dgm:prSet/>
      <dgm:spPr/>
      <dgm:t>
        <a:bodyPr/>
        <a:lstStyle/>
        <a:p>
          <a:endParaRPr lang="de-DE"/>
        </a:p>
      </dgm:t>
    </dgm:pt>
    <dgm:pt modelId="{58C45A54-2170-45F8-8A69-CDCD6517CE10}">
      <dgm:prSet phldr="0"/>
      <dgm:spPr/>
      <dgm:t>
        <a:bodyPr/>
        <a:lstStyle/>
        <a:p>
          <a:r>
            <a:rPr lang="de-DE" b="0" i="0" u="none" dirty="0"/>
            <a:t>Gezieltes Verändern von Position oder Gewicht während des Messvorgangs</a:t>
          </a:r>
          <a:endParaRPr lang="de-DE" i="0" dirty="0">
            <a:latin typeface="+mj-lt"/>
            <a:ea typeface="Calibri Light"/>
            <a:cs typeface="Calibri Light"/>
          </a:endParaRPr>
        </a:p>
      </dgm:t>
    </dgm:pt>
    <dgm:pt modelId="{B50F811F-5294-4C03-A6EF-8ECF953B97A6}" type="parTrans" cxnId="{116BCC5B-8180-45BC-A610-72EC48585E5E}">
      <dgm:prSet/>
      <dgm:spPr/>
      <dgm:t>
        <a:bodyPr/>
        <a:lstStyle/>
        <a:p>
          <a:endParaRPr lang="de-DE"/>
        </a:p>
      </dgm:t>
    </dgm:pt>
    <dgm:pt modelId="{D3DB5319-F818-4920-9027-89BDD2D47CFB}" type="sibTrans" cxnId="{116BCC5B-8180-45BC-A610-72EC48585E5E}">
      <dgm:prSet/>
      <dgm:spPr/>
      <dgm:t>
        <a:bodyPr/>
        <a:lstStyle/>
        <a:p>
          <a:endParaRPr lang="de-DE"/>
        </a:p>
      </dgm:t>
    </dgm:pt>
    <dgm:pt modelId="{18E4B301-337A-41F2-B84B-BA401ECAD0E7}">
      <dgm:prSet phldr="0"/>
      <dgm:spPr/>
      <dgm:t>
        <a:bodyPr/>
        <a:lstStyle/>
        <a:p>
          <a:pPr rtl="0"/>
          <a:r>
            <a:rPr lang="de-DE" i="0" dirty="0">
              <a:latin typeface="+mj-lt"/>
              <a:ea typeface="Calibri Light"/>
              <a:cs typeface="Calibri Light"/>
            </a:rPr>
            <a:t>Die Analyse der Beziehung zwischen der Gleichgewichtssituation und dem Aussehen des Graphen: Je weiter außen die Position verändert wird, desto weniger muss das Gewicht verändert werden.</a:t>
          </a:r>
        </a:p>
      </dgm:t>
    </dgm:pt>
    <dgm:pt modelId="{EA32C089-4961-44B1-BD80-583C8D6564FB}" type="parTrans" cxnId="{F6E84B7F-5565-4927-9401-CB1BE5202419}">
      <dgm:prSet/>
      <dgm:spPr/>
      <dgm:t>
        <a:bodyPr/>
        <a:lstStyle/>
        <a:p>
          <a:endParaRPr lang="de-DE"/>
        </a:p>
      </dgm:t>
    </dgm:pt>
    <dgm:pt modelId="{B1DFE0B4-04A5-4128-8BE5-D22F34970C07}" type="sibTrans" cxnId="{F6E84B7F-5565-4927-9401-CB1BE5202419}">
      <dgm:prSet/>
      <dgm:spPr/>
      <dgm:t>
        <a:bodyPr/>
        <a:lstStyle/>
        <a:p>
          <a:endParaRPr lang="de-DE"/>
        </a:p>
      </dgm:t>
    </dgm:pt>
    <dgm:pt modelId="{66C1982B-D307-4E20-918E-2BB70FAA0EFC}">
      <dgm:prSet phldr="0"/>
      <dgm:spPr/>
      <dgm:t>
        <a:bodyPr/>
        <a:lstStyle/>
        <a:p>
          <a:r>
            <a:rPr lang="de-DE" b="0" i="0" u="none" dirty="0"/>
            <a:t>Die Datenanalyse durch die Antiproportionale Funktion erfordert die Fähigkeit deren charakteristische Eigenschaften zu kennen (Asymptote, Punktsymmetrie, …) </a:t>
          </a:r>
          <a:endParaRPr lang="en-US" dirty="0">
            <a:solidFill>
              <a:srgbClr val="444444"/>
            </a:solidFill>
            <a:latin typeface="+mj-lt"/>
            <a:ea typeface="Calibri"/>
            <a:cs typeface="Calibri"/>
          </a:endParaRPr>
        </a:p>
      </dgm:t>
    </dgm:pt>
    <dgm:pt modelId="{78017594-7919-49E4-9E22-39EA0D5D651F}" type="parTrans" cxnId="{13A26059-1F8F-4AAE-A74D-66B4871408E0}">
      <dgm:prSet/>
      <dgm:spPr/>
      <dgm:t>
        <a:bodyPr/>
        <a:lstStyle/>
        <a:p>
          <a:endParaRPr lang="de-DE"/>
        </a:p>
      </dgm:t>
    </dgm:pt>
    <dgm:pt modelId="{72249BC9-9805-46E5-8B67-2A002FAD3889}" type="sibTrans" cxnId="{13A26059-1F8F-4AAE-A74D-66B4871408E0}">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custLinFactNeighborY="87">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79C1380D-DF51-4972-95B6-F5D607525584}" type="presOf" srcId="{DC8A6EB0-76FF-7C49-AFDD-45644C7C0CFA}" destId="{851E6FF0-1F76-6E4C-9144-31B9EC778BE0}" srcOrd="0" destOrd="0" presId="urn:microsoft.com/office/officeart/2005/8/layout/hList1"/>
    <dgm:cxn modelId="{33E73A13-CC31-48B5-92EC-7A047FC8F58D}" type="presOf" srcId="{00288C37-8B8B-468B-A67B-E44ABFBA2748}" destId="{EC54C90A-D741-274B-891B-948F1CAE91C3}" srcOrd="0" destOrd="2" presId="urn:microsoft.com/office/officeart/2005/8/layout/hList1"/>
    <dgm:cxn modelId="{EEB38317-150B-4BEB-8B8E-72FBA177E3F6}" srcId="{735FA584-863C-2A4E-9EA7-31E33DF94616}" destId="{C644BEDA-F7D0-49AA-B298-A3B636CE72BE}" srcOrd="0" destOrd="0" parTransId="{A1B507DA-8C50-4276-B618-8D5B4B5EB052}" sibTransId="{56B1333E-6E82-4F6C-9787-37641559BC81}"/>
    <dgm:cxn modelId="{AE7A272F-0528-4540-8BAC-2740E32F437C}" type="presOf" srcId="{58C45A54-2170-45F8-8A69-CDCD6517CE10}" destId="{EC54C90A-D741-274B-891B-948F1CAE91C3}" srcOrd="0" destOrd="1" presId="urn:microsoft.com/office/officeart/2005/8/layout/hList1"/>
    <dgm:cxn modelId="{15D5A234-D14F-4A9C-8BAE-F2DE295E09D2}" srcId="{735FA584-863C-2A4E-9EA7-31E33DF94616}" destId="{90936D78-144A-482A-8517-427435220F06}" srcOrd="3" destOrd="0" parTransId="{B3EE78D0-2B31-4CF1-AD97-A4DF725CE3C8}" sibTransId="{45432999-C8C7-456B-B322-6BFF7F69AD75}"/>
    <dgm:cxn modelId="{514B9140-C2D5-400E-9B57-7AF3BF0E0BF4}" type="presOf" srcId="{F6053D4F-91D3-466B-ABB4-BF35A76A465F}" destId="{851E6FF0-1F76-6E4C-9144-31B9EC778BE0}" srcOrd="0" destOrd="1" presId="urn:microsoft.com/office/officeart/2005/8/layout/hList1"/>
    <dgm:cxn modelId="{116BCC5B-8180-45BC-A610-72EC48585E5E}" srcId="{6AA06503-5BA7-974F-A673-99521C1AA2A7}" destId="{58C45A54-2170-45F8-8A69-CDCD6517CE10}" srcOrd="1" destOrd="0" parTransId="{B50F811F-5294-4C03-A6EF-8ECF953B97A6}" sibTransId="{D3DB5319-F818-4920-9027-89BDD2D47CFB}"/>
    <dgm:cxn modelId="{B21FA55D-B547-4A7C-99FD-94CAB29C850B}" srcId="{735FA584-863C-2A4E-9EA7-31E33DF94616}" destId="{91E7227D-5B59-41FD-8A44-51506B5A6E0D}" srcOrd="1" destOrd="0" parTransId="{DD811BDE-9603-492C-A8C5-4E90098B6C24}" sibTransId="{EC702A70-2C62-4FD9-801B-623F9EFEAF24}"/>
    <dgm:cxn modelId="{5D41345F-E41D-456D-A11B-FEDAA43C6085}" srcId="{2042D2DE-13CA-C143-8A9C-0A0C8DF03F65}" destId="{F6053D4F-91D3-466B-ABB4-BF35A76A465F}" srcOrd="1" destOrd="0" parTransId="{6FF63BD7-2AD9-4BA3-BFB6-F9BB12A8ABC8}" sibTransId="{26672013-2214-4CB1-B529-59BA07334DEF}"/>
    <dgm:cxn modelId="{CE0D7B6C-4CAC-4285-9875-8F4548126EB9}" srcId="{6AA06503-5BA7-974F-A673-99521C1AA2A7}" destId="{0847D654-5358-47EF-B39F-B845904A982B}" srcOrd="0" destOrd="0" parTransId="{7503467B-AEF5-4957-8D96-1C1FC9365AFC}" sibTransId="{18A95F06-5187-41F3-BE69-6CCC5F13D09A}"/>
    <dgm:cxn modelId="{F990F551-150F-44C8-8BD6-13F26A74E660}" type="presOf" srcId="{18E4B301-337A-41F2-B84B-BA401ECAD0E7}" destId="{EC54C90A-D741-274B-891B-948F1CAE91C3}" srcOrd="0" destOrd="3" presId="urn:microsoft.com/office/officeart/2005/8/layout/hList1"/>
    <dgm:cxn modelId="{13A26059-1F8F-4AAE-A74D-66B4871408E0}" srcId="{735FA584-863C-2A4E-9EA7-31E33DF94616}" destId="{66C1982B-D307-4E20-918E-2BB70FAA0EFC}" srcOrd="4" destOrd="0" parTransId="{78017594-7919-49E4-9E22-39EA0D5D651F}" sibTransId="{72249BC9-9805-46E5-8B67-2A002FAD3889}"/>
    <dgm:cxn modelId="{F6E84B7F-5565-4927-9401-CB1BE5202419}" srcId="{6AA06503-5BA7-974F-A673-99521C1AA2A7}" destId="{18E4B301-337A-41F2-B84B-BA401ECAD0E7}" srcOrd="3" destOrd="0" parTransId="{EA32C089-4961-44B1-BD80-583C8D6564FB}" sibTransId="{B1DFE0B4-04A5-4128-8BE5-D22F34970C07}"/>
    <dgm:cxn modelId="{4D392484-586C-4385-8CA2-11CEA20C9403}" srcId="{735FA584-863C-2A4E-9EA7-31E33DF94616}" destId="{6039B125-8F6A-4560-9381-355CFEC101D7}" srcOrd="2" destOrd="0" parTransId="{F115F1BD-77E3-4896-B01F-2D69D4103EDB}" sibTransId="{EAB7D021-E1CE-43EE-8760-44D300A7B36F}"/>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3CE9238B-B6AA-442F-B306-6E496E19E46C}" type="presOf" srcId="{D0253B90-DF48-4F50-B670-0EB3F9BB04AD}" destId="{851E6FF0-1F76-6E4C-9144-31B9EC778BE0}" srcOrd="0" destOrd="2"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263BEAA2-BC78-43B8-A994-AF77E6D4B67F}" type="presOf" srcId="{6AA06503-5BA7-974F-A673-99521C1AA2A7}" destId="{4BDE7C44-B7DA-3546-A7E5-173738545D4D}" srcOrd="0" destOrd="0" presId="urn:microsoft.com/office/officeart/2005/8/layout/hList1"/>
    <dgm:cxn modelId="{AB0BB7B8-B3B0-4F60-BE25-114D240BD016}" type="presOf" srcId="{66C1982B-D307-4E20-918E-2BB70FAA0EFC}" destId="{12786450-DB97-8A4A-89BE-E2FF9D6AD3D3}" srcOrd="0" destOrd="4" presId="urn:microsoft.com/office/officeart/2005/8/layout/hList1"/>
    <dgm:cxn modelId="{D94631B9-EFE4-468C-B912-CA791A08B107}" type="presOf" srcId="{2042D2DE-13CA-C143-8A9C-0A0C8DF03F65}" destId="{FB7D1073-CC44-B547-A701-008D4580282D}" srcOrd="0" destOrd="0" presId="urn:microsoft.com/office/officeart/2005/8/layout/hList1"/>
    <dgm:cxn modelId="{F4D9B8C4-924F-4A72-A574-F442F9A25B1A}" srcId="{6AA06503-5BA7-974F-A673-99521C1AA2A7}" destId="{623B292C-A199-4FB9-9A01-A7B92D0CD9AC}" srcOrd="4" destOrd="0" parTransId="{E356C9C8-63EB-484C-ADD7-31713E7E716C}" sibTransId="{A439D4D5-5E54-48F9-BA04-17053ABD877D}"/>
    <dgm:cxn modelId="{67A029CB-3B5B-4E3E-A956-F338915D22FE}" srcId="{6AA06503-5BA7-974F-A673-99521C1AA2A7}" destId="{00288C37-8B8B-468B-A67B-E44ABFBA2748}" srcOrd="2" destOrd="0" parTransId="{24AD90BE-207E-4F6C-8E69-D9ECA73502B7}" sibTransId="{595694EA-4C9F-4CB0-A038-CC492AAC7F49}"/>
    <dgm:cxn modelId="{92EDF2CC-3C39-40CD-868B-189C5F3D1792}" type="presOf" srcId="{C644BEDA-F7D0-49AA-B298-A3B636CE72BE}" destId="{12786450-DB97-8A4A-89BE-E2FF9D6AD3D3}" srcOrd="0" destOrd="0" presId="urn:microsoft.com/office/officeart/2005/8/layout/hList1"/>
    <dgm:cxn modelId="{E0ADEAD1-9188-4EB2-BE7C-5B61C39569F8}" type="presOf" srcId="{623B292C-A199-4FB9-9A01-A7B92D0CD9AC}" destId="{EC54C90A-D741-274B-891B-948F1CAE91C3}" srcOrd="0" destOrd="4" presId="urn:microsoft.com/office/officeart/2005/8/layout/hList1"/>
    <dgm:cxn modelId="{47A554D4-20B2-43EC-8EC8-51CA8A24FF75}" type="presOf" srcId="{735FA584-863C-2A4E-9EA7-31E33DF94616}" destId="{A719F40F-29F8-384E-ACCB-7AF260D81C0C}" srcOrd="0" destOrd="0" presId="urn:microsoft.com/office/officeart/2005/8/layout/hList1"/>
    <dgm:cxn modelId="{A3A130DB-D79C-4B8D-9AFB-B3473D65854F}" type="presOf" srcId="{0847D654-5358-47EF-B39F-B845904A982B}" destId="{EC54C90A-D741-274B-891B-948F1CAE91C3}" srcOrd="0" destOrd="0" presId="urn:microsoft.com/office/officeart/2005/8/layout/hList1"/>
    <dgm:cxn modelId="{453562E3-95F5-44FC-B231-C0A2CD82015E}" type="presOf" srcId="{91E7227D-5B59-41FD-8A44-51506B5A6E0D}" destId="{12786450-DB97-8A4A-89BE-E2FF9D6AD3D3}" srcOrd="0" destOrd="1" presId="urn:microsoft.com/office/officeart/2005/8/layout/hList1"/>
    <dgm:cxn modelId="{91D8F4EB-730E-4C4C-9689-5FFAF3B3B2F2}" type="presOf" srcId="{6039B125-8F6A-4560-9381-355CFEC101D7}" destId="{12786450-DB97-8A4A-89BE-E2FF9D6AD3D3}" srcOrd="0" destOrd="2" presId="urn:microsoft.com/office/officeart/2005/8/layout/hList1"/>
    <dgm:cxn modelId="{F9178FEC-60A4-47FF-AD66-425E0DA85B90}" srcId="{2042D2DE-13CA-C143-8A9C-0A0C8DF03F65}" destId="{D0253B90-DF48-4F50-B670-0EB3F9BB04AD}" srcOrd="2" destOrd="0" parTransId="{CADF08A8-9A8A-45DE-A8C4-576866E6BBAE}" sibTransId="{F9463BB4-A31F-482A-B27B-62F91A6CD3DD}"/>
    <dgm:cxn modelId="{6A96BBEC-2485-4912-82B6-2D7BBB789704}" srcId="{2042D2DE-13CA-C143-8A9C-0A0C8DF03F65}" destId="{B707166F-C0A1-4A5C-B84E-407822C5FF2C}" srcOrd="3" destOrd="0" parTransId="{953702AA-3184-4A5F-A0D0-60F2015566A2}" sibTransId="{17570167-2E05-46D5-B37E-5E25CE8282E8}"/>
    <dgm:cxn modelId="{607ED5EE-30A6-DF47-A6CA-894F875BCEDC}" srcId="{D5BB710A-3DCC-1348-96D8-27BADDB6936D}" destId="{735FA584-863C-2A4E-9EA7-31E33DF94616}" srcOrd="2" destOrd="0" parTransId="{8F637EFB-44A9-3F49-B61D-3D762A673623}" sibTransId="{5FA77522-625F-1E45-82D1-3B4292EDD2A7}"/>
    <dgm:cxn modelId="{D484C3F0-3A11-447C-A2CC-82FC58FFAE4E}" type="presOf" srcId="{B707166F-C0A1-4A5C-B84E-407822C5FF2C}" destId="{851E6FF0-1F76-6E4C-9144-31B9EC778BE0}" srcOrd="0" destOrd="3" presId="urn:microsoft.com/office/officeart/2005/8/layout/hList1"/>
    <dgm:cxn modelId="{749A95F1-7EA0-443E-8B71-3E388D0B18A1}" type="presOf" srcId="{90936D78-144A-482A-8517-427435220F06}" destId="{12786450-DB97-8A4A-89BE-E2FF9D6AD3D3}" srcOrd="0" destOrd="3" presId="urn:microsoft.com/office/officeart/2005/8/layout/hList1"/>
    <dgm:cxn modelId="{412556C5-7D7B-461A-A832-6304EA5E98E0}" type="presParOf" srcId="{AE4652EF-85E4-AA43-A8BA-D70BF3365514}" destId="{EB53F06D-0135-C742-9978-9D3EDB9998FC}" srcOrd="0" destOrd="0" presId="urn:microsoft.com/office/officeart/2005/8/layout/hList1"/>
    <dgm:cxn modelId="{571B8DB4-3817-4441-B96F-EB531A121A6A}" type="presParOf" srcId="{EB53F06D-0135-C742-9978-9D3EDB9998FC}" destId="{FB7D1073-CC44-B547-A701-008D4580282D}" srcOrd="0" destOrd="0" presId="urn:microsoft.com/office/officeart/2005/8/layout/hList1"/>
    <dgm:cxn modelId="{7268773D-A152-463B-860A-A1475D5D7D61}" type="presParOf" srcId="{EB53F06D-0135-C742-9978-9D3EDB9998FC}" destId="{851E6FF0-1F76-6E4C-9144-31B9EC778BE0}" srcOrd="1" destOrd="0" presId="urn:microsoft.com/office/officeart/2005/8/layout/hList1"/>
    <dgm:cxn modelId="{D49DABBD-3142-468F-96CF-03DCDF87F967}" type="presParOf" srcId="{AE4652EF-85E4-AA43-A8BA-D70BF3365514}" destId="{14C5DBFC-A9A1-434B-994F-EA6952926840}" srcOrd="1" destOrd="0" presId="urn:microsoft.com/office/officeart/2005/8/layout/hList1"/>
    <dgm:cxn modelId="{6998E582-E80B-4EC5-A7C6-256B058D9A73}" type="presParOf" srcId="{AE4652EF-85E4-AA43-A8BA-D70BF3365514}" destId="{3E4B4204-FE2C-0E44-BABB-EAB495B3D082}" srcOrd="2" destOrd="0" presId="urn:microsoft.com/office/officeart/2005/8/layout/hList1"/>
    <dgm:cxn modelId="{F2EBB848-BC2B-4708-B3F8-644919DFF618}" type="presParOf" srcId="{3E4B4204-FE2C-0E44-BABB-EAB495B3D082}" destId="{4BDE7C44-B7DA-3546-A7E5-173738545D4D}" srcOrd="0" destOrd="0" presId="urn:microsoft.com/office/officeart/2005/8/layout/hList1"/>
    <dgm:cxn modelId="{004E1DAA-E447-44E2-AA50-6C931BFB0A09}" type="presParOf" srcId="{3E4B4204-FE2C-0E44-BABB-EAB495B3D082}" destId="{EC54C90A-D741-274B-891B-948F1CAE91C3}" srcOrd="1" destOrd="0" presId="urn:microsoft.com/office/officeart/2005/8/layout/hList1"/>
    <dgm:cxn modelId="{1D9FFF4F-D694-4EDB-AE8F-E0BC81F6EA1E}" type="presParOf" srcId="{AE4652EF-85E4-AA43-A8BA-D70BF3365514}" destId="{64EE5940-F9FA-4F46-8596-B77B4609F056}" srcOrd="3" destOrd="0" presId="urn:microsoft.com/office/officeart/2005/8/layout/hList1"/>
    <dgm:cxn modelId="{2259C8B7-4B4C-4F2C-9E5E-C3EAEFBD33AF}" type="presParOf" srcId="{AE4652EF-85E4-AA43-A8BA-D70BF3365514}" destId="{D1EC8082-EC0B-E449-8908-4EB892FD5DB4}" srcOrd="4" destOrd="0" presId="urn:microsoft.com/office/officeart/2005/8/layout/hList1"/>
    <dgm:cxn modelId="{A3AF9E72-CD79-4227-8D2F-0F9E2E90A083}" type="presParOf" srcId="{D1EC8082-EC0B-E449-8908-4EB892FD5DB4}" destId="{A719F40F-29F8-384E-ACCB-7AF260D81C0C}" srcOrd="0" destOrd="0" presId="urn:microsoft.com/office/officeart/2005/8/layout/hList1"/>
    <dgm:cxn modelId="{507B0FB8-EAF0-43AB-9823-0DD341C8CEA0}"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custT="1"/>
      <dgm:spPr>
        <a:solidFill>
          <a:srgbClr val="00725B"/>
        </a:solidFill>
      </dgm:spPr>
      <dgm:t>
        <a:bodyPr/>
        <a:lstStyle/>
        <a:p>
          <a:r>
            <a:rPr lang="de-DE" sz="1800" dirty="0">
              <a:latin typeface="+mj-lt"/>
            </a:rPr>
            <a:t>Zuordnungsvorstellung</a:t>
          </a:r>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custT="1"/>
      <dgm:spPr/>
      <dgm:t>
        <a:bodyPr/>
        <a:lstStyle/>
        <a:p>
          <a:pPr rtl="0">
            <a:spcAft>
              <a:spcPts val="1200"/>
            </a:spcAft>
          </a:pPr>
          <a:r>
            <a:rPr lang="de-DE" sz="1600" dirty="0">
              <a:latin typeface="+mj-lt"/>
              <a:ea typeface="Calibri Light"/>
              <a:cs typeface="Calibri Light"/>
            </a:rPr>
            <a:t>Beim systematischen Sammeln von bivariaten Daten (Gewicht/Position) werden Funktionsvariablen eindeutig einander zugeordnet </a:t>
          </a:r>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custT="1"/>
      <dgm:spPr>
        <a:solidFill>
          <a:srgbClr val="00725B"/>
        </a:solidFill>
      </dgm:spPr>
      <dgm:t>
        <a:bodyPr/>
        <a:lstStyle/>
        <a:p>
          <a:pPr rtl="0"/>
          <a:r>
            <a:rPr lang="de-DE" sz="2000" b="0" dirty="0">
              <a:latin typeface="+mj-lt"/>
              <a:ea typeface="Calibri Light"/>
              <a:cs typeface="Calibri Light"/>
            </a:rPr>
            <a:t>Kovariationsvorstellung</a:t>
          </a:r>
          <a:r>
            <a:rPr lang="de-DE" sz="2000" b="0" i="1" dirty="0">
              <a:solidFill>
                <a:srgbClr val="00B050"/>
              </a:solidFill>
              <a:latin typeface="+mj-l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dgm:spPr>
        <a:solidFill>
          <a:srgbClr val="00725B"/>
        </a:solidFill>
      </dgm:spPr>
      <dgm:t>
        <a:bodyPr/>
        <a:lstStyle/>
        <a:p>
          <a:r>
            <a:rPr lang="de-DE" dirty="0">
              <a:latin typeface="+mj-lt"/>
            </a:rPr>
            <a:t>Objektvorstellung</a:t>
          </a:r>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00288C37-8B8B-468B-A67B-E44ABFBA2748}">
      <dgm:prSet phldr="0"/>
      <dgm:spPr/>
      <dgm:t>
        <a:bodyPr/>
        <a:lstStyle/>
        <a:p>
          <a:pPr rtl="0">
            <a:spcAft>
              <a:spcPts val="600"/>
            </a:spcAft>
          </a:pPr>
          <a:r>
            <a:rPr lang="de-DE" i="0" dirty="0">
              <a:latin typeface="+mj-lt"/>
              <a:ea typeface="Calibri Light"/>
              <a:cs typeface="Calibri Light"/>
            </a:rPr>
            <a:t>Die sprachliche Beschreibung des Zusammenhangs der Variablen Gewicht und Position</a:t>
          </a:r>
        </a:p>
      </dgm:t>
    </dgm:pt>
    <dgm:pt modelId="{24AD90BE-207E-4F6C-8E69-D9ECA73502B7}" type="parTrans" cxnId="{67A029CB-3B5B-4E3E-A956-F338915D22FE}">
      <dgm:prSet/>
      <dgm:spPr/>
      <dgm:t>
        <a:bodyPr/>
        <a:lstStyle/>
        <a:p>
          <a:endParaRPr lang="de-DE"/>
        </a:p>
      </dgm:t>
    </dgm:pt>
    <dgm:pt modelId="{595694EA-4C9F-4CB0-A038-CC492AAC7F49}" type="sibTrans" cxnId="{67A029CB-3B5B-4E3E-A956-F338915D22FE}">
      <dgm:prSet/>
      <dgm:spPr/>
      <dgm:t>
        <a:bodyPr/>
        <a:lstStyle/>
        <a:p>
          <a:endParaRPr lang="de-DE"/>
        </a:p>
      </dgm:t>
    </dgm:pt>
    <dgm:pt modelId="{C644BEDA-F7D0-49AA-B298-A3B636CE72BE}">
      <dgm:prSet phldr="0"/>
      <dgm:spPr/>
      <dgm:t>
        <a:bodyPr/>
        <a:lstStyle/>
        <a:p>
          <a:pPr rtl="0"/>
          <a:r>
            <a:rPr lang="de-DE" dirty="0">
              <a:latin typeface="+mj-lt"/>
              <a:ea typeface="Calibri Light"/>
              <a:cs typeface="Calibri Light"/>
            </a:rPr>
            <a:t>Treffen von Vorhersagen mit dem mathematischen Modell der Antiproportionalen Funktion: fehlende Werte in der Tabelle können vervollständigt werden</a:t>
          </a:r>
        </a:p>
      </dgm:t>
    </dgm:pt>
    <dgm:pt modelId="{A1B507DA-8C50-4276-B618-8D5B4B5EB052}" type="parTrans" cxnId="{EEB38317-150B-4BEB-8B8E-72FBA177E3F6}">
      <dgm:prSet/>
      <dgm:spPr/>
      <dgm:t>
        <a:bodyPr/>
        <a:lstStyle/>
        <a:p>
          <a:endParaRPr lang="de-DE"/>
        </a:p>
      </dgm:t>
    </dgm:pt>
    <dgm:pt modelId="{56B1333E-6E82-4F6C-9787-37641559BC81}" type="sibTrans" cxnId="{EEB38317-150B-4BEB-8B8E-72FBA177E3F6}">
      <dgm:prSet/>
      <dgm:spPr/>
      <dgm:t>
        <a:bodyPr/>
        <a:lstStyle/>
        <a:p>
          <a:endParaRPr lang="de-DE"/>
        </a:p>
      </dgm:t>
    </dgm:pt>
    <dgm:pt modelId="{91E7227D-5B59-41FD-8A44-51506B5A6E0D}">
      <dgm:prSet phldr="0"/>
      <dgm:spPr/>
      <dgm:t>
        <a:bodyPr/>
        <a:lstStyle/>
        <a:p>
          <a:pPr rtl="0"/>
          <a:r>
            <a:rPr lang="de-DE" dirty="0">
              <a:latin typeface="+mj-lt"/>
              <a:ea typeface="Calibri Light"/>
              <a:cs typeface="Calibri Light"/>
            </a:rPr>
            <a:t>Bestimmen der Definitions- und Wertemenge der Funktion für die Situation</a:t>
          </a:r>
        </a:p>
      </dgm:t>
    </dgm:pt>
    <dgm:pt modelId="{DD811BDE-9603-492C-A8C5-4E90098B6C24}" type="parTrans" cxnId="{B21FA55D-B547-4A7C-99FD-94CAB29C850B}">
      <dgm:prSet/>
      <dgm:spPr/>
      <dgm:t>
        <a:bodyPr/>
        <a:lstStyle/>
        <a:p>
          <a:endParaRPr lang="de-DE"/>
        </a:p>
      </dgm:t>
    </dgm:pt>
    <dgm:pt modelId="{EC702A70-2C62-4FD9-801B-623F9EFEAF24}" type="sibTrans" cxnId="{B21FA55D-B547-4A7C-99FD-94CAB29C850B}">
      <dgm:prSet/>
      <dgm:spPr/>
      <dgm:t>
        <a:bodyPr/>
        <a:lstStyle/>
        <a:p>
          <a:endParaRPr lang="de-DE"/>
        </a:p>
      </dgm:t>
    </dgm:pt>
    <dgm:pt modelId="{623B292C-A199-4FB9-9A01-A7B92D0CD9AC}">
      <dgm:prSet phldr="0"/>
      <dgm:spPr/>
      <dgm:t>
        <a:bodyPr/>
        <a:lstStyle/>
        <a:p>
          <a:pPr>
            <a:spcAft>
              <a:spcPts val="600"/>
            </a:spcAft>
          </a:pPr>
          <a:r>
            <a:rPr lang="de-DE" b="0" i="0" u="none" dirty="0"/>
            <a:t>Was passiert mit dem Gewicht, wenn z. B. die Position halbiert wird?</a:t>
          </a:r>
          <a:endParaRPr lang="en-US" i="0" dirty="0">
            <a:latin typeface="+mj-lt"/>
          </a:endParaRPr>
        </a:p>
      </dgm:t>
    </dgm:pt>
    <dgm:pt modelId="{E356C9C8-63EB-484C-ADD7-31713E7E716C}" type="parTrans" cxnId="{F4D9B8C4-924F-4A72-A574-F442F9A25B1A}">
      <dgm:prSet/>
      <dgm:spPr/>
      <dgm:t>
        <a:bodyPr/>
        <a:lstStyle/>
        <a:p>
          <a:endParaRPr lang="de-DE"/>
        </a:p>
      </dgm:t>
    </dgm:pt>
    <dgm:pt modelId="{A439D4D5-5E54-48F9-BA04-17053ABD877D}" type="sibTrans" cxnId="{F4D9B8C4-924F-4A72-A574-F442F9A25B1A}">
      <dgm:prSet/>
      <dgm:spPr/>
      <dgm:t>
        <a:bodyPr/>
        <a:lstStyle/>
        <a:p>
          <a:endParaRPr lang="de-DE"/>
        </a:p>
      </dgm:t>
    </dgm:pt>
    <dgm:pt modelId="{D0253B90-DF48-4F50-B670-0EB3F9BB04AD}">
      <dgm:prSet custT="1"/>
      <dgm:spPr/>
      <dgm:t>
        <a:bodyPr/>
        <a:lstStyle/>
        <a:p>
          <a:pPr rtl="0">
            <a:spcAft>
              <a:spcPts val="1200"/>
            </a:spcAft>
          </a:pPr>
          <a:r>
            <a:rPr lang="de-DE" sz="1600" b="0" dirty="0">
              <a:latin typeface="+mj-lt"/>
              <a:ea typeface="Calibri Light"/>
              <a:cs typeface="Calibri Light"/>
            </a:rPr>
            <a:t>Punktweise Eintragen der Messtabelle in das KOS</a:t>
          </a:r>
        </a:p>
      </dgm:t>
    </dgm:pt>
    <dgm:pt modelId="{CADF08A8-9A8A-45DE-A8C4-576866E6BBAE}" type="parTrans" cxnId="{F9178FEC-60A4-47FF-AD66-425E0DA85B90}">
      <dgm:prSet/>
      <dgm:spPr/>
      <dgm:t>
        <a:bodyPr/>
        <a:lstStyle/>
        <a:p>
          <a:endParaRPr lang="de-DE"/>
        </a:p>
      </dgm:t>
    </dgm:pt>
    <dgm:pt modelId="{F9463BB4-A31F-482A-B27B-62F91A6CD3DD}" type="sibTrans" cxnId="{F9178FEC-60A4-47FF-AD66-425E0DA85B90}">
      <dgm:prSet/>
      <dgm:spPr/>
      <dgm:t>
        <a:bodyPr/>
        <a:lstStyle/>
        <a:p>
          <a:endParaRPr lang="de-DE"/>
        </a:p>
      </dgm:t>
    </dgm:pt>
    <dgm:pt modelId="{B707166F-C0A1-4A5C-B84E-407822C5FF2C}">
      <dgm:prSet custT="1"/>
      <dgm:spPr/>
      <dgm:t>
        <a:bodyPr/>
        <a:lstStyle/>
        <a:p>
          <a:pPr rtl="0">
            <a:spcAft>
              <a:spcPts val="1200"/>
            </a:spcAft>
          </a:pPr>
          <a:r>
            <a:rPr lang="de-DE" sz="1600" b="0" dirty="0">
              <a:latin typeface="+mj-lt"/>
              <a:ea typeface="Calibri Light"/>
              <a:cs typeface="Calibri Light"/>
            </a:rPr>
            <a:t>Analyse der </a:t>
          </a:r>
          <a:r>
            <a:rPr lang="de-DE" sz="1600" b="0" dirty="0" err="1">
              <a:latin typeface="+mj-lt"/>
              <a:ea typeface="Calibri Light"/>
              <a:cs typeface="Calibri Light"/>
            </a:rPr>
            <a:t>Richtungsab-hängigkeit</a:t>
          </a:r>
          <a:r>
            <a:rPr lang="de-DE" sz="1600" b="0" dirty="0">
              <a:latin typeface="+mj-lt"/>
              <a:ea typeface="Calibri Light"/>
              <a:cs typeface="Calibri Light"/>
            </a:rPr>
            <a:t>: Position </a:t>
          </a:r>
          <a:r>
            <a:rPr lang="de-DE" sz="1600" b="0" dirty="0">
              <a:latin typeface="+mj-lt"/>
              <a:ea typeface="Calibri Light"/>
              <a:cs typeface="Calibri Light"/>
              <a:sym typeface="Wingdings" panose="05000000000000000000" pitchFamily="2" charset="2"/>
            </a:rPr>
            <a:t> Gewicht </a:t>
          </a:r>
          <a:br>
            <a:rPr lang="de-DE" sz="1600" b="0" dirty="0">
              <a:latin typeface="+mj-lt"/>
              <a:ea typeface="Calibri Light"/>
              <a:cs typeface="Calibri Light"/>
              <a:sym typeface="Wingdings" panose="05000000000000000000" pitchFamily="2" charset="2"/>
            </a:rPr>
          </a:br>
          <a:r>
            <a:rPr lang="de-DE" sz="1600" b="0" dirty="0">
              <a:latin typeface="+mj-lt"/>
              <a:ea typeface="Calibri Light"/>
              <a:cs typeface="Calibri Light"/>
              <a:sym typeface="Wingdings" panose="05000000000000000000" pitchFamily="2" charset="2"/>
            </a:rPr>
            <a:t>Gewicht  Position ist beides möglich</a:t>
          </a:r>
          <a:endParaRPr lang="de-DE" sz="1600" b="0" dirty="0">
            <a:latin typeface="+mj-lt"/>
            <a:ea typeface="Calibri Light"/>
            <a:cs typeface="Calibri Light"/>
          </a:endParaRPr>
        </a:p>
      </dgm:t>
    </dgm:pt>
    <dgm:pt modelId="{953702AA-3184-4A5F-A0D0-60F2015566A2}" type="parTrans" cxnId="{6A96BBEC-2485-4912-82B6-2D7BBB789704}">
      <dgm:prSet/>
      <dgm:spPr/>
      <dgm:t>
        <a:bodyPr/>
        <a:lstStyle/>
        <a:p>
          <a:endParaRPr lang="de-DE"/>
        </a:p>
      </dgm:t>
    </dgm:pt>
    <dgm:pt modelId="{17570167-2E05-46D5-B37E-5E25CE8282E8}" type="sibTrans" cxnId="{6A96BBEC-2485-4912-82B6-2D7BBB789704}">
      <dgm:prSet/>
      <dgm:spPr/>
      <dgm:t>
        <a:bodyPr/>
        <a:lstStyle/>
        <a:p>
          <a:endParaRPr lang="de-DE"/>
        </a:p>
      </dgm:t>
    </dgm:pt>
    <dgm:pt modelId="{0847D654-5358-47EF-B39F-B845904A982B}">
      <dgm:prSet phldr="0"/>
      <dgm:spPr/>
      <dgm:t>
        <a:bodyPr/>
        <a:lstStyle/>
        <a:p>
          <a:pPr>
            <a:spcAft>
              <a:spcPts val="600"/>
            </a:spcAft>
          </a:pPr>
          <a:r>
            <a:rPr lang="de-DE" b="0" i="0" u="none" dirty="0"/>
            <a:t>Gleichzeitiges Beobachten von Veränderungen in der realen Situation und im Funktionsgraph oder dem Funktionsterm </a:t>
          </a:r>
          <a:r>
            <a:rPr lang="de-DE" i="0" dirty="0">
              <a:latin typeface="+mj-lt"/>
              <a:ea typeface="Calibri Light"/>
              <a:cs typeface="Calibri Light"/>
            </a:rPr>
            <a:t>f(x) = a/x</a:t>
          </a:r>
        </a:p>
      </dgm:t>
    </dgm:pt>
    <dgm:pt modelId="{7503467B-AEF5-4957-8D96-1C1FC9365AFC}" type="parTrans" cxnId="{CE0D7B6C-4CAC-4285-9875-8F4548126EB9}">
      <dgm:prSet/>
      <dgm:spPr/>
      <dgm:t>
        <a:bodyPr/>
        <a:lstStyle/>
        <a:p>
          <a:endParaRPr lang="de-DE"/>
        </a:p>
      </dgm:t>
    </dgm:pt>
    <dgm:pt modelId="{18A95F06-5187-41F3-BE69-6CCC5F13D09A}" type="sibTrans" cxnId="{CE0D7B6C-4CAC-4285-9875-8F4548126EB9}">
      <dgm:prSet/>
      <dgm:spPr/>
      <dgm:t>
        <a:bodyPr/>
        <a:lstStyle/>
        <a:p>
          <a:endParaRPr lang="de-DE"/>
        </a:p>
      </dgm:t>
    </dgm:pt>
    <dgm:pt modelId="{90936D78-144A-482A-8517-427435220F06}">
      <dgm:prSet phldr="0"/>
      <dgm:spPr/>
      <dgm:t>
        <a:bodyPr/>
        <a:lstStyle/>
        <a:p>
          <a:r>
            <a:rPr lang="de-DE" b="0" i="0" u="none" dirty="0"/>
            <a:t>gezieltes Analysieren der Funktionsgraphen als Ganzes für eine bestimmte Ausgangsituation</a:t>
          </a:r>
          <a:endParaRPr lang="en-US" dirty="0">
            <a:solidFill>
              <a:srgbClr val="444444"/>
            </a:solidFill>
            <a:latin typeface="+mj-lt"/>
            <a:ea typeface="Calibri"/>
            <a:cs typeface="Calibri"/>
          </a:endParaRPr>
        </a:p>
      </dgm:t>
    </dgm:pt>
    <dgm:pt modelId="{B3EE78D0-2B31-4CF1-AD97-A4DF725CE3C8}" type="parTrans" cxnId="{15D5A234-D14F-4A9C-8BAE-F2DE295E09D2}">
      <dgm:prSet/>
      <dgm:spPr/>
      <dgm:t>
        <a:bodyPr/>
        <a:lstStyle/>
        <a:p>
          <a:endParaRPr lang="de-DE"/>
        </a:p>
      </dgm:t>
    </dgm:pt>
    <dgm:pt modelId="{45432999-C8C7-456B-B322-6BFF7F69AD75}" type="sibTrans" cxnId="{15D5A234-D14F-4A9C-8BAE-F2DE295E09D2}">
      <dgm:prSet/>
      <dgm:spPr/>
      <dgm:t>
        <a:bodyPr/>
        <a:lstStyle/>
        <a:p>
          <a:endParaRPr lang="de-DE"/>
        </a:p>
      </dgm:t>
    </dgm:pt>
    <dgm:pt modelId="{F6053D4F-91D3-466B-ABB4-BF35A76A465F}">
      <dgm:prSet phldrT="[Text]" phldr="0" custT="1"/>
      <dgm:spPr/>
      <dgm:t>
        <a:bodyPr/>
        <a:lstStyle/>
        <a:p>
          <a:pPr rtl="0">
            <a:spcAft>
              <a:spcPts val="1200"/>
            </a:spcAft>
          </a:pPr>
          <a:r>
            <a:rPr lang="de-DE" sz="1600" b="0" i="0" u="none" dirty="0"/>
            <a:t>Der Sinn eindeutiger Zuordnungen ist plausibel: zu jeder Position gibt es nur ein Gewicht und umgekehrt</a:t>
          </a:r>
          <a:endParaRPr lang="de-DE" sz="1600" dirty="0">
            <a:latin typeface="+mj-lt"/>
            <a:ea typeface="Calibri Light"/>
            <a:cs typeface="Calibri Light"/>
          </a:endParaRPr>
        </a:p>
      </dgm:t>
    </dgm:pt>
    <dgm:pt modelId="{6FF63BD7-2AD9-4BA3-BFB6-F9BB12A8ABC8}" type="parTrans" cxnId="{5D41345F-E41D-456D-A11B-FEDAA43C6085}">
      <dgm:prSet/>
      <dgm:spPr/>
      <dgm:t>
        <a:bodyPr/>
        <a:lstStyle/>
        <a:p>
          <a:endParaRPr lang="de-DE"/>
        </a:p>
      </dgm:t>
    </dgm:pt>
    <dgm:pt modelId="{26672013-2214-4CB1-B529-59BA07334DEF}" type="sibTrans" cxnId="{5D41345F-E41D-456D-A11B-FEDAA43C6085}">
      <dgm:prSet/>
      <dgm:spPr/>
      <dgm:t>
        <a:bodyPr/>
        <a:lstStyle/>
        <a:p>
          <a:endParaRPr lang="de-DE"/>
        </a:p>
      </dgm:t>
    </dgm:pt>
    <dgm:pt modelId="{6039B125-8F6A-4560-9381-355CFEC101D7}">
      <dgm:prSet phldr="0"/>
      <dgm:spPr/>
      <dgm:t>
        <a:bodyPr/>
        <a:lstStyle/>
        <a:p>
          <a:pPr rtl="0"/>
          <a:r>
            <a:rPr lang="de-DE" dirty="0">
              <a:solidFill>
                <a:srgbClr val="444444"/>
              </a:solidFill>
              <a:latin typeface="+mj-lt"/>
              <a:ea typeface="Calibri"/>
              <a:cs typeface="Calibri"/>
            </a:rPr>
            <a:t>Funktion: Ja oder nein?</a:t>
          </a:r>
          <a:endParaRPr lang="de-DE" dirty="0">
            <a:latin typeface="+mj-lt"/>
            <a:ea typeface="Calibri Light"/>
            <a:cs typeface="Calibri Light"/>
          </a:endParaRPr>
        </a:p>
      </dgm:t>
    </dgm:pt>
    <dgm:pt modelId="{F115F1BD-77E3-4896-B01F-2D69D4103EDB}" type="parTrans" cxnId="{4D392484-586C-4385-8CA2-11CEA20C9403}">
      <dgm:prSet/>
      <dgm:spPr/>
      <dgm:t>
        <a:bodyPr/>
        <a:lstStyle/>
        <a:p>
          <a:endParaRPr lang="de-DE"/>
        </a:p>
      </dgm:t>
    </dgm:pt>
    <dgm:pt modelId="{EAB7D021-E1CE-43EE-8760-44D300A7B36F}" type="sibTrans" cxnId="{4D392484-586C-4385-8CA2-11CEA20C9403}">
      <dgm:prSet/>
      <dgm:spPr/>
      <dgm:t>
        <a:bodyPr/>
        <a:lstStyle/>
        <a:p>
          <a:endParaRPr lang="de-DE"/>
        </a:p>
      </dgm:t>
    </dgm:pt>
    <dgm:pt modelId="{58C45A54-2170-45F8-8A69-CDCD6517CE10}">
      <dgm:prSet phldr="0"/>
      <dgm:spPr/>
      <dgm:t>
        <a:bodyPr/>
        <a:lstStyle/>
        <a:p>
          <a:pPr>
            <a:spcAft>
              <a:spcPts val="600"/>
            </a:spcAft>
          </a:pPr>
          <a:r>
            <a:rPr lang="de-DE" b="0" i="0" u="none" dirty="0"/>
            <a:t>Gezieltes Verändern von Position oder Gewicht während des Messvorgangs</a:t>
          </a:r>
          <a:endParaRPr lang="de-DE" i="0" dirty="0">
            <a:latin typeface="+mj-lt"/>
            <a:ea typeface="Calibri Light"/>
            <a:cs typeface="Calibri Light"/>
          </a:endParaRPr>
        </a:p>
      </dgm:t>
    </dgm:pt>
    <dgm:pt modelId="{B50F811F-5294-4C03-A6EF-8ECF953B97A6}" type="parTrans" cxnId="{116BCC5B-8180-45BC-A610-72EC48585E5E}">
      <dgm:prSet/>
      <dgm:spPr/>
      <dgm:t>
        <a:bodyPr/>
        <a:lstStyle/>
        <a:p>
          <a:endParaRPr lang="de-DE"/>
        </a:p>
      </dgm:t>
    </dgm:pt>
    <dgm:pt modelId="{D3DB5319-F818-4920-9027-89BDD2D47CFB}" type="sibTrans" cxnId="{116BCC5B-8180-45BC-A610-72EC48585E5E}">
      <dgm:prSet/>
      <dgm:spPr/>
      <dgm:t>
        <a:bodyPr/>
        <a:lstStyle/>
        <a:p>
          <a:endParaRPr lang="de-DE"/>
        </a:p>
      </dgm:t>
    </dgm:pt>
    <dgm:pt modelId="{18E4B301-337A-41F2-B84B-BA401ECAD0E7}">
      <dgm:prSet phldr="0"/>
      <dgm:spPr/>
      <dgm:t>
        <a:bodyPr/>
        <a:lstStyle/>
        <a:p>
          <a:pPr rtl="0">
            <a:spcAft>
              <a:spcPts val="600"/>
            </a:spcAft>
          </a:pPr>
          <a:r>
            <a:rPr lang="de-DE" i="0" dirty="0">
              <a:latin typeface="+mj-lt"/>
              <a:ea typeface="Calibri Light"/>
              <a:cs typeface="Calibri Light"/>
            </a:rPr>
            <a:t>Die Analyse der Beziehung zwischen der Gleichgewichts-situation und dem Aussehen des Graphen: Je weiter außen die Position verändert wird, desto weniger muss das Gewicht verändert werden.</a:t>
          </a:r>
        </a:p>
      </dgm:t>
    </dgm:pt>
    <dgm:pt modelId="{EA32C089-4961-44B1-BD80-583C8D6564FB}" type="parTrans" cxnId="{F6E84B7F-5565-4927-9401-CB1BE5202419}">
      <dgm:prSet/>
      <dgm:spPr/>
      <dgm:t>
        <a:bodyPr/>
        <a:lstStyle/>
        <a:p>
          <a:endParaRPr lang="de-DE"/>
        </a:p>
      </dgm:t>
    </dgm:pt>
    <dgm:pt modelId="{B1DFE0B4-04A5-4128-8BE5-D22F34970C07}" type="sibTrans" cxnId="{F6E84B7F-5565-4927-9401-CB1BE5202419}">
      <dgm:prSet/>
      <dgm:spPr/>
      <dgm:t>
        <a:bodyPr/>
        <a:lstStyle/>
        <a:p>
          <a:endParaRPr lang="de-DE"/>
        </a:p>
      </dgm:t>
    </dgm:pt>
    <dgm:pt modelId="{66C1982B-D307-4E20-918E-2BB70FAA0EFC}">
      <dgm:prSet phldr="0"/>
      <dgm:spPr/>
      <dgm:t>
        <a:bodyPr/>
        <a:lstStyle/>
        <a:p>
          <a:r>
            <a:rPr lang="de-DE" b="0" i="0" u="none" dirty="0"/>
            <a:t>Die Datenanalyse durch die Antiproportionale Funktion erfordert die Fähigkeit deren charakteristische Eigenschaften zu kennen (Asymptote, Punktsymmetrie, …) </a:t>
          </a:r>
          <a:endParaRPr lang="en-US" dirty="0">
            <a:solidFill>
              <a:srgbClr val="444444"/>
            </a:solidFill>
            <a:latin typeface="+mj-lt"/>
            <a:ea typeface="Calibri"/>
            <a:cs typeface="Calibri"/>
          </a:endParaRPr>
        </a:p>
      </dgm:t>
    </dgm:pt>
    <dgm:pt modelId="{78017594-7919-49E4-9E22-39EA0D5D651F}" type="parTrans" cxnId="{13A26059-1F8F-4AAE-A74D-66B4871408E0}">
      <dgm:prSet/>
      <dgm:spPr/>
      <dgm:t>
        <a:bodyPr/>
        <a:lstStyle/>
        <a:p>
          <a:endParaRPr lang="de-DE"/>
        </a:p>
      </dgm:t>
    </dgm:pt>
    <dgm:pt modelId="{72249BC9-9805-46E5-8B67-2A002FAD3889}" type="sibTrans" cxnId="{13A26059-1F8F-4AAE-A74D-66B4871408E0}">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custLinFactNeighborY="87">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79C1380D-DF51-4972-95B6-F5D607525584}" type="presOf" srcId="{DC8A6EB0-76FF-7C49-AFDD-45644C7C0CFA}" destId="{851E6FF0-1F76-6E4C-9144-31B9EC778BE0}" srcOrd="0" destOrd="0" presId="urn:microsoft.com/office/officeart/2005/8/layout/hList1"/>
    <dgm:cxn modelId="{33E73A13-CC31-48B5-92EC-7A047FC8F58D}" type="presOf" srcId="{00288C37-8B8B-468B-A67B-E44ABFBA2748}" destId="{EC54C90A-D741-274B-891B-948F1CAE91C3}" srcOrd="0" destOrd="2" presId="urn:microsoft.com/office/officeart/2005/8/layout/hList1"/>
    <dgm:cxn modelId="{EEB38317-150B-4BEB-8B8E-72FBA177E3F6}" srcId="{735FA584-863C-2A4E-9EA7-31E33DF94616}" destId="{C644BEDA-F7D0-49AA-B298-A3B636CE72BE}" srcOrd="0" destOrd="0" parTransId="{A1B507DA-8C50-4276-B618-8D5B4B5EB052}" sibTransId="{56B1333E-6E82-4F6C-9787-37641559BC81}"/>
    <dgm:cxn modelId="{AE7A272F-0528-4540-8BAC-2740E32F437C}" type="presOf" srcId="{58C45A54-2170-45F8-8A69-CDCD6517CE10}" destId="{EC54C90A-D741-274B-891B-948F1CAE91C3}" srcOrd="0" destOrd="1" presId="urn:microsoft.com/office/officeart/2005/8/layout/hList1"/>
    <dgm:cxn modelId="{15D5A234-D14F-4A9C-8BAE-F2DE295E09D2}" srcId="{735FA584-863C-2A4E-9EA7-31E33DF94616}" destId="{90936D78-144A-482A-8517-427435220F06}" srcOrd="3" destOrd="0" parTransId="{B3EE78D0-2B31-4CF1-AD97-A4DF725CE3C8}" sibTransId="{45432999-C8C7-456B-B322-6BFF7F69AD75}"/>
    <dgm:cxn modelId="{514B9140-C2D5-400E-9B57-7AF3BF0E0BF4}" type="presOf" srcId="{F6053D4F-91D3-466B-ABB4-BF35A76A465F}" destId="{851E6FF0-1F76-6E4C-9144-31B9EC778BE0}" srcOrd="0" destOrd="1" presId="urn:microsoft.com/office/officeart/2005/8/layout/hList1"/>
    <dgm:cxn modelId="{116BCC5B-8180-45BC-A610-72EC48585E5E}" srcId="{6AA06503-5BA7-974F-A673-99521C1AA2A7}" destId="{58C45A54-2170-45F8-8A69-CDCD6517CE10}" srcOrd="1" destOrd="0" parTransId="{B50F811F-5294-4C03-A6EF-8ECF953B97A6}" sibTransId="{D3DB5319-F818-4920-9027-89BDD2D47CFB}"/>
    <dgm:cxn modelId="{B21FA55D-B547-4A7C-99FD-94CAB29C850B}" srcId="{735FA584-863C-2A4E-9EA7-31E33DF94616}" destId="{91E7227D-5B59-41FD-8A44-51506B5A6E0D}" srcOrd="1" destOrd="0" parTransId="{DD811BDE-9603-492C-A8C5-4E90098B6C24}" sibTransId="{EC702A70-2C62-4FD9-801B-623F9EFEAF24}"/>
    <dgm:cxn modelId="{5D41345F-E41D-456D-A11B-FEDAA43C6085}" srcId="{2042D2DE-13CA-C143-8A9C-0A0C8DF03F65}" destId="{F6053D4F-91D3-466B-ABB4-BF35A76A465F}" srcOrd="1" destOrd="0" parTransId="{6FF63BD7-2AD9-4BA3-BFB6-F9BB12A8ABC8}" sibTransId="{26672013-2214-4CB1-B529-59BA07334DEF}"/>
    <dgm:cxn modelId="{CE0D7B6C-4CAC-4285-9875-8F4548126EB9}" srcId="{6AA06503-5BA7-974F-A673-99521C1AA2A7}" destId="{0847D654-5358-47EF-B39F-B845904A982B}" srcOrd="0" destOrd="0" parTransId="{7503467B-AEF5-4957-8D96-1C1FC9365AFC}" sibTransId="{18A95F06-5187-41F3-BE69-6CCC5F13D09A}"/>
    <dgm:cxn modelId="{F990F551-150F-44C8-8BD6-13F26A74E660}" type="presOf" srcId="{18E4B301-337A-41F2-B84B-BA401ECAD0E7}" destId="{EC54C90A-D741-274B-891B-948F1CAE91C3}" srcOrd="0" destOrd="3" presId="urn:microsoft.com/office/officeart/2005/8/layout/hList1"/>
    <dgm:cxn modelId="{13A26059-1F8F-4AAE-A74D-66B4871408E0}" srcId="{735FA584-863C-2A4E-9EA7-31E33DF94616}" destId="{66C1982B-D307-4E20-918E-2BB70FAA0EFC}" srcOrd="4" destOrd="0" parTransId="{78017594-7919-49E4-9E22-39EA0D5D651F}" sibTransId="{72249BC9-9805-46E5-8B67-2A002FAD3889}"/>
    <dgm:cxn modelId="{F6E84B7F-5565-4927-9401-CB1BE5202419}" srcId="{6AA06503-5BA7-974F-A673-99521C1AA2A7}" destId="{18E4B301-337A-41F2-B84B-BA401ECAD0E7}" srcOrd="3" destOrd="0" parTransId="{EA32C089-4961-44B1-BD80-583C8D6564FB}" sibTransId="{B1DFE0B4-04A5-4128-8BE5-D22F34970C07}"/>
    <dgm:cxn modelId="{4D392484-586C-4385-8CA2-11CEA20C9403}" srcId="{735FA584-863C-2A4E-9EA7-31E33DF94616}" destId="{6039B125-8F6A-4560-9381-355CFEC101D7}" srcOrd="2" destOrd="0" parTransId="{F115F1BD-77E3-4896-B01F-2D69D4103EDB}" sibTransId="{EAB7D021-E1CE-43EE-8760-44D300A7B36F}"/>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3CE9238B-B6AA-442F-B306-6E496E19E46C}" type="presOf" srcId="{D0253B90-DF48-4F50-B670-0EB3F9BB04AD}" destId="{851E6FF0-1F76-6E4C-9144-31B9EC778BE0}" srcOrd="0" destOrd="2"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263BEAA2-BC78-43B8-A994-AF77E6D4B67F}" type="presOf" srcId="{6AA06503-5BA7-974F-A673-99521C1AA2A7}" destId="{4BDE7C44-B7DA-3546-A7E5-173738545D4D}" srcOrd="0" destOrd="0" presId="urn:microsoft.com/office/officeart/2005/8/layout/hList1"/>
    <dgm:cxn modelId="{AB0BB7B8-B3B0-4F60-BE25-114D240BD016}" type="presOf" srcId="{66C1982B-D307-4E20-918E-2BB70FAA0EFC}" destId="{12786450-DB97-8A4A-89BE-E2FF9D6AD3D3}" srcOrd="0" destOrd="4" presId="urn:microsoft.com/office/officeart/2005/8/layout/hList1"/>
    <dgm:cxn modelId="{D94631B9-EFE4-468C-B912-CA791A08B107}" type="presOf" srcId="{2042D2DE-13CA-C143-8A9C-0A0C8DF03F65}" destId="{FB7D1073-CC44-B547-A701-008D4580282D}" srcOrd="0" destOrd="0" presId="urn:microsoft.com/office/officeart/2005/8/layout/hList1"/>
    <dgm:cxn modelId="{F4D9B8C4-924F-4A72-A574-F442F9A25B1A}" srcId="{6AA06503-5BA7-974F-A673-99521C1AA2A7}" destId="{623B292C-A199-4FB9-9A01-A7B92D0CD9AC}" srcOrd="4" destOrd="0" parTransId="{E356C9C8-63EB-484C-ADD7-31713E7E716C}" sibTransId="{A439D4D5-5E54-48F9-BA04-17053ABD877D}"/>
    <dgm:cxn modelId="{67A029CB-3B5B-4E3E-A956-F338915D22FE}" srcId="{6AA06503-5BA7-974F-A673-99521C1AA2A7}" destId="{00288C37-8B8B-468B-A67B-E44ABFBA2748}" srcOrd="2" destOrd="0" parTransId="{24AD90BE-207E-4F6C-8E69-D9ECA73502B7}" sibTransId="{595694EA-4C9F-4CB0-A038-CC492AAC7F49}"/>
    <dgm:cxn modelId="{92EDF2CC-3C39-40CD-868B-189C5F3D1792}" type="presOf" srcId="{C644BEDA-F7D0-49AA-B298-A3B636CE72BE}" destId="{12786450-DB97-8A4A-89BE-E2FF9D6AD3D3}" srcOrd="0" destOrd="0" presId="urn:microsoft.com/office/officeart/2005/8/layout/hList1"/>
    <dgm:cxn modelId="{E0ADEAD1-9188-4EB2-BE7C-5B61C39569F8}" type="presOf" srcId="{623B292C-A199-4FB9-9A01-A7B92D0CD9AC}" destId="{EC54C90A-D741-274B-891B-948F1CAE91C3}" srcOrd="0" destOrd="4" presId="urn:microsoft.com/office/officeart/2005/8/layout/hList1"/>
    <dgm:cxn modelId="{47A554D4-20B2-43EC-8EC8-51CA8A24FF75}" type="presOf" srcId="{735FA584-863C-2A4E-9EA7-31E33DF94616}" destId="{A719F40F-29F8-384E-ACCB-7AF260D81C0C}" srcOrd="0" destOrd="0" presId="urn:microsoft.com/office/officeart/2005/8/layout/hList1"/>
    <dgm:cxn modelId="{A3A130DB-D79C-4B8D-9AFB-B3473D65854F}" type="presOf" srcId="{0847D654-5358-47EF-B39F-B845904A982B}" destId="{EC54C90A-D741-274B-891B-948F1CAE91C3}" srcOrd="0" destOrd="0" presId="urn:microsoft.com/office/officeart/2005/8/layout/hList1"/>
    <dgm:cxn modelId="{453562E3-95F5-44FC-B231-C0A2CD82015E}" type="presOf" srcId="{91E7227D-5B59-41FD-8A44-51506B5A6E0D}" destId="{12786450-DB97-8A4A-89BE-E2FF9D6AD3D3}" srcOrd="0" destOrd="1" presId="urn:microsoft.com/office/officeart/2005/8/layout/hList1"/>
    <dgm:cxn modelId="{91D8F4EB-730E-4C4C-9689-5FFAF3B3B2F2}" type="presOf" srcId="{6039B125-8F6A-4560-9381-355CFEC101D7}" destId="{12786450-DB97-8A4A-89BE-E2FF9D6AD3D3}" srcOrd="0" destOrd="2" presId="urn:microsoft.com/office/officeart/2005/8/layout/hList1"/>
    <dgm:cxn modelId="{F9178FEC-60A4-47FF-AD66-425E0DA85B90}" srcId="{2042D2DE-13CA-C143-8A9C-0A0C8DF03F65}" destId="{D0253B90-DF48-4F50-B670-0EB3F9BB04AD}" srcOrd="2" destOrd="0" parTransId="{CADF08A8-9A8A-45DE-A8C4-576866E6BBAE}" sibTransId="{F9463BB4-A31F-482A-B27B-62F91A6CD3DD}"/>
    <dgm:cxn modelId="{6A96BBEC-2485-4912-82B6-2D7BBB789704}" srcId="{2042D2DE-13CA-C143-8A9C-0A0C8DF03F65}" destId="{B707166F-C0A1-4A5C-B84E-407822C5FF2C}" srcOrd="3" destOrd="0" parTransId="{953702AA-3184-4A5F-A0D0-60F2015566A2}" sibTransId="{17570167-2E05-46D5-B37E-5E25CE8282E8}"/>
    <dgm:cxn modelId="{607ED5EE-30A6-DF47-A6CA-894F875BCEDC}" srcId="{D5BB710A-3DCC-1348-96D8-27BADDB6936D}" destId="{735FA584-863C-2A4E-9EA7-31E33DF94616}" srcOrd="2" destOrd="0" parTransId="{8F637EFB-44A9-3F49-B61D-3D762A673623}" sibTransId="{5FA77522-625F-1E45-82D1-3B4292EDD2A7}"/>
    <dgm:cxn modelId="{D484C3F0-3A11-447C-A2CC-82FC58FFAE4E}" type="presOf" srcId="{B707166F-C0A1-4A5C-B84E-407822C5FF2C}" destId="{851E6FF0-1F76-6E4C-9144-31B9EC778BE0}" srcOrd="0" destOrd="3" presId="urn:microsoft.com/office/officeart/2005/8/layout/hList1"/>
    <dgm:cxn modelId="{749A95F1-7EA0-443E-8B71-3E388D0B18A1}" type="presOf" srcId="{90936D78-144A-482A-8517-427435220F06}" destId="{12786450-DB97-8A4A-89BE-E2FF9D6AD3D3}" srcOrd="0" destOrd="3" presId="urn:microsoft.com/office/officeart/2005/8/layout/hList1"/>
    <dgm:cxn modelId="{412556C5-7D7B-461A-A832-6304EA5E98E0}" type="presParOf" srcId="{AE4652EF-85E4-AA43-A8BA-D70BF3365514}" destId="{EB53F06D-0135-C742-9978-9D3EDB9998FC}" srcOrd="0" destOrd="0" presId="urn:microsoft.com/office/officeart/2005/8/layout/hList1"/>
    <dgm:cxn modelId="{571B8DB4-3817-4441-B96F-EB531A121A6A}" type="presParOf" srcId="{EB53F06D-0135-C742-9978-9D3EDB9998FC}" destId="{FB7D1073-CC44-B547-A701-008D4580282D}" srcOrd="0" destOrd="0" presId="urn:microsoft.com/office/officeart/2005/8/layout/hList1"/>
    <dgm:cxn modelId="{7268773D-A152-463B-860A-A1475D5D7D61}" type="presParOf" srcId="{EB53F06D-0135-C742-9978-9D3EDB9998FC}" destId="{851E6FF0-1F76-6E4C-9144-31B9EC778BE0}" srcOrd="1" destOrd="0" presId="urn:microsoft.com/office/officeart/2005/8/layout/hList1"/>
    <dgm:cxn modelId="{D49DABBD-3142-468F-96CF-03DCDF87F967}" type="presParOf" srcId="{AE4652EF-85E4-AA43-A8BA-D70BF3365514}" destId="{14C5DBFC-A9A1-434B-994F-EA6952926840}" srcOrd="1" destOrd="0" presId="urn:microsoft.com/office/officeart/2005/8/layout/hList1"/>
    <dgm:cxn modelId="{6998E582-E80B-4EC5-A7C6-256B058D9A73}" type="presParOf" srcId="{AE4652EF-85E4-AA43-A8BA-D70BF3365514}" destId="{3E4B4204-FE2C-0E44-BABB-EAB495B3D082}" srcOrd="2" destOrd="0" presId="urn:microsoft.com/office/officeart/2005/8/layout/hList1"/>
    <dgm:cxn modelId="{F2EBB848-BC2B-4708-B3F8-644919DFF618}" type="presParOf" srcId="{3E4B4204-FE2C-0E44-BABB-EAB495B3D082}" destId="{4BDE7C44-B7DA-3546-A7E5-173738545D4D}" srcOrd="0" destOrd="0" presId="urn:microsoft.com/office/officeart/2005/8/layout/hList1"/>
    <dgm:cxn modelId="{004E1DAA-E447-44E2-AA50-6C931BFB0A09}" type="presParOf" srcId="{3E4B4204-FE2C-0E44-BABB-EAB495B3D082}" destId="{EC54C90A-D741-274B-891B-948F1CAE91C3}" srcOrd="1" destOrd="0" presId="urn:microsoft.com/office/officeart/2005/8/layout/hList1"/>
    <dgm:cxn modelId="{1D9FFF4F-D694-4EDB-AE8F-E0BC81F6EA1E}" type="presParOf" srcId="{AE4652EF-85E4-AA43-A8BA-D70BF3365514}" destId="{64EE5940-F9FA-4F46-8596-B77B4609F056}" srcOrd="3" destOrd="0" presId="urn:microsoft.com/office/officeart/2005/8/layout/hList1"/>
    <dgm:cxn modelId="{2259C8B7-4B4C-4F2C-9E5E-C3EAEFBD33AF}" type="presParOf" srcId="{AE4652EF-85E4-AA43-A8BA-D70BF3365514}" destId="{D1EC8082-EC0B-E449-8908-4EB892FD5DB4}" srcOrd="4" destOrd="0" presId="urn:microsoft.com/office/officeart/2005/8/layout/hList1"/>
    <dgm:cxn modelId="{A3AF9E72-CD79-4227-8D2F-0F9E2E90A083}" type="presParOf" srcId="{D1EC8082-EC0B-E449-8908-4EB892FD5DB4}" destId="{A719F40F-29F8-384E-ACCB-7AF260D81C0C}" srcOrd="0" destOrd="0" presId="urn:microsoft.com/office/officeart/2005/8/layout/hList1"/>
    <dgm:cxn modelId="{507B0FB8-EAF0-43AB-9823-0DD341C8CEA0}"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5BB710A-3DCC-1348-96D8-27BADDB6936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de-DE"/>
        </a:p>
      </dgm:t>
    </dgm:pt>
    <dgm:pt modelId="{2042D2DE-13CA-C143-8A9C-0A0C8DF03F65}">
      <dgm:prSet phldrT="[Text]" phldr="0" custT="1"/>
      <dgm:spPr>
        <a:solidFill>
          <a:srgbClr val="00725B"/>
        </a:solidFill>
      </dgm:spPr>
      <dgm:t>
        <a:bodyPr/>
        <a:lstStyle/>
        <a:p>
          <a:r>
            <a:rPr lang="de-DE" sz="1800" dirty="0">
              <a:latin typeface="+mj-lt"/>
            </a:rPr>
            <a:t>Zuordnungsvorstellung</a:t>
          </a:r>
        </a:p>
      </dgm:t>
    </dgm:pt>
    <dgm:pt modelId="{9C05C2B6-090A-0A48-8611-4F622DB7FBD5}" type="parTrans" cxnId="{974F9900-EC02-7343-8C80-8B532DE9AEE4}">
      <dgm:prSet/>
      <dgm:spPr/>
      <dgm:t>
        <a:bodyPr/>
        <a:lstStyle/>
        <a:p>
          <a:endParaRPr lang="de-DE"/>
        </a:p>
      </dgm:t>
    </dgm:pt>
    <dgm:pt modelId="{6EB22491-136D-5745-BC6D-F42941980BFF}" type="sibTrans" cxnId="{974F9900-EC02-7343-8C80-8B532DE9AEE4}">
      <dgm:prSet/>
      <dgm:spPr/>
      <dgm:t>
        <a:bodyPr/>
        <a:lstStyle/>
        <a:p>
          <a:endParaRPr lang="de-DE"/>
        </a:p>
      </dgm:t>
    </dgm:pt>
    <dgm:pt modelId="{DC8A6EB0-76FF-7C49-AFDD-45644C7C0CFA}">
      <dgm:prSet phldrT="[Text]" phldr="0" custT="1"/>
      <dgm:spPr/>
      <dgm:t>
        <a:bodyPr/>
        <a:lstStyle/>
        <a:p>
          <a:pPr rtl="0">
            <a:spcAft>
              <a:spcPts val="1200"/>
            </a:spcAft>
          </a:pPr>
          <a:r>
            <a:rPr lang="de-DE" sz="1600" dirty="0">
              <a:latin typeface="+mj-lt"/>
              <a:ea typeface="Calibri Light"/>
              <a:cs typeface="Calibri Light"/>
            </a:rPr>
            <a:t>Beim systematischen Sammeln von bivariaten Daten (Gewicht/Position) werden Funktionsvariablen eindeutig einander zugeordnet </a:t>
          </a:r>
        </a:p>
      </dgm:t>
    </dgm:pt>
    <dgm:pt modelId="{44950858-8059-BB49-B26E-CF2E83343329}" type="parTrans" cxnId="{5E19D187-03EA-FD4D-9A3F-BC1F6F6F9D64}">
      <dgm:prSet/>
      <dgm:spPr/>
      <dgm:t>
        <a:bodyPr/>
        <a:lstStyle/>
        <a:p>
          <a:endParaRPr lang="de-DE"/>
        </a:p>
      </dgm:t>
    </dgm:pt>
    <dgm:pt modelId="{4C933555-0A3F-6A44-9F53-C270354FEAC0}" type="sibTrans" cxnId="{5E19D187-03EA-FD4D-9A3F-BC1F6F6F9D64}">
      <dgm:prSet/>
      <dgm:spPr/>
      <dgm:t>
        <a:bodyPr/>
        <a:lstStyle/>
        <a:p>
          <a:endParaRPr lang="de-DE"/>
        </a:p>
      </dgm:t>
    </dgm:pt>
    <dgm:pt modelId="{6AA06503-5BA7-974F-A673-99521C1AA2A7}">
      <dgm:prSet phldrT="[Text]" phldr="0" custT="1"/>
      <dgm:spPr>
        <a:solidFill>
          <a:srgbClr val="00725B"/>
        </a:solidFill>
      </dgm:spPr>
      <dgm:t>
        <a:bodyPr/>
        <a:lstStyle/>
        <a:p>
          <a:pPr rtl="0"/>
          <a:r>
            <a:rPr lang="de-DE" sz="2000" b="0" dirty="0">
              <a:latin typeface="+mj-lt"/>
              <a:ea typeface="Calibri Light"/>
              <a:cs typeface="Calibri Light"/>
            </a:rPr>
            <a:t>Kovariationsvorstellung</a:t>
          </a:r>
          <a:r>
            <a:rPr lang="de-DE" sz="2000" b="0" i="1" dirty="0">
              <a:solidFill>
                <a:srgbClr val="00B050"/>
              </a:solidFill>
              <a:latin typeface="+mj-lt"/>
              <a:ea typeface="Calibri Light"/>
              <a:cs typeface="Calibri Light"/>
            </a:rPr>
            <a:t> </a:t>
          </a:r>
        </a:p>
      </dgm:t>
    </dgm:pt>
    <dgm:pt modelId="{9531F8CF-FDC5-1F4B-97A6-7C43C1B09E8D}" type="parTrans" cxnId="{BCD5F696-148A-4547-A0E8-05AFE12E7517}">
      <dgm:prSet/>
      <dgm:spPr/>
      <dgm:t>
        <a:bodyPr/>
        <a:lstStyle/>
        <a:p>
          <a:endParaRPr lang="de-DE"/>
        </a:p>
      </dgm:t>
    </dgm:pt>
    <dgm:pt modelId="{B0722BFA-BF61-5740-8F61-7A5C22759C24}" type="sibTrans" cxnId="{BCD5F696-148A-4547-A0E8-05AFE12E7517}">
      <dgm:prSet/>
      <dgm:spPr/>
      <dgm:t>
        <a:bodyPr/>
        <a:lstStyle/>
        <a:p>
          <a:endParaRPr lang="de-DE"/>
        </a:p>
      </dgm:t>
    </dgm:pt>
    <dgm:pt modelId="{735FA584-863C-2A4E-9EA7-31E33DF94616}">
      <dgm:prSet phldrT="[Text]" phldr="0" custT="1"/>
      <dgm:spPr>
        <a:solidFill>
          <a:srgbClr val="00725B"/>
        </a:solidFill>
      </dgm:spPr>
      <dgm:t>
        <a:bodyPr/>
        <a:lstStyle/>
        <a:p>
          <a:r>
            <a:rPr lang="de-DE" sz="2000" dirty="0">
              <a:latin typeface="+mj-lt"/>
            </a:rPr>
            <a:t>Objektvorstellung</a:t>
          </a:r>
        </a:p>
      </dgm:t>
    </dgm:pt>
    <dgm:pt modelId="{8F637EFB-44A9-3F49-B61D-3D762A673623}" type="parTrans" cxnId="{607ED5EE-30A6-DF47-A6CA-894F875BCEDC}">
      <dgm:prSet/>
      <dgm:spPr/>
      <dgm:t>
        <a:bodyPr/>
        <a:lstStyle/>
        <a:p>
          <a:endParaRPr lang="de-DE"/>
        </a:p>
      </dgm:t>
    </dgm:pt>
    <dgm:pt modelId="{5FA77522-625F-1E45-82D1-3B4292EDD2A7}" type="sibTrans" cxnId="{607ED5EE-30A6-DF47-A6CA-894F875BCEDC}">
      <dgm:prSet/>
      <dgm:spPr/>
      <dgm:t>
        <a:bodyPr/>
        <a:lstStyle/>
        <a:p>
          <a:endParaRPr lang="de-DE"/>
        </a:p>
      </dgm:t>
    </dgm:pt>
    <dgm:pt modelId="{00288C37-8B8B-468B-A67B-E44ABFBA2748}">
      <dgm:prSet phldr="0"/>
      <dgm:spPr/>
      <dgm:t>
        <a:bodyPr/>
        <a:lstStyle/>
        <a:p>
          <a:pPr rtl="0">
            <a:spcAft>
              <a:spcPts val="600"/>
            </a:spcAft>
          </a:pPr>
          <a:r>
            <a:rPr lang="de-DE" i="0" dirty="0">
              <a:latin typeface="+mj-lt"/>
              <a:ea typeface="Calibri Light"/>
              <a:cs typeface="Calibri Light"/>
            </a:rPr>
            <a:t>Die sprachliche Beschreibung des Zusammenhangs der Variablen Gewicht und Position</a:t>
          </a:r>
        </a:p>
      </dgm:t>
    </dgm:pt>
    <dgm:pt modelId="{24AD90BE-207E-4F6C-8E69-D9ECA73502B7}" type="parTrans" cxnId="{67A029CB-3B5B-4E3E-A956-F338915D22FE}">
      <dgm:prSet/>
      <dgm:spPr/>
      <dgm:t>
        <a:bodyPr/>
        <a:lstStyle/>
        <a:p>
          <a:endParaRPr lang="de-DE"/>
        </a:p>
      </dgm:t>
    </dgm:pt>
    <dgm:pt modelId="{595694EA-4C9F-4CB0-A038-CC492AAC7F49}" type="sibTrans" cxnId="{67A029CB-3B5B-4E3E-A956-F338915D22FE}">
      <dgm:prSet/>
      <dgm:spPr/>
      <dgm:t>
        <a:bodyPr/>
        <a:lstStyle/>
        <a:p>
          <a:endParaRPr lang="de-DE"/>
        </a:p>
      </dgm:t>
    </dgm:pt>
    <dgm:pt modelId="{C644BEDA-F7D0-49AA-B298-A3B636CE72BE}">
      <dgm:prSet phldr="0"/>
      <dgm:spPr/>
      <dgm:t>
        <a:bodyPr/>
        <a:lstStyle/>
        <a:p>
          <a:pPr rtl="0">
            <a:spcAft>
              <a:spcPts val="600"/>
            </a:spcAft>
          </a:pPr>
          <a:r>
            <a:rPr lang="de-DE" dirty="0">
              <a:latin typeface="+mj-lt"/>
              <a:ea typeface="Calibri Light"/>
              <a:cs typeface="Calibri Light"/>
            </a:rPr>
            <a:t>Treffen von Vorhersagen mit dem mathematischen Modell der Antiproportionalen Funktion: fehlende Werte in der Tabelle können vervollständigt werden</a:t>
          </a:r>
        </a:p>
      </dgm:t>
    </dgm:pt>
    <dgm:pt modelId="{A1B507DA-8C50-4276-B618-8D5B4B5EB052}" type="parTrans" cxnId="{EEB38317-150B-4BEB-8B8E-72FBA177E3F6}">
      <dgm:prSet/>
      <dgm:spPr/>
      <dgm:t>
        <a:bodyPr/>
        <a:lstStyle/>
        <a:p>
          <a:endParaRPr lang="de-DE"/>
        </a:p>
      </dgm:t>
    </dgm:pt>
    <dgm:pt modelId="{56B1333E-6E82-4F6C-9787-37641559BC81}" type="sibTrans" cxnId="{EEB38317-150B-4BEB-8B8E-72FBA177E3F6}">
      <dgm:prSet/>
      <dgm:spPr/>
      <dgm:t>
        <a:bodyPr/>
        <a:lstStyle/>
        <a:p>
          <a:endParaRPr lang="de-DE"/>
        </a:p>
      </dgm:t>
    </dgm:pt>
    <dgm:pt modelId="{91E7227D-5B59-41FD-8A44-51506B5A6E0D}">
      <dgm:prSet phldr="0"/>
      <dgm:spPr/>
      <dgm:t>
        <a:bodyPr/>
        <a:lstStyle/>
        <a:p>
          <a:pPr rtl="0">
            <a:spcAft>
              <a:spcPts val="600"/>
            </a:spcAft>
          </a:pPr>
          <a:r>
            <a:rPr lang="de-DE" dirty="0">
              <a:latin typeface="+mj-lt"/>
              <a:ea typeface="Calibri Light"/>
              <a:cs typeface="Calibri Light"/>
            </a:rPr>
            <a:t>Bestimmen der Definitions- und Wertemenge der Funktion für die Situation</a:t>
          </a:r>
        </a:p>
      </dgm:t>
    </dgm:pt>
    <dgm:pt modelId="{DD811BDE-9603-492C-A8C5-4E90098B6C24}" type="parTrans" cxnId="{B21FA55D-B547-4A7C-99FD-94CAB29C850B}">
      <dgm:prSet/>
      <dgm:spPr/>
      <dgm:t>
        <a:bodyPr/>
        <a:lstStyle/>
        <a:p>
          <a:endParaRPr lang="de-DE"/>
        </a:p>
      </dgm:t>
    </dgm:pt>
    <dgm:pt modelId="{EC702A70-2C62-4FD9-801B-623F9EFEAF24}" type="sibTrans" cxnId="{B21FA55D-B547-4A7C-99FD-94CAB29C850B}">
      <dgm:prSet/>
      <dgm:spPr/>
      <dgm:t>
        <a:bodyPr/>
        <a:lstStyle/>
        <a:p>
          <a:endParaRPr lang="de-DE"/>
        </a:p>
      </dgm:t>
    </dgm:pt>
    <dgm:pt modelId="{623B292C-A199-4FB9-9A01-A7B92D0CD9AC}">
      <dgm:prSet phldr="0"/>
      <dgm:spPr/>
      <dgm:t>
        <a:bodyPr/>
        <a:lstStyle/>
        <a:p>
          <a:pPr>
            <a:spcAft>
              <a:spcPts val="600"/>
            </a:spcAft>
          </a:pPr>
          <a:r>
            <a:rPr lang="de-DE" b="0" i="0" u="none" dirty="0"/>
            <a:t>Was passiert mit dem Gewicht, wenn z. B. die Position halbiert wird?</a:t>
          </a:r>
          <a:endParaRPr lang="en-US" i="0" dirty="0">
            <a:latin typeface="+mj-lt"/>
          </a:endParaRPr>
        </a:p>
      </dgm:t>
    </dgm:pt>
    <dgm:pt modelId="{E356C9C8-63EB-484C-ADD7-31713E7E716C}" type="parTrans" cxnId="{F4D9B8C4-924F-4A72-A574-F442F9A25B1A}">
      <dgm:prSet/>
      <dgm:spPr/>
      <dgm:t>
        <a:bodyPr/>
        <a:lstStyle/>
        <a:p>
          <a:endParaRPr lang="de-DE"/>
        </a:p>
      </dgm:t>
    </dgm:pt>
    <dgm:pt modelId="{A439D4D5-5E54-48F9-BA04-17053ABD877D}" type="sibTrans" cxnId="{F4D9B8C4-924F-4A72-A574-F442F9A25B1A}">
      <dgm:prSet/>
      <dgm:spPr/>
      <dgm:t>
        <a:bodyPr/>
        <a:lstStyle/>
        <a:p>
          <a:endParaRPr lang="de-DE"/>
        </a:p>
      </dgm:t>
    </dgm:pt>
    <dgm:pt modelId="{D0253B90-DF48-4F50-B670-0EB3F9BB04AD}">
      <dgm:prSet custT="1"/>
      <dgm:spPr/>
      <dgm:t>
        <a:bodyPr/>
        <a:lstStyle/>
        <a:p>
          <a:pPr rtl="0">
            <a:spcAft>
              <a:spcPts val="1200"/>
            </a:spcAft>
          </a:pPr>
          <a:r>
            <a:rPr lang="de-DE" sz="1600" b="0" dirty="0">
              <a:latin typeface="+mj-lt"/>
              <a:ea typeface="Calibri Light"/>
              <a:cs typeface="Calibri Light"/>
            </a:rPr>
            <a:t>Punktweise Eintragen der Messtabelle in das KOS</a:t>
          </a:r>
        </a:p>
      </dgm:t>
    </dgm:pt>
    <dgm:pt modelId="{CADF08A8-9A8A-45DE-A8C4-576866E6BBAE}" type="parTrans" cxnId="{F9178FEC-60A4-47FF-AD66-425E0DA85B90}">
      <dgm:prSet/>
      <dgm:spPr/>
      <dgm:t>
        <a:bodyPr/>
        <a:lstStyle/>
        <a:p>
          <a:endParaRPr lang="de-DE"/>
        </a:p>
      </dgm:t>
    </dgm:pt>
    <dgm:pt modelId="{F9463BB4-A31F-482A-B27B-62F91A6CD3DD}" type="sibTrans" cxnId="{F9178FEC-60A4-47FF-AD66-425E0DA85B90}">
      <dgm:prSet/>
      <dgm:spPr/>
      <dgm:t>
        <a:bodyPr/>
        <a:lstStyle/>
        <a:p>
          <a:endParaRPr lang="de-DE"/>
        </a:p>
      </dgm:t>
    </dgm:pt>
    <dgm:pt modelId="{B707166F-C0A1-4A5C-B84E-407822C5FF2C}">
      <dgm:prSet custT="1"/>
      <dgm:spPr/>
      <dgm:t>
        <a:bodyPr/>
        <a:lstStyle/>
        <a:p>
          <a:pPr rtl="0">
            <a:spcAft>
              <a:spcPts val="1200"/>
            </a:spcAft>
          </a:pPr>
          <a:r>
            <a:rPr lang="de-DE" sz="1600" b="0" dirty="0">
              <a:latin typeface="+mj-lt"/>
              <a:ea typeface="Calibri Light"/>
              <a:cs typeface="Calibri Light"/>
            </a:rPr>
            <a:t>Analyse der </a:t>
          </a:r>
          <a:r>
            <a:rPr lang="de-DE" sz="1600" b="0" dirty="0" err="1">
              <a:latin typeface="+mj-lt"/>
              <a:ea typeface="Calibri Light"/>
              <a:cs typeface="Calibri Light"/>
            </a:rPr>
            <a:t>Richtungsab-hängigkeit</a:t>
          </a:r>
          <a:r>
            <a:rPr lang="de-DE" sz="1600" b="0" dirty="0">
              <a:latin typeface="+mj-lt"/>
              <a:ea typeface="Calibri Light"/>
              <a:cs typeface="Calibri Light"/>
            </a:rPr>
            <a:t>: Position </a:t>
          </a:r>
          <a:r>
            <a:rPr lang="de-DE" sz="1600" b="0" dirty="0">
              <a:latin typeface="+mj-lt"/>
              <a:ea typeface="Calibri Light"/>
              <a:cs typeface="Calibri Light"/>
              <a:sym typeface="Wingdings" panose="05000000000000000000" pitchFamily="2" charset="2"/>
            </a:rPr>
            <a:t> Gewicht </a:t>
          </a:r>
          <a:br>
            <a:rPr lang="de-DE" sz="1600" b="0" dirty="0">
              <a:latin typeface="+mj-lt"/>
              <a:ea typeface="Calibri Light"/>
              <a:cs typeface="Calibri Light"/>
              <a:sym typeface="Wingdings" panose="05000000000000000000" pitchFamily="2" charset="2"/>
            </a:rPr>
          </a:br>
          <a:r>
            <a:rPr lang="de-DE" sz="1600" b="0" dirty="0">
              <a:latin typeface="+mj-lt"/>
              <a:ea typeface="Calibri Light"/>
              <a:cs typeface="Calibri Light"/>
              <a:sym typeface="Wingdings" panose="05000000000000000000" pitchFamily="2" charset="2"/>
            </a:rPr>
            <a:t>Gewicht  Position ist beides möglich</a:t>
          </a:r>
          <a:endParaRPr lang="de-DE" sz="1600" b="0" dirty="0">
            <a:latin typeface="+mj-lt"/>
            <a:ea typeface="Calibri Light"/>
            <a:cs typeface="Calibri Light"/>
          </a:endParaRPr>
        </a:p>
      </dgm:t>
    </dgm:pt>
    <dgm:pt modelId="{953702AA-3184-4A5F-A0D0-60F2015566A2}" type="parTrans" cxnId="{6A96BBEC-2485-4912-82B6-2D7BBB789704}">
      <dgm:prSet/>
      <dgm:spPr/>
      <dgm:t>
        <a:bodyPr/>
        <a:lstStyle/>
        <a:p>
          <a:endParaRPr lang="de-DE"/>
        </a:p>
      </dgm:t>
    </dgm:pt>
    <dgm:pt modelId="{17570167-2E05-46D5-B37E-5E25CE8282E8}" type="sibTrans" cxnId="{6A96BBEC-2485-4912-82B6-2D7BBB789704}">
      <dgm:prSet/>
      <dgm:spPr/>
      <dgm:t>
        <a:bodyPr/>
        <a:lstStyle/>
        <a:p>
          <a:endParaRPr lang="de-DE"/>
        </a:p>
      </dgm:t>
    </dgm:pt>
    <dgm:pt modelId="{0847D654-5358-47EF-B39F-B845904A982B}">
      <dgm:prSet phldr="0"/>
      <dgm:spPr/>
      <dgm:t>
        <a:bodyPr/>
        <a:lstStyle/>
        <a:p>
          <a:pPr>
            <a:spcAft>
              <a:spcPts val="600"/>
            </a:spcAft>
          </a:pPr>
          <a:r>
            <a:rPr lang="de-DE" b="0" i="0" u="none" dirty="0"/>
            <a:t>Gleichzeitiges Beobachten von Veränderungen in der realen Situation und im Funktionsgraph oder dem Funktionsterm </a:t>
          </a:r>
          <a:r>
            <a:rPr lang="de-DE" i="0" dirty="0">
              <a:latin typeface="+mj-lt"/>
              <a:ea typeface="Calibri Light"/>
              <a:cs typeface="Calibri Light"/>
            </a:rPr>
            <a:t>f(x) = a/x</a:t>
          </a:r>
        </a:p>
      </dgm:t>
    </dgm:pt>
    <dgm:pt modelId="{7503467B-AEF5-4957-8D96-1C1FC9365AFC}" type="parTrans" cxnId="{CE0D7B6C-4CAC-4285-9875-8F4548126EB9}">
      <dgm:prSet/>
      <dgm:spPr/>
      <dgm:t>
        <a:bodyPr/>
        <a:lstStyle/>
        <a:p>
          <a:endParaRPr lang="de-DE"/>
        </a:p>
      </dgm:t>
    </dgm:pt>
    <dgm:pt modelId="{18A95F06-5187-41F3-BE69-6CCC5F13D09A}" type="sibTrans" cxnId="{CE0D7B6C-4CAC-4285-9875-8F4548126EB9}">
      <dgm:prSet/>
      <dgm:spPr/>
      <dgm:t>
        <a:bodyPr/>
        <a:lstStyle/>
        <a:p>
          <a:endParaRPr lang="de-DE"/>
        </a:p>
      </dgm:t>
    </dgm:pt>
    <dgm:pt modelId="{90936D78-144A-482A-8517-427435220F06}">
      <dgm:prSet phldr="0"/>
      <dgm:spPr/>
      <dgm:t>
        <a:bodyPr/>
        <a:lstStyle/>
        <a:p>
          <a:pPr>
            <a:spcAft>
              <a:spcPts val="600"/>
            </a:spcAft>
          </a:pPr>
          <a:r>
            <a:rPr lang="de-DE" b="0" i="0" u="none" dirty="0"/>
            <a:t>gezieltes Analysieren der Funktionsgraphen als Ganzes für eine bestimmte Ausgangsituation</a:t>
          </a:r>
          <a:endParaRPr lang="en-US" dirty="0">
            <a:solidFill>
              <a:srgbClr val="444444"/>
            </a:solidFill>
            <a:latin typeface="+mj-lt"/>
            <a:ea typeface="Calibri"/>
            <a:cs typeface="Calibri"/>
          </a:endParaRPr>
        </a:p>
      </dgm:t>
    </dgm:pt>
    <dgm:pt modelId="{B3EE78D0-2B31-4CF1-AD97-A4DF725CE3C8}" type="parTrans" cxnId="{15D5A234-D14F-4A9C-8BAE-F2DE295E09D2}">
      <dgm:prSet/>
      <dgm:spPr/>
      <dgm:t>
        <a:bodyPr/>
        <a:lstStyle/>
        <a:p>
          <a:endParaRPr lang="de-DE"/>
        </a:p>
      </dgm:t>
    </dgm:pt>
    <dgm:pt modelId="{45432999-C8C7-456B-B322-6BFF7F69AD75}" type="sibTrans" cxnId="{15D5A234-D14F-4A9C-8BAE-F2DE295E09D2}">
      <dgm:prSet/>
      <dgm:spPr/>
      <dgm:t>
        <a:bodyPr/>
        <a:lstStyle/>
        <a:p>
          <a:endParaRPr lang="de-DE"/>
        </a:p>
      </dgm:t>
    </dgm:pt>
    <dgm:pt modelId="{F6053D4F-91D3-466B-ABB4-BF35A76A465F}">
      <dgm:prSet phldrT="[Text]" phldr="0" custT="1"/>
      <dgm:spPr/>
      <dgm:t>
        <a:bodyPr/>
        <a:lstStyle/>
        <a:p>
          <a:pPr rtl="0">
            <a:spcAft>
              <a:spcPts val="1200"/>
            </a:spcAft>
          </a:pPr>
          <a:r>
            <a:rPr lang="de-DE" sz="1600" b="0" i="0" u="none" dirty="0"/>
            <a:t>Der Sinn eindeutiger Zuordnungen ist plausibel: zu jeder Position gibt es nur ein Gewicht und umgekehrt</a:t>
          </a:r>
          <a:endParaRPr lang="de-DE" sz="1600" dirty="0">
            <a:latin typeface="+mj-lt"/>
            <a:ea typeface="Calibri Light"/>
            <a:cs typeface="Calibri Light"/>
          </a:endParaRPr>
        </a:p>
      </dgm:t>
    </dgm:pt>
    <dgm:pt modelId="{6FF63BD7-2AD9-4BA3-BFB6-F9BB12A8ABC8}" type="parTrans" cxnId="{5D41345F-E41D-456D-A11B-FEDAA43C6085}">
      <dgm:prSet/>
      <dgm:spPr/>
      <dgm:t>
        <a:bodyPr/>
        <a:lstStyle/>
        <a:p>
          <a:endParaRPr lang="de-DE"/>
        </a:p>
      </dgm:t>
    </dgm:pt>
    <dgm:pt modelId="{26672013-2214-4CB1-B529-59BA07334DEF}" type="sibTrans" cxnId="{5D41345F-E41D-456D-A11B-FEDAA43C6085}">
      <dgm:prSet/>
      <dgm:spPr/>
      <dgm:t>
        <a:bodyPr/>
        <a:lstStyle/>
        <a:p>
          <a:endParaRPr lang="de-DE"/>
        </a:p>
      </dgm:t>
    </dgm:pt>
    <dgm:pt modelId="{6039B125-8F6A-4560-9381-355CFEC101D7}">
      <dgm:prSet phldr="0"/>
      <dgm:spPr/>
      <dgm:t>
        <a:bodyPr/>
        <a:lstStyle/>
        <a:p>
          <a:pPr rtl="0">
            <a:spcAft>
              <a:spcPts val="600"/>
            </a:spcAft>
          </a:pPr>
          <a:r>
            <a:rPr lang="de-DE" dirty="0">
              <a:solidFill>
                <a:srgbClr val="444444"/>
              </a:solidFill>
              <a:latin typeface="+mj-lt"/>
              <a:ea typeface="Calibri"/>
              <a:cs typeface="Calibri"/>
            </a:rPr>
            <a:t>Funktion: Ja oder nein?</a:t>
          </a:r>
          <a:endParaRPr lang="de-DE" dirty="0">
            <a:latin typeface="+mj-lt"/>
            <a:ea typeface="Calibri Light"/>
            <a:cs typeface="Calibri Light"/>
          </a:endParaRPr>
        </a:p>
      </dgm:t>
    </dgm:pt>
    <dgm:pt modelId="{F115F1BD-77E3-4896-B01F-2D69D4103EDB}" type="parTrans" cxnId="{4D392484-586C-4385-8CA2-11CEA20C9403}">
      <dgm:prSet/>
      <dgm:spPr/>
      <dgm:t>
        <a:bodyPr/>
        <a:lstStyle/>
        <a:p>
          <a:endParaRPr lang="de-DE"/>
        </a:p>
      </dgm:t>
    </dgm:pt>
    <dgm:pt modelId="{EAB7D021-E1CE-43EE-8760-44D300A7B36F}" type="sibTrans" cxnId="{4D392484-586C-4385-8CA2-11CEA20C9403}">
      <dgm:prSet/>
      <dgm:spPr/>
      <dgm:t>
        <a:bodyPr/>
        <a:lstStyle/>
        <a:p>
          <a:endParaRPr lang="de-DE"/>
        </a:p>
      </dgm:t>
    </dgm:pt>
    <dgm:pt modelId="{58C45A54-2170-45F8-8A69-CDCD6517CE10}">
      <dgm:prSet phldr="0"/>
      <dgm:spPr/>
      <dgm:t>
        <a:bodyPr/>
        <a:lstStyle/>
        <a:p>
          <a:pPr>
            <a:spcAft>
              <a:spcPts val="600"/>
            </a:spcAft>
          </a:pPr>
          <a:r>
            <a:rPr lang="de-DE" b="0" i="0" u="none" dirty="0"/>
            <a:t>Gezieltes Verändern von Position oder Gewicht während des Messvorgangs</a:t>
          </a:r>
          <a:endParaRPr lang="de-DE" i="0" dirty="0">
            <a:latin typeface="+mj-lt"/>
            <a:ea typeface="Calibri Light"/>
            <a:cs typeface="Calibri Light"/>
          </a:endParaRPr>
        </a:p>
      </dgm:t>
    </dgm:pt>
    <dgm:pt modelId="{B50F811F-5294-4C03-A6EF-8ECF953B97A6}" type="parTrans" cxnId="{116BCC5B-8180-45BC-A610-72EC48585E5E}">
      <dgm:prSet/>
      <dgm:spPr/>
      <dgm:t>
        <a:bodyPr/>
        <a:lstStyle/>
        <a:p>
          <a:endParaRPr lang="de-DE"/>
        </a:p>
      </dgm:t>
    </dgm:pt>
    <dgm:pt modelId="{D3DB5319-F818-4920-9027-89BDD2D47CFB}" type="sibTrans" cxnId="{116BCC5B-8180-45BC-A610-72EC48585E5E}">
      <dgm:prSet/>
      <dgm:spPr/>
      <dgm:t>
        <a:bodyPr/>
        <a:lstStyle/>
        <a:p>
          <a:endParaRPr lang="de-DE"/>
        </a:p>
      </dgm:t>
    </dgm:pt>
    <dgm:pt modelId="{18E4B301-337A-41F2-B84B-BA401ECAD0E7}">
      <dgm:prSet phldr="0"/>
      <dgm:spPr/>
      <dgm:t>
        <a:bodyPr/>
        <a:lstStyle/>
        <a:p>
          <a:pPr rtl="0">
            <a:spcAft>
              <a:spcPts val="600"/>
            </a:spcAft>
          </a:pPr>
          <a:r>
            <a:rPr lang="de-DE" i="0" dirty="0">
              <a:latin typeface="+mj-lt"/>
              <a:ea typeface="Calibri Light"/>
              <a:cs typeface="Calibri Light"/>
            </a:rPr>
            <a:t>Die Analyse der Beziehung zwischen der Gleichgewichts-situation und dem Aussehen des Graphen: Je weiter außen die Position verändert wird, desto weniger muss das Gewicht verändert werden.</a:t>
          </a:r>
        </a:p>
      </dgm:t>
    </dgm:pt>
    <dgm:pt modelId="{EA32C089-4961-44B1-BD80-583C8D6564FB}" type="parTrans" cxnId="{F6E84B7F-5565-4927-9401-CB1BE5202419}">
      <dgm:prSet/>
      <dgm:spPr/>
      <dgm:t>
        <a:bodyPr/>
        <a:lstStyle/>
        <a:p>
          <a:endParaRPr lang="de-DE"/>
        </a:p>
      </dgm:t>
    </dgm:pt>
    <dgm:pt modelId="{B1DFE0B4-04A5-4128-8BE5-D22F34970C07}" type="sibTrans" cxnId="{F6E84B7F-5565-4927-9401-CB1BE5202419}">
      <dgm:prSet/>
      <dgm:spPr/>
      <dgm:t>
        <a:bodyPr/>
        <a:lstStyle/>
        <a:p>
          <a:endParaRPr lang="de-DE"/>
        </a:p>
      </dgm:t>
    </dgm:pt>
    <dgm:pt modelId="{66C1982B-D307-4E20-918E-2BB70FAA0EFC}">
      <dgm:prSet phldr="0"/>
      <dgm:spPr/>
      <dgm:t>
        <a:bodyPr/>
        <a:lstStyle/>
        <a:p>
          <a:pPr>
            <a:spcAft>
              <a:spcPts val="600"/>
            </a:spcAft>
          </a:pPr>
          <a:r>
            <a:rPr lang="de-DE" b="0" i="0" u="none" dirty="0"/>
            <a:t>Die Datenanalyse durch die Antiproportionale Funktion erfordert die Fähigkeit deren charakteristische Eigenschaften zu kennen (Asymptote, Punktsymmetrie, …) </a:t>
          </a:r>
          <a:endParaRPr lang="en-US" dirty="0">
            <a:solidFill>
              <a:srgbClr val="444444"/>
            </a:solidFill>
            <a:latin typeface="+mj-lt"/>
            <a:ea typeface="Calibri"/>
            <a:cs typeface="Calibri"/>
          </a:endParaRPr>
        </a:p>
      </dgm:t>
    </dgm:pt>
    <dgm:pt modelId="{78017594-7919-49E4-9E22-39EA0D5D651F}" type="parTrans" cxnId="{13A26059-1F8F-4AAE-A74D-66B4871408E0}">
      <dgm:prSet/>
      <dgm:spPr/>
      <dgm:t>
        <a:bodyPr/>
        <a:lstStyle/>
        <a:p>
          <a:endParaRPr lang="de-DE"/>
        </a:p>
      </dgm:t>
    </dgm:pt>
    <dgm:pt modelId="{72249BC9-9805-46E5-8B67-2A002FAD3889}" type="sibTrans" cxnId="{13A26059-1F8F-4AAE-A74D-66B4871408E0}">
      <dgm:prSet/>
      <dgm:spPr/>
      <dgm:t>
        <a:bodyPr/>
        <a:lstStyle/>
        <a:p>
          <a:endParaRPr lang="de-DE"/>
        </a:p>
      </dgm:t>
    </dgm:pt>
    <dgm:pt modelId="{AE4652EF-85E4-AA43-A8BA-D70BF3365514}" type="pres">
      <dgm:prSet presAssocID="{D5BB710A-3DCC-1348-96D8-27BADDB6936D}" presName="Name0" presStyleCnt="0">
        <dgm:presLayoutVars>
          <dgm:dir/>
          <dgm:animLvl val="lvl"/>
          <dgm:resizeHandles val="exact"/>
        </dgm:presLayoutVars>
      </dgm:prSet>
      <dgm:spPr/>
    </dgm:pt>
    <dgm:pt modelId="{EB53F06D-0135-C742-9978-9D3EDB9998FC}" type="pres">
      <dgm:prSet presAssocID="{2042D2DE-13CA-C143-8A9C-0A0C8DF03F65}" presName="composite" presStyleCnt="0"/>
      <dgm:spPr/>
    </dgm:pt>
    <dgm:pt modelId="{FB7D1073-CC44-B547-A701-008D4580282D}" type="pres">
      <dgm:prSet presAssocID="{2042D2DE-13CA-C143-8A9C-0A0C8DF03F65}" presName="parTx" presStyleLbl="alignNode1" presStyleIdx="0" presStyleCnt="3">
        <dgm:presLayoutVars>
          <dgm:chMax val="0"/>
          <dgm:chPref val="0"/>
          <dgm:bulletEnabled val="1"/>
        </dgm:presLayoutVars>
      </dgm:prSet>
      <dgm:spPr/>
    </dgm:pt>
    <dgm:pt modelId="{851E6FF0-1F76-6E4C-9144-31B9EC778BE0}" type="pres">
      <dgm:prSet presAssocID="{2042D2DE-13CA-C143-8A9C-0A0C8DF03F65}" presName="desTx" presStyleLbl="alignAccFollowNode1" presStyleIdx="0" presStyleCnt="3">
        <dgm:presLayoutVars>
          <dgm:bulletEnabled val="1"/>
        </dgm:presLayoutVars>
      </dgm:prSet>
      <dgm:spPr/>
    </dgm:pt>
    <dgm:pt modelId="{14C5DBFC-A9A1-434B-994F-EA6952926840}" type="pres">
      <dgm:prSet presAssocID="{6EB22491-136D-5745-BC6D-F42941980BFF}" presName="space" presStyleCnt="0"/>
      <dgm:spPr/>
    </dgm:pt>
    <dgm:pt modelId="{3E4B4204-FE2C-0E44-BABB-EAB495B3D082}" type="pres">
      <dgm:prSet presAssocID="{6AA06503-5BA7-974F-A673-99521C1AA2A7}" presName="composite" presStyleCnt="0"/>
      <dgm:spPr/>
    </dgm:pt>
    <dgm:pt modelId="{4BDE7C44-B7DA-3546-A7E5-173738545D4D}" type="pres">
      <dgm:prSet presAssocID="{6AA06503-5BA7-974F-A673-99521C1AA2A7}" presName="parTx" presStyleLbl="alignNode1" presStyleIdx="1" presStyleCnt="3">
        <dgm:presLayoutVars>
          <dgm:chMax val="0"/>
          <dgm:chPref val="0"/>
          <dgm:bulletEnabled val="1"/>
        </dgm:presLayoutVars>
      </dgm:prSet>
      <dgm:spPr/>
    </dgm:pt>
    <dgm:pt modelId="{EC54C90A-D741-274B-891B-948F1CAE91C3}" type="pres">
      <dgm:prSet presAssocID="{6AA06503-5BA7-974F-A673-99521C1AA2A7}" presName="desTx" presStyleLbl="alignAccFollowNode1" presStyleIdx="1" presStyleCnt="3" custLinFactNeighborY="87">
        <dgm:presLayoutVars>
          <dgm:bulletEnabled val="1"/>
        </dgm:presLayoutVars>
      </dgm:prSet>
      <dgm:spPr/>
    </dgm:pt>
    <dgm:pt modelId="{64EE5940-F9FA-4F46-8596-B77B4609F056}" type="pres">
      <dgm:prSet presAssocID="{B0722BFA-BF61-5740-8F61-7A5C22759C24}" presName="space" presStyleCnt="0"/>
      <dgm:spPr/>
    </dgm:pt>
    <dgm:pt modelId="{D1EC8082-EC0B-E449-8908-4EB892FD5DB4}" type="pres">
      <dgm:prSet presAssocID="{735FA584-863C-2A4E-9EA7-31E33DF94616}" presName="composite" presStyleCnt="0"/>
      <dgm:spPr/>
    </dgm:pt>
    <dgm:pt modelId="{A719F40F-29F8-384E-ACCB-7AF260D81C0C}" type="pres">
      <dgm:prSet presAssocID="{735FA584-863C-2A4E-9EA7-31E33DF94616}" presName="parTx" presStyleLbl="alignNode1" presStyleIdx="2" presStyleCnt="3">
        <dgm:presLayoutVars>
          <dgm:chMax val="0"/>
          <dgm:chPref val="0"/>
          <dgm:bulletEnabled val="1"/>
        </dgm:presLayoutVars>
      </dgm:prSet>
      <dgm:spPr/>
    </dgm:pt>
    <dgm:pt modelId="{12786450-DB97-8A4A-89BE-E2FF9D6AD3D3}" type="pres">
      <dgm:prSet presAssocID="{735FA584-863C-2A4E-9EA7-31E33DF94616}" presName="desTx" presStyleLbl="alignAccFollowNode1" presStyleIdx="2" presStyleCnt="3">
        <dgm:presLayoutVars>
          <dgm:bulletEnabled val="1"/>
        </dgm:presLayoutVars>
      </dgm:prSet>
      <dgm:spPr/>
    </dgm:pt>
  </dgm:ptLst>
  <dgm:cxnLst>
    <dgm:cxn modelId="{974F9900-EC02-7343-8C80-8B532DE9AEE4}" srcId="{D5BB710A-3DCC-1348-96D8-27BADDB6936D}" destId="{2042D2DE-13CA-C143-8A9C-0A0C8DF03F65}" srcOrd="0" destOrd="0" parTransId="{9C05C2B6-090A-0A48-8611-4F622DB7FBD5}" sibTransId="{6EB22491-136D-5745-BC6D-F42941980BFF}"/>
    <dgm:cxn modelId="{79C1380D-DF51-4972-95B6-F5D607525584}" type="presOf" srcId="{DC8A6EB0-76FF-7C49-AFDD-45644C7C0CFA}" destId="{851E6FF0-1F76-6E4C-9144-31B9EC778BE0}" srcOrd="0" destOrd="0" presId="urn:microsoft.com/office/officeart/2005/8/layout/hList1"/>
    <dgm:cxn modelId="{33E73A13-CC31-48B5-92EC-7A047FC8F58D}" type="presOf" srcId="{00288C37-8B8B-468B-A67B-E44ABFBA2748}" destId="{EC54C90A-D741-274B-891B-948F1CAE91C3}" srcOrd="0" destOrd="2" presId="urn:microsoft.com/office/officeart/2005/8/layout/hList1"/>
    <dgm:cxn modelId="{EEB38317-150B-4BEB-8B8E-72FBA177E3F6}" srcId="{735FA584-863C-2A4E-9EA7-31E33DF94616}" destId="{C644BEDA-F7D0-49AA-B298-A3B636CE72BE}" srcOrd="0" destOrd="0" parTransId="{A1B507DA-8C50-4276-B618-8D5B4B5EB052}" sibTransId="{56B1333E-6E82-4F6C-9787-37641559BC81}"/>
    <dgm:cxn modelId="{AE7A272F-0528-4540-8BAC-2740E32F437C}" type="presOf" srcId="{58C45A54-2170-45F8-8A69-CDCD6517CE10}" destId="{EC54C90A-D741-274B-891B-948F1CAE91C3}" srcOrd="0" destOrd="1" presId="urn:microsoft.com/office/officeart/2005/8/layout/hList1"/>
    <dgm:cxn modelId="{15D5A234-D14F-4A9C-8BAE-F2DE295E09D2}" srcId="{735FA584-863C-2A4E-9EA7-31E33DF94616}" destId="{90936D78-144A-482A-8517-427435220F06}" srcOrd="3" destOrd="0" parTransId="{B3EE78D0-2B31-4CF1-AD97-A4DF725CE3C8}" sibTransId="{45432999-C8C7-456B-B322-6BFF7F69AD75}"/>
    <dgm:cxn modelId="{514B9140-C2D5-400E-9B57-7AF3BF0E0BF4}" type="presOf" srcId="{F6053D4F-91D3-466B-ABB4-BF35A76A465F}" destId="{851E6FF0-1F76-6E4C-9144-31B9EC778BE0}" srcOrd="0" destOrd="1" presId="urn:microsoft.com/office/officeart/2005/8/layout/hList1"/>
    <dgm:cxn modelId="{116BCC5B-8180-45BC-A610-72EC48585E5E}" srcId="{6AA06503-5BA7-974F-A673-99521C1AA2A7}" destId="{58C45A54-2170-45F8-8A69-CDCD6517CE10}" srcOrd="1" destOrd="0" parTransId="{B50F811F-5294-4C03-A6EF-8ECF953B97A6}" sibTransId="{D3DB5319-F818-4920-9027-89BDD2D47CFB}"/>
    <dgm:cxn modelId="{B21FA55D-B547-4A7C-99FD-94CAB29C850B}" srcId="{735FA584-863C-2A4E-9EA7-31E33DF94616}" destId="{91E7227D-5B59-41FD-8A44-51506B5A6E0D}" srcOrd="1" destOrd="0" parTransId="{DD811BDE-9603-492C-A8C5-4E90098B6C24}" sibTransId="{EC702A70-2C62-4FD9-801B-623F9EFEAF24}"/>
    <dgm:cxn modelId="{5D41345F-E41D-456D-A11B-FEDAA43C6085}" srcId="{2042D2DE-13CA-C143-8A9C-0A0C8DF03F65}" destId="{F6053D4F-91D3-466B-ABB4-BF35A76A465F}" srcOrd="1" destOrd="0" parTransId="{6FF63BD7-2AD9-4BA3-BFB6-F9BB12A8ABC8}" sibTransId="{26672013-2214-4CB1-B529-59BA07334DEF}"/>
    <dgm:cxn modelId="{CE0D7B6C-4CAC-4285-9875-8F4548126EB9}" srcId="{6AA06503-5BA7-974F-A673-99521C1AA2A7}" destId="{0847D654-5358-47EF-B39F-B845904A982B}" srcOrd="0" destOrd="0" parTransId="{7503467B-AEF5-4957-8D96-1C1FC9365AFC}" sibTransId="{18A95F06-5187-41F3-BE69-6CCC5F13D09A}"/>
    <dgm:cxn modelId="{F990F551-150F-44C8-8BD6-13F26A74E660}" type="presOf" srcId="{18E4B301-337A-41F2-B84B-BA401ECAD0E7}" destId="{EC54C90A-D741-274B-891B-948F1CAE91C3}" srcOrd="0" destOrd="3" presId="urn:microsoft.com/office/officeart/2005/8/layout/hList1"/>
    <dgm:cxn modelId="{13A26059-1F8F-4AAE-A74D-66B4871408E0}" srcId="{735FA584-863C-2A4E-9EA7-31E33DF94616}" destId="{66C1982B-D307-4E20-918E-2BB70FAA0EFC}" srcOrd="4" destOrd="0" parTransId="{78017594-7919-49E4-9E22-39EA0D5D651F}" sibTransId="{72249BC9-9805-46E5-8B67-2A002FAD3889}"/>
    <dgm:cxn modelId="{F6E84B7F-5565-4927-9401-CB1BE5202419}" srcId="{6AA06503-5BA7-974F-A673-99521C1AA2A7}" destId="{18E4B301-337A-41F2-B84B-BA401ECAD0E7}" srcOrd="3" destOrd="0" parTransId="{EA32C089-4961-44B1-BD80-583C8D6564FB}" sibTransId="{B1DFE0B4-04A5-4128-8BE5-D22F34970C07}"/>
    <dgm:cxn modelId="{4D392484-586C-4385-8CA2-11CEA20C9403}" srcId="{735FA584-863C-2A4E-9EA7-31E33DF94616}" destId="{6039B125-8F6A-4560-9381-355CFEC101D7}" srcOrd="2" destOrd="0" parTransId="{F115F1BD-77E3-4896-B01F-2D69D4103EDB}" sibTransId="{EAB7D021-E1CE-43EE-8760-44D300A7B36F}"/>
    <dgm:cxn modelId="{5E19D187-03EA-FD4D-9A3F-BC1F6F6F9D64}" srcId="{2042D2DE-13CA-C143-8A9C-0A0C8DF03F65}" destId="{DC8A6EB0-76FF-7C49-AFDD-45644C7C0CFA}" srcOrd="0" destOrd="0" parTransId="{44950858-8059-BB49-B26E-CF2E83343329}" sibTransId="{4C933555-0A3F-6A44-9F53-C270354FEAC0}"/>
    <dgm:cxn modelId="{623FE389-1522-A540-93E4-B19B31785363}" type="presOf" srcId="{D5BB710A-3DCC-1348-96D8-27BADDB6936D}" destId="{AE4652EF-85E4-AA43-A8BA-D70BF3365514}" srcOrd="0" destOrd="0" presId="urn:microsoft.com/office/officeart/2005/8/layout/hList1"/>
    <dgm:cxn modelId="{3CE9238B-B6AA-442F-B306-6E496E19E46C}" type="presOf" srcId="{D0253B90-DF48-4F50-B670-0EB3F9BB04AD}" destId="{851E6FF0-1F76-6E4C-9144-31B9EC778BE0}" srcOrd="0" destOrd="2" presId="urn:microsoft.com/office/officeart/2005/8/layout/hList1"/>
    <dgm:cxn modelId="{BCD5F696-148A-4547-A0E8-05AFE12E7517}" srcId="{D5BB710A-3DCC-1348-96D8-27BADDB6936D}" destId="{6AA06503-5BA7-974F-A673-99521C1AA2A7}" srcOrd="1" destOrd="0" parTransId="{9531F8CF-FDC5-1F4B-97A6-7C43C1B09E8D}" sibTransId="{B0722BFA-BF61-5740-8F61-7A5C22759C24}"/>
    <dgm:cxn modelId="{263BEAA2-BC78-43B8-A994-AF77E6D4B67F}" type="presOf" srcId="{6AA06503-5BA7-974F-A673-99521C1AA2A7}" destId="{4BDE7C44-B7DA-3546-A7E5-173738545D4D}" srcOrd="0" destOrd="0" presId="urn:microsoft.com/office/officeart/2005/8/layout/hList1"/>
    <dgm:cxn modelId="{AB0BB7B8-B3B0-4F60-BE25-114D240BD016}" type="presOf" srcId="{66C1982B-D307-4E20-918E-2BB70FAA0EFC}" destId="{12786450-DB97-8A4A-89BE-E2FF9D6AD3D3}" srcOrd="0" destOrd="4" presId="urn:microsoft.com/office/officeart/2005/8/layout/hList1"/>
    <dgm:cxn modelId="{D94631B9-EFE4-468C-B912-CA791A08B107}" type="presOf" srcId="{2042D2DE-13CA-C143-8A9C-0A0C8DF03F65}" destId="{FB7D1073-CC44-B547-A701-008D4580282D}" srcOrd="0" destOrd="0" presId="urn:microsoft.com/office/officeart/2005/8/layout/hList1"/>
    <dgm:cxn modelId="{F4D9B8C4-924F-4A72-A574-F442F9A25B1A}" srcId="{6AA06503-5BA7-974F-A673-99521C1AA2A7}" destId="{623B292C-A199-4FB9-9A01-A7B92D0CD9AC}" srcOrd="4" destOrd="0" parTransId="{E356C9C8-63EB-484C-ADD7-31713E7E716C}" sibTransId="{A439D4D5-5E54-48F9-BA04-17053ABD877D}"/>
    <dgm:cxn modelId="{67A029CB-3B5B-4E3E-A956-F338915D22FE}" srcId="{6AA06503-5BA7-974F-A673-99521C1AA2A7}" destId="{00288C37-8B8B-468B-A67B-E44ABFBA2748}" srcOrd="2" destOrd="0" parTransId="{24AD90BE-207E-4F6C-8E69-D9ECA73502B7}" sibTransId="{595694EA-4C9F-4CB0-A038-CC492AAC7F49}"/>
    <dgm:cxn modelId="{92EDF2CC-3C39-40CD-868B-189C5F3D1792}" type="presOf" srcId="{C644BEDA-F7D0-49AA-B298-A3B636CE72BE}" destId="{12786450-DB97-8A4A-89BE-E2FF9D6AD3D3}" srcOrd="0" destOrd="0" presId="urn:microsoft.com/office/officeart/2005/8/layout/hList1"/>
    <dgm:cxn modelId="{E0ADEAD1-9188-4EB2-BE7C-5B61C39569F8}" type="presOf" srcId="{623B292C-A199-4FB9-9A01-A7B92D0CD9AC}" destId="{EC54C90A-D741-274B-891B-948F1CAE91C3}" srcOrd="0" destOrd="4" presId="urn:microsoft.com/office/officeart/2005/8/layout/hList1"/>
    <dgm:cxn modelId="{47A554D4-20B2-43EC-8EC8-51CA8A24FF75}" type="presOf" srcId="{735FA584-863C-2A4E-9EA7-31E33DF94616}" destId="{A719F40F-29F8-384E-ACCB-7AF260D81C0C}" srcOrd="0" destOrd="0" presId="urn:microsoft.com/office/officeart/2005/8/layout/hList1"/>
    <dgm:cxn modelId="{A3A130DB-D79C-4B8D-9AFB-B3473D65854F}" type="presOf" srcId="{0847D654-5358-47EF-B39F-B845904A982B}" destId="{EC54C90A-D741-274B-891B-948F1CAE91C3}" srcOrd="0" destOrd="0" presId="urn:microsoft.com/office/officeart/2005/8/layout/hList1"/>
    <dgm:cxn modelId="{453562E3-95F5-44FC-B231-C0A2CD82015E}" type="presOf" srcId="{91E7227D-5B59-41FD-8A44-51506B5A6E0D}" destId="{12786450-DB97-8A4A-89BE-E2FF9D6AD3D3}" srcOrd="0" destOrd="1" presId="urn:microsoft.com/office/officeart/2005/8/layout/hList1"/>
    <dgm:cxn modelId="{91D8F4EB-730E-4C4C-9689-5FFAF3B3B2F2}" type="presOf" srcId="{6039B125-8F6A-4560-9381-355CFEC101D7}" destId="{12786450-DB97-8A4A-89BE-E2FF9D6AD3D3}" srcOrd="0" destOrd="2" presId="urn:microsoft.com/office/officeart/2005/8/layout/hList1"/>
    <dgm:cxn modelId="{F9178FEC-60A4-47FF-AD66-425E0DA85B90}" srcId="{2042D2DE-13CA-C143-8A9C-0A0C8DF03F65}" destId="{D0253B90-DF48-4F50-B670-0EB3F9BB04AD}" srcOrd="2" destOrd="0" parTransId="{CADF08A8-9A8A-45DE-A8C4-576866E6BBAE}" sibTransId="{F9463BB4-A31F-482A-B27B-62F91A6CD3DD}"/>
    <dgm:cxn modelId="{6A96BBEC-2485-4912-82B6-2D7BBB789704}" srcId="{2042D2DE-13CA-C143-8A9C-0A0C8DF03F65}" destId="{B707166F-C0A1-4A5C-B84E-407822C5FF2C}" srcOrd="3" destOrd="0" parTransId="{953702AA-3184-4A5F-A0D0-60F2015566A2}" sibTransId="{17570167-2E05-46D5-B37E-5E25CE8282E8}"/>
    <dgm:cxn modelId="{607ED5EE-30A6-DF47-A6CA-894F875BCEDC}" srcId="{D5BB710A-3DCC-1348-96D8-27BADDB6936D}" destId="{735FA584-863C-2A4E-9EA7-31E33DF94616}" srcOrd="2" destOrd="0" parTransId="{8F637EFB-44A9-3F49-B61D-3D762A673623}" sibTransId="{5FA77522-625F-1E45-82D1-3B4292EDD2A7}"/>
    <dgm:cxn modelId="{D484C3F0-3A11-447C-A2CC-82FC58FFAE4E}" type="presOf" srcId="{B707166F-C0A1-4A5C-B84E-407822C5FF2C}" destId="{851E6FF0-1F76-6E4C-9144-31B9EC778BE0}" srcOrd="0" destOrd="3" presId="urn:microsoft.com/office/officeart/2005/8/layout/hList1"/>
    <dgm:cxn modelId="{749A95F1-7EA0-443E-8B71-3E388D0B18A1}" type="presOf" srcId="{90936D78-144A-482A-8517-427435220F06}" destId="{12786450-DB97-8A4A-89BE-E2FF9D6AD3D3}" srcOrd="0" destOrd="3" presId="urn:microsoft.com/office/officeart/2005/8/layout/hList1"/>
    <dgm:cxn modelId="{412556C5-7D7B-461A-A832-6304EA5E98E0}" type="presParOf" srcId="{AE4652EF-85E4-AA43-A8BA-D70BF3365514}" destId="{EB53F06D-0135-C742-9978-9D3EDB9998FC}" srcOrd="0" destOrd="0" presId="urn:microsoft.com/office/officeart/2005/8/layout/hList1"/>
    <dgm:cxn modelId="{571B8DB4-3817-4441-B96F-EB531A121A6A}" type="presParOf" srcId="{EB53F06D-0135-C742-9978-9D3EDB9998FC}" destId="{FB7D1073-CC44-B547-A701-008D4580282D}" srcOrd="0" destOrd="0" presId="urn:microsoft.com/office/officeart/2005/8/layout/hList1"/>
    <dgm:cxn modelId="{7268773D-A152-463B-860A-A1475D5D7D61}" type="presParOf" srcId="{EB53F06D-0135-C742-9978-9D3EDB9998FC}" destId="{851E6FF0-1F76-6E4C-9144-31B9EC778BE0}" srcOrd="1" destOrd="0" presId="urn:microsoft.com/office/officeart/2005/8/layout/hList1"/>
    <dgm:cxn modelId="{D49DABBD-3142-468F-96CF-03DCDF87F967}" type="presParOf" srcId="{AE4652EF-85E4-AA43-A8BA-D70BF3365514}" destId="{14C5DBFC-A9A1-434B-994F-EA6952926840}" srcOrd="1" destOrd="0" presId="urn:microsoft.com/office/officeart/2005/8/layout/hList1"/>
    <dgm:cxn modelId="{6998E582-E80B-4EC5-A7C6-256B058D9A73}" type="presParOf" srcId="{AE4652EF-85E4-AA43-A8BA-D70BF3365514}" destId="{3E4B4204-FE2C-0E44-BABB-EAB495B3D082}" srcOrd="2" destOrd="0" presId="urn:microsoft.com/office/officeart/2005/8/layout/hList1"/>
    <dgm:cxn modelId="{F2EBB848-BC2B-4708-B3F8-644919DFF618}" type="presParOf" srcId="{3E4B4204-FE2C-0E44-BABB-EAB495B3D082}" destId="{4BDE7C44-B7DA-3546-A7E5-173738545D4D}" srcOrd="0" destOrd="0" presId="urn:microsoft.com/office/officeart/2005/8/layout/hList1"/>
    <dgm:cxn modelId="{004E1DAA-E447-44E2-AA50-6C931BFB0A09}" type="presParOf" srcId="{3E4B4204-FE2C-0E44-BABB-EAB495B3D082}" destId="{EC54C90A-D741-274B-891B-948F1CAE91C3}" srcOrd="1" destOrd="0" presId="urn:microsoft.com/office/officeart/2005/8/layout/hList1"/>
    <dgm:cxn modelId="{1D9FFF4F-D694-4EDB-AE8F-E0BC81F6EA1E}" type="presParOf" srcId="{AE4652EF-85E4-AA43-A8BA-D70BF3365514}" destId="{64EE5940-F9FA-4F46-8596-B77B4609F056}" srcOrd="3" destOrd="0" presId="urn:microsoft.com/office/officeart/2005/8/layout/hList1"/>
    <dgm:cxn modelId="{2259C8B7-4B4C-4F2C-9E5E-C3EAEFBD33AF}" type="presParOf" srcId="{AE4652EF-85E4-AA43-A8BA-D70BF3365514}" destId="{D1EC8082-EC0B-E449-8908-4EB892FD5DB4}" srcOrd="4" destOrd="0" presId="urn:microsoft.com/office/officeart/2005/8/layout/hList1"/>
    <dgm:cxn modelId="{A3AF9E72-CD79-4227-8D2F-0F9E2E90A083}" type="presParOf" srcId="{D1EC8082-EC0B-E449-8908-4EB892FD5DB4}" destId="{A719F40F-29F8-384E-ACCB-7AF260D81C0C}" srcOrd="0" destOrd="0" presId="urn:microsoft.com/office/officeart/2005/8/layout/hList1"/>
    <dgm:cxn modelId="{507B0FB8-EAF0-43AB-9823-0DD341C8CEA0}" type="presParOf" srcId="{D1EC8082-EC0B-E449-8908-4EB892FD5DB4}" destId="{12786450-DB97-8A4A-89BE-E2FF9D6AD3D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16985-BEE6-4E4B-8826-5789D5274C7F}">
      <dsp:nvSpPr>
        <dsp:cNvPr id="0" name=""/>
        <dsp:cNvSpPr/>
      </dsp:nvSpPr>
      <dsp:spPr>
        <a:xfrm>
          <a:off x="0" y="122087"/>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a:t>
          </a:r>
        </a:p>
        <a:p>
          <a:pPr marL="0" lvl="0" indent="0" algn="ctr" defTabSz="1333500" rtl="0">
            <a:lnSpc>
              <a:spcPct val="90000"/>
            </a:lnSpc>
            <a:spcBef>
              <a:spcPct val="0"/>
            </a:spcBef>
            <a:spcAft>
              <a:spcPct val="35000"/>
            </a:spcAft>
            <a:buNone/>
          </a:pPr>
          <a:r>
            <a:rPr lang="de-DE" sz="3000" b="0" kern="1200" dirty="0">
              <a:latin typeface="+mj-lt"/>
            </a:rPr>
            <a:t>Wippe</a:t>
          </a:r>
        </a:p>
      </dsp:txBody>
      <dsp:txXfrm>
        <a:off x="0" y="122087"/>
        <a:ext cx="4963977" cy="1872000"/>
      </dsp:txXfrm>
    </dsp:sp>
    <dsp:sp modelId="{619AA333-0B15-43CD-9615-5505750F31C2}">
      <dsp:nvSpPr>
        <dsp:cNvPr id="0" name=""/>
        <dsp:cNvSpPr/>
      </dsp:nvSpPr>
      <dsp:spPr>
        <a:xfrm>
          <a:off x="51" y="1945378"/>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rgbClr val="000000"/>
              </a:solidFill>
              <a:latin typeface="+mj-lt"/>
              <a:cs typeface="Calibri"/>
            </a:rPr>
            <a:t>Vom Bildungsplan in den Unterricht (Forscherkreislauf)</a:t>
          </a:r>
          <a:endParaRPr lang="de-DE" sz="2200" kern="1200" dirty="0">
            <a:latin typeface="+mj-lt"/>
          </a:endParaRPr>
        </a:p>
        <a:p>
          <a:pPr marL="228600" lvl="1" indent="-228600" algn="l" defTabSz="977900" rtl="0">
            <a:lnSpc>
              <a:spcPct val="90000"/>
            </a:lnSpc>
            <a:spcBef>
              <a:spcPct val="0"/>
            </a:spcBef>
            <a:spcAft>
              <a:spcPts val="1200"/>
            </a:spcAft>
            <a:buChar char="•"/>
          </a:pPr>
          <a:r>
            <a:rPr lang="de-DE" sz="2200" kern="1200" dirty="0">
              <a:latin typeface="+mj-lt"/>
            </a:rPr>
            <a:t>Experimentieren mit Gegenständen</a:t>
          </a:r>
        </a:p>
        <a:p>
          <a:pPr marL="228600" lvl="1" indent="-228600" algn="l" defTabSz="977900" rtl="0">
            <a:lnSpc>
              <a:spcPct val="90000"/>
            </a:lnSpc>
            <a:spcBef>
              <a:spcPct val="0"/>
            </a:spcBef>
            <a:spcAft>
              <a:spcPts val="1200"/>
            </a:spcAft>
            <a:buChar char="•"/>
          </a:pPr>
          <a:r>
            <a:rPr lang="de-DE" sz="2200" kern="1200" dirty="0">
              <a:latin typeface="+mj-lt"/>
            </a:rPr>
            <a:t>Aspekte Funktionalen Denkens (Umgang mit Darstellungen)</a:t>
          </a:r>
        </a:p>
        <a:p>
          <a:pPr marL="228600" lvl="1" indent="-228600" algn="l" defTabSz="977900" rtl="0">
            <a:lnSpc>
              <a:spcPct val="90000"/>
            </a:lnSpc>
            <a:spcBef>
              <a:spcPct val="0"/>
            </a:spcBef>
            <a:spcAft>
              <a:spcPts val="1200"/>
            </a:spcAft>
            <a:buChar char="•"/>
          </a:pPr>
          <a:r>
            <a:rPr lang="de-DE" sz="2200" kern="1200" dirty="0">
              <a:latin typeface="+mj-lt"/>
            </a:rPr>
            <a:t>Digitale Anreicherung</a:t>
          </a:r>
        </a:p>
      </dsp:txBody>
      <dsp:txXfrm>
        <a:off x="51" y="1945378"/>
        <a:ext cx="4963977" cy="2854800"/>
      </dsp:txXfrm>
    </dsp:sp>
    <dsp:sp modelId="{6E59F99D-929B-419D-B0F9-52B316112026}">
      <dsp:nvSpPr>
        <dsp:cNvPr id="0" name=""/>
        <dsp:cNvSpPr/>
      </dsp:nvSpPr>
      <dsp:spPr>
        <a:xfrm>
          <a:off x="5658986" y="73378"/>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II</a:t>
          </a:r>
        </a:p>
        <a:p>
          <a:pPr marL="0" lvl="0" indent="0" algn="ctr" defTabSz="1333500" rtl="0">
            <a:lnSpc>
              <a:spcPct val="90000"/>
            </a:lnSpc>
            <a:spcBef>
              <a:spcPct val="0"/>
            </a:spcBef>
            <a:spcAft>
              <a:spcPct val="35000"/>
            </a:spcAft>
            <a:buNone/>
          </a:pPr>
          <a:r>
            <a:rPr lang="de-DE" sz="3000" b="0" kern="1200" dirty="0">
              <a:latin typeface="+mj-lt"/>
            </a:rPr>
            <a:t>Rechteck</a:t>
          </a:r>
        </a:p>
      </dsp:txBody>
      <dsp:txXfrm>
        <a:off x="5658986" y="73378"/>
        <a:ext cx="4963977" cy="1872000"/>
      </dsp:txXfrm>
    </dsp:sp>
    <dsp:sp modelId="{70B02C97-35FB-4F5D-A293-E0D3B171B5FD}">
      <dsp:nvSpPr>
        <dsp:cNvPr id="0" name=""/>
        <dsp:cNvSpPr/>
      </dsp:nvSpPr>
      <dsp:spPr>
        <a:xfrm>
          <a:off x="5659038" y="1895390"/>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latin typeface="+mj-lt"/>
              <a:cs typeface="Arial"/>
            </a:rPr>
            <a:t>Experimentieren mit Simulationen</a:t>
          </a:r>
          <a:endParaRPr lang="de-DE" sz="2200" b="0" kern="1200" dirty="0">
            <a:latin typeface="+mj-lt"/>
          </a:endParaRPr>
        </a:p>
        <a:p>
          <a:pPr marL="228600" lvl="1" indent="-228600" algn="l" defTabSz="977900" rtl="0">
            <a:lnSpc>
              <a:spcPct val="90000"/>
            </a:lnSpc>
            <a:spcBef>
              <a:spcPct val="0"/>
            </a:spcBef>
            <a:spcAft>
              <a:spcPts val="1200"/>
            </a:spcAft>
            <a:buChar char="•"/>
          </a:pPr>
          <a:r>
            <a:rPr lang="de-DE" sz="2200" b="0" kern="1200" dirty="0">
              <a:latin typeface="+mj-lt"/>
            </a:rPr>
            <a:t>Funktionstypen am Beispiel des Rechtecks von Klasse 7 bis Klasse 10</a:t>
          </a:r>
        </a:p>
      </dsp:txBody>
      <dsp:txXfrm>
        <a:off x="5659038" y="1895390"/>
        <a:ext cx="4963977" cy="28548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16985-BEE6-4E4B-8826-5789D5274C7F}">
      <dsp:nvSpPr>
        <dsp:cNvPr id="0" name=""/>
        <dsp:cNvSpPr/>
      </dsp:nvSpPr>
      <dsp:spPr>
        <a:xfrm>
          <a:off x="0" y="6655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rtl="0">
            <a:lnSpc>
              <a:spcPct val="90000"/>
            </a:lnSpc>
            <a:spcBef>
              <a:spcPct val="0"/>
            </a:spcBef>
            <a:spcAft>
              <a:spcPct val="35000"/>
            </a:spcAft>
            <a:buNone/>
          </a:pPr>
          <a:r>
            <a:rPr lang="de-DE" sz="2400" kern="1200" dirty="0">
              <a:latin typeface="+mj-lt"/>
            </a:rPr>
            <a:t>Aktivität I</a:t>
          </a:r>
        </a:p>
        <a:p>
          <a:pPr marL="0" lvl="0" indent="0" algn="ctr" defTabSz="1066800" rtl="0">
            <a:lnSpc>
              <a:spcPct val="90000"/>
            </a:lnSpc>
            <a:spcBef>
              <a:spcPct val="0"/>
            </a:spcBef>
            <a:spcAft>
              <a:spcPct val="35000"/>
            </a:spcAft>
            <a:buNone/>
          </a:pPr>
          <a:r>
            <a:rPr lang="de-DE" sz="2400" b="0" kern="1200" dirty="0">
              <a:latin typeface="+mj-lt"/>
            </a:rPr>
            <a:t>Wippe</a:t>
          </a:r>
        </a:p>
      </dsp:txBody>
      <dsp:txXfrm>
        <a:off x="0" y="66559"/>
        <a:ext cx="4963977" cy="1872000"/>
      </dsp:txXfrm>
    </dsp:sp>
    <dsp:sp modelId="{619AA333-0B15-43CD-9615-5505750F31C2}">
      <dsp:nvSpPr>
        <dsp:cNvPr id="0" name=""/>
        <dsp:cNvSpPr/>
      </dsp:nvSpPr>
      <dsp:spPr>
        <a:xfrm>
          <a:off x="51" y="1889849"/>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rgbClr val="000000"/>
              </a:solidFill>
              <a:latin typeface="+mj-lt"/>
              <a:cs typeface="Calibri"/>
            </a:rPr>
            <a:t>Vom Bildungsplan in den Unterricht (Forscherkreislauf)</a:t>
          </a:r>
          <a:endParaRPr lang="de-DE" sz="2200" kern="1200" dirty="0">
            <a:latin typeface="+mj-lt"/>
          </a:endParaRPr>
        </a:p>
        <a:p>
          <a:pPr marL="228600" lvl="1" indent="-228600" algn="l" defTabSz="977900" rtl="0">
            <a:lnSpc>
              <a:spcPct val="90000"/>
            </a:lnSpc>
            <a:spcBef>
              <a:spcPct val="0"/>
            </a:spcBef>
            <a:spcAft>
              <a:spcPts val="1200"/>
            </a:spcAft>
            <a:buChar char="•"/>
          </a:pPr>
          <a:r>
            <a:rPr lang="de-DE" sz="2200" kern="1200" dirty="0">
              <a:latin typeface="+mj-lt"/>
            </a:rPr>
            <a:t>Experimentieren mit Gegenständen</a:t>
          </a:r>
        </a:p>
        <a:p>
          <a:pPr marL="228600" lvl="1" indent="-228600" algn="l" defTabSz="977900" rtl="0">
            <a:lnSpc>
              <a:spcPct val="90000"/>
            </a:lnSpc>
            <a:spcBef>
              <a:spcPct val="0"/>
            </a:spcBef>
            <a:spcAft>
              <a:spcPts val="1200"/>
            </a:spcAft>
            <a:buChar char="•"/>
          </a:pPr>
          <a:r>
            <a:rPr lang="de-DE" sz="2200" kern="1200" dirty="0">
              <a:latin typeface="+mj-lt"/>
            </a:rPr>
            <a:t>Aspekte Funktionalen Denkens (Umgang mit Darstellungen)</a:t>
          </a:r>
        </a:p>
        <a:p>
          <a:pPr marL="228600" lvl="1" indent="-228600" algn="l" defTabSz="977900" rtl="0">
            <a:lnSpc>
              <a:spcPct val="90000"/>
            </a:lnSpc>
            <a:spcBef>
              <a:spcPct val="0"/>
            </a:spcBef>
            <a:spcAft>
              <a:spcPts val="1200"/>
            </a:spcAft>
            <a:buChar char="•"/>
          </a:pPr>
          <a:r>
            <a:rPr lang="de-DE" sz="2200" kern="1200" dirty="0">
              <a:latin typeface="+mj-lt"/>
            </a:rPr>
            <a:t>Digitale Anreicherung</a:t>
          </a:r>
        </a:p>
      </dsp:txBody>
      <dsp:txXfrm>
        <a:off x="51" y="1889849"/>
        <a:ext cx="4963977" cy="2854800"/>
      </dsp:txXfrm>
    </dsp:sp>
    <dsp:sp modelId="{6E59F99D-929B-419D-B0F9-52B316112026}">
      <dsp:nvSpPr>
        <dsp:cNvPr id="0" name=""/>
        <dsp:cNvSpPr/>
      </dsp:nvSpPr>
      <dsp:spPr>
        <a:xfrm>
          <a:off x="5658986" y="1784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rtl="0">
            <a:lnSpc>
              <a:spcPct val="90000"/>
            </a:lnSpc>
            <a:spcBef>
              <a:spcPct val="0"/>
            </a:spcBef>
            <a:spcAft>
              <a:spcPct val="35000"/>
            </a:spcAft>
            <a:buNone/>
          </a:pPr>
          <a:r>
            <a:rPr lang="de-DE" sz="2400" kern="1200" dirty="0">
              <a:latin typeface="+mj-lt"/>
            </a:rPr>
            <a:t>Aktivität II</a:t>
          </a:r>
        </a:p>
        <a:p>
          <a:pPr marL="0" lvl="0" indent="0" algn="ctr" defTabSz="1066800" rtl="0">
            <a:lnSpc>
              <a:spcPct val="90000"/>
            </a:lnSpc>
            <a:spcBef>
              <a:spcPct val="0"/>
            </a:spcBef>
            <a:spcAft>
              <a:spcPct val="35000"/>
            </a:spcAft>
            <a:buNone/>
          </a:pPr>
          <a:r>
            <a:rPr lang="de-DE" sz="2400" b="0" kern="1200" dirty="0">
              <a:latin typeface="+mj-lt"/>
            </a:rPr>
            <a:t>Rechteck</a:t>
          </a:r>
        </a:p>
      </dsp:txBody>
      <dsp:txXfrm>
        <a:off x="5658986" y="17849"/>
        <a:ext cx="4963977" cy="1872000"/>
      </dsp:txXfrm>
    </dsp:sp>
    <dsp:sp modelId="{70B02C97-35FB-4F5D-A293-E0D3B171B5FD}">
      <dsp:nvSpPr>
        <dsp:cNvPr id="0" name=""/>
        <dsp:cNvSpPr/>
      </dsp:nvSpPr>
      <dsp:spPr>
        <a:xfrm>
          <a:off x="5659038" y="1839862"/>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latin typeface="+mj-lt"/>
              <a:cs typeface="Arial"/>
            </a:rPr>
            <a:t>Experimentieren mit Simulationen </a:t>
          </a:r>
          <a:endParaRPr lang="de-DE" sz="2200" b="0" kern="1200" dirty="0">
            <a:latin typeface="+mj-lt"/>
          </a:endParaRPr>
        </a:p>
        <a:p>
          <a:pPr marL="228600" lvl="1" indent="-228600" algn="l" defTabSz="977900" rtl="0">
            <a:lnSpc>
              <a:spcPct val="90000"/>
            </a:lnSpc>
            <a:spcBef>
              <a:spcPct val="0"/>
            </a:spcBef>
            <a:spcAft>
              <a:spcPts val="1200"/>
            </a:spcAft>
            <a:buChar char="•"/>
          </a:pPr>
          <a:r>
            <a:rPr lang="de-DE" sz="2200" b="0" kern="1200" dirty="0">
              <a:latin typeface="+mj-lt"/>
            </a:rPr>
            <a:t>Funktionstypen am Beispiel des Rechtecks von Klasse 7 bis   Klasse 10</a:t>
          </a:r>
        </a:p>
      </dsp:txBody>
      <dsp:txXfrm>
        <a:off x="5659038" y="1839862"/>
        <a:ext cx="4963977"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16985-BEE6-4E4B-8826-5789D5274C7F}">
      <dsp:nvSpPr>
        <dsp:cNvPr id="0" name=""/>
        <dsp:cNvSpPr/>
      </dsp:nvSpPr>
      <dsp:spPr>
        <a:xfrm>
          <a:off x="0" y="6655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a:t>
          </a:r>
        </a:p>
        <a:p>
          <a:pPr marL="0" lvl="0" indent="0" algn="ctr" defTabSz="1333500" rtl="0">
            <a:lnSpc>
              <a:spcPct val="90000"/>
            </a:lnSpc>
            <a:spcBef>
              <a:spcPct val="0"/>
            </a:spcBef>
            <a:spcAft>
              <a:spcPct val="35000"/>
            </a:spcAft>
            <a:buNone/>
          </a:pPr>
          <a:r>
            <a:rPr lang="de-DE" sz="3000" b="0" kern="1200" dirty="0">
              <a:latin typeface="+mj-lt"/>
            </a:rPr>
            <a:t>Wippe</a:t>
          </a:r>
        </a:p>
      </dsp:txBody>
      <dsp:txXfrm>
        <a:off x="0" y="66559"/>
        <a:ext cx="4963977" cy="1872000"/>
      </dsp:txXfrm>
    </dsp:sp>
    <dsp:sp modelId="{619AA333-0B15-43CD-9615-5505750F31C2}">
      <dsp:nvSpPr>
        <dsp:cNvPr id="0" name=""/>
        <dsp:cNvSpPr/>
      </dsp:nvSpPr>
      <dsp:spPr>
        <a:xfrm>
          <a:off x="51" y="1889849"/>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solidFill>
                <a:srgbClr val="000000"/>
              </a:solidFill>
              <a:latin typeface="+mj-lt"/>
              <a:cs typeface="Calibri"/>
            </a:rPr>
            <a:t>Vom Bildungsplan in den Unterricht (Forscherkreislauf)</a:t>
          </a:r>
          <a:endParaRPr lang="de-DE" sz="2200" kern="1200" dirty="0">
            <a:latin typeface="+mj-lt"/>
          </a:endParaRPr>
        </a:p>
        <a:p>
          <a:pPr marL="228600" lvl="1" indent="-228600" algn="l" defTabSz="977900" rtl="0">
            <a:lnSpc>
              <a:spcPct val="90000"/>
            </a:lnSpc>
            <a:spcBef>
              <a:spcPct val="0"/>
            </a:spcBef>
            <a:spcAft>
              <a:spcPts val="1200"/>
            </a:spcAft>
            <a:buChar char="•"/>
          </a:pPr>
          <a:r>
            <a:rPr lang="de-DE" sz="2200" kern="1200" dirty="0">
              <a:latin typeface="+mj-lt"/>
            </a:rPr>
            <a:t>Experimentieren mit Gegenständen</a:t>
          </a:r>
        </a:p>
        <a:p>
          <a:pPr marL="228600" lvl="1" indent="-228600" algn="l" defTabSz="977900" rtl="0">
            <a:lnSpc>
              <a:spcPct val="90000"/>
            </a:lnSpc>
            <a:spcBef>
              <a:spcPct val="0"/>
            </a:spcBef>
            <a:spcAft>
              <a:spcPts val="1200"/>
            </a:spcAft>
            <a:buChar char="•"/>
          </a:pPr>
          <a:r>
            <a:rPr lang="de-DE" sz="2200" kern="1200" dirty="0">
              <a:latin typeface="+mj-lt"/>
            </a:rPr>
            <a:t>Aspekte Funktionalen Denkens (Umgang mit Darstellungen)</a:t>
          </a:r>
        </a:p>
        <a:p>
          <a:pPr marL="228600" lvl="1" indent="-228600" algn="l" defTabSz="977900" rtl="0">
            <a:lnSpc>
              <a:spcPct val="90000"/>
            </a:lnSpc>
            <a:spcBef>
              <a:spcPct val="0"/>
            </a:spcBef>
            <a:spcAft>
              <a:spcPts val="1200"/>
            </a:spcAft>
            <a:buChar char="•"/>
          </a:pPr>
          <a:r>
            <a:rPr lang="de-DE" sz="2200" kern="1200" dirty="0">
              <a:latin typeface="+mj-lt"/>
            </a:rPr>
            <a:t>Digitale Anreicherung</a:t>
          </a:r>
        </a:p>
      </dsp:txBody>
      <dsp:txXfrm>
        <a:off x="51" y="1889849"/>
        <a:ext cx="4963977" cy="2854800"/>
      </dsp:txXfrm>
    </dsp:sp>
    <dsp:sp modelId="{6E59F99D-929B-419D-B0F9-52B316112026}">
      <dsp:nvSpPr>
        <dsp:cNvPr id="0" name=""/>
        <dsp:cNvSpPr/>
      </dsp:nvSpPr>
      <dsp:spPr>
        <a:xfrm>
          <a:off x="5658986" y="17849"/>
          <a:ext cx="4963977" cy="18720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21920" rIns="213360" bIns="121920" numCol="1" spcCol="1270" anchor="ctr" anchorCtr="0">
          <a:noAutofit/>
        </a:bodyPr>
        <a:lstStyle/>
        <a:p>
          <a:pPr marL="0" lvl="0" indent="0" algn="ctr" defTabSz="1333500" rtl="0">
            <a:lnSpc>
              <a:spcPct val="90000"/>
            </a:lnSpc>
            <a:spcBef>
              <a:spcPct val="0"/>
            </a:spcBef>
            <a:spcAft>
              <a:spcPct val="35000"/>
            </a:spcAft>
            <a:buNone/>
          </a:pPr>
          <a:r>
            <a:rPr lang="de-DE" sz="3000" kern="1200" dirty="0">
              <a:latin typeface="+mj-lt"/>
            </a:rPr>
            <a:t>Aktivität II</a:t>
          </a:r>
        </a:p>
        <a:p>
          <a:pPr marL="0" lvl="0" indent="0" algn="ctr" defTabSz="1333500" rtl="0">
            <a:lnSpc>
              <a:spcPct val="90000"/>
            </a:lnSpc>
            <a:spcBef>
              <a:spcPct val="0"/>
            </a:spcBef>
            <a:spcAft>
              <a:spcPct val="35000"/>
            </a:spcAft>
            <a:buNone/>
          </a:pPr>
          <a:r>
            <a:rPr lang="de-DE" sz="3000" b="0" kern="1200" dirty="0">
              <a:latin typeface="+mj-lt"/>
            </a:rPr>
            <a:t>Rechteck</a:t>
          </a:r>
        </a:p>
      </dsp:txBody>
      <dsp:txXfrm>
        <a:off x="5658986" y="17849"/>
        <a:ext cx="4963977" cy="1872000"/>
      </dsp:txXfrm>
    </dsp:sp>
    <dsp:sp modelId="{70B02C97-35FB-4F5D-A293-E0D3B171B5FD}">
      <dsp:nvSpPr>
        <dsp:cNvPr id="0" name=""/>
        <dsp:cNvSpPr/>
      </dsp:nvSpPr>
      <dsp:spPr>
        <a:xfrm>
          <a:off x="5659038" y="1839862"/>
          <a:ext cx="4963977"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ts val="1200"/>
            </a:spcAft>
            <a:buChar char="•"/>
          </a:pPr>
          <a:r>
            <a:rPr lang="de-DE" sz="2200" kern="1200" dirty="0">
              <a:latin typeface="+mj-lt"/>
              <a:cs typeface="Arial"/>
            </a:rPr>
            <a:t>Experimentieren mit Simulationen</a:t>
          </a:r>
          <a:endParaRPr lang="de-DE" sz="2200" b="0" kern="1200" dirty="0">
            <a:latin typeface="+mj-lt"/>
          </a:endParaRPr>
        </a:p>
        <a:p>
          <a:pPr marL="228600" lvl="1" indent="-228600" algn="l" defTabSz="977900" rtl="0">
            <a:lnSpc>
              <a:spcPct val="90000"/>
            </a:lnSpc>
            <a:spcBef>
              <a:spcPct val="0"/>
            </a:spcBef>
            <a:spcAft>
              <a:spcPts val="1200"/>
            </a:spcAft>
            <a:buChar char="•"/>
          </a:pPr>
          <a:r>
            <a:rPr lang="de-DE" sz="2200" b="0" kern="1200" dirty="0">
              <a:latin typeface="+mj-lt"/>
            </a:rPr>
            <a:t>Funktionstypen am Beispiel des Rechtecks von Klasse 7 bis   Klasse 10</a:t>
          </a:r>
        </a:p>
      </dsp:txBody>
      <dsp:txXfrm>
        <a:off x="5659038" y="1839862"/>
        <a:ext cx="4963977" cy="2854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0" y="151559"/>
          <a:ext cx="3420480" cy="547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de-DE" sz="1900" kern="1200" dirty="0">
              <a:latin typeface="Kantumruy Pro"/>
            </a:rPr>
            <a:t>Zuordnungsvorstellung</a:t>
          </a:r>
          <a:endParaRPr lang="de-DE" sz="1900" kern="1200" dirty="0"/>
        </a:p>
      </dsp:txBody>
      <dsp:txXfrm>
        <a:off x="0" y="151559"/>
        <a:ext cx="3420480" cy="547200"/>
      </dsp:txXfrm>
    </dsp:sp>
    <dsp:sp modelId="{851E6FF0-1F76-6E4C-9144-31B9EC778BE0}">
      <dsp:nvSpPr>
        <dsp:cNvPr id="0" name=""/>
        <dsp:cNvSpPr/>
      </dsp:nvSpPr>
      <dsp:spPr>
        <a:xfrm>
          <a:off x="0" y="698770"/>
          <a:ext cx="3420480" cy="406442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kern="1200"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sz="1800" i="0" kern="1200" dirty="0">
              <a:solidFill>
                <a:srgbClr val="242021"/>
              </a:solidFill>
              <a:latin typeface="+mj-lt"/>
              <a:ea typeface="Calibri Light"/>
              <a:cs typeface="Calibri Light"/>
            </a:rPr>
            <a:t>Wertepaare statt, </a:t>
          </a:r>
          <a:r>
            <a:rPr lang="de-DE" sz="1800" kern="1200" dirty="0">
              <a:solidFill>
                <a:srgbClr val="242021"/>
              </a:solidFill>
              <a:latin typeface="+mj-lt"/>
              <a:ea typeface="Calibri Light"/>
              <a:cs typeface="Calibri Light"/>
            </a:rPr>
            <a:t>die durch </a:t>
          </a:r>
          <a:r>
            <a:rPr lang="de-DE" sz="1800" i="0" kern="1200" dirty="0">
              <a:solidFill>
                <a:srgbClr val="242021"/>
              </a:solidFill>
              <a:latin typeface="+mj-lt"/>
              <a:ea typeface="Calibri Light"/>
              <a:cs typeface="Calibri Light"/>
            </a:rPr>
            <a:t>die Funktion einander zugeordnet werden</a:t>
          </a:r>
          <a:r>
            <a:rPr lang="de-DE" sz="1800" kern="1200" dirty="0">
              <a:solidFill>
                <a:srgbClr val="242021"/>
              </a:solidFill>
              <a:latin typeface="+mj-lt"/>
              <a:ea typeface="Calibri Light"/>
              <a:cs typeface="Calibri Light"/>
            </a:rPr>
            <a:t>.</a:t>
          </a:r>
          <a:r>
            <a:rPr lang="de-DE" sz="1800" i="0" kern="1200" dirty="0">
              <a:solidFill>
                <a:srgbClr val="242021"/>
              </a:solidFill>
              <a:latin typeface="+mj-lt"/>
              <a:ea typeface="Calibri Light"/>
              <a:cs typeface="Calibri Light"/>
            </a:rPr>
            <a:t> </a:t>
          </a:r>
          <a:endParaRPr lang="de-DE" sz="1800" kern="1200" dirty="0">
            <a:latin typeface="+mj-lt"/>
          </a:endParaRPr>
        </a:p>
        <a:p>
          <a:pPr marL="171450" lvl="1" indent="0" algn="l" defTabSz="800100">
            <a:lnSpc>
              <a:spcPct val="90000"/>
            </a:lnSpc>
            <a:spcBef>
              <a:spcPct val="0"/>
            </a:spcBef>
            <a:spcAft>
              <a:spcPct val="15000"/>
            </a:spcAft>
          </a:pPr>
          <a:endParaRPr lang="de-DE" sz="1900" kern="1200" dirty="0"/>
        </a:p>
      </dsp:txBody>
      <dsp:txXfrm>
        <a:off x="0" y="698770"/>
        <a:ext cx="3420480" cy="4064422"/>
      </dsp:txXfrm>
    </dsp:sp>
    <dsp:sp modelId="{4BDE7C44-B7DA-3546-A7E5-173738545D4D}">
      <dsp:nvSpPr>
        <dsp:cNvPr id="0" name=""/>
        <dsp:cNvSpPr/>
      </dsp:nvSpPr>
      <dsp:spPr>
        <a:xfrm>
          <a:off x="3902855" y="112227"/>
          <a:ext cx="3420480" cy="547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rtl="0">
            <a:lnSpc>
              <a:spcPct val="90000"/>
            </a:lnSpc>
            <a:spcBef>
              <a:spcPct val="0"/>
            </a:spcBef>
            <a:spcAft>
              <a:spcPct val="35000"/>
            </a:spcAft>
            <a:buNone/>
          </a:pPr>
          <a:r>
            <a:rPr lang="de-DE" sz="1900" b="1" kern="1200" dirty="0">
              <a:latin typeface="Calibri Light"/>
              <a:ea typeface="Calibri Light"/>
              <a:cs typeface="Calibri Light"/>
            </a:rPr>
            <a:t>Kovariationsvorstellung</a:t>
          </a:r>
          <a:r>
            <a:rPr lang="de-DE" sz="1900" b="1" i="1" kern="1200" dirty="0">
              <a:solidFill>
                <a:srgbClr val="00B050"/>
              </a:solidFill>
              <a:latin typeface="Calibri Light"/>
              <a:ea typeface="Calibri Light"/>
              <a:cs typeface="Calibri Light"/>
            </a:rPr>
            <a:t> </a:t>
          </a:r>
        </a:p>
      </dsp:txBody>
      <dsp:txXfrm>
        <a:off x="3902855" y="112227"/>
        <a:ext cx="3420480" cy="547200"/>
      </dsp:txXfrm>
    </dsp:sp>
    <dsp:sp modelId="{EC54C90A-D741-274B-891B-948F1CAE91C3}">
      <dsp:nvSpPr>
        <dsp:cNvPr id="0" name=""/>
        <dsp:cNvSpPr/>
      </dsp:nvSpPr>
      <dsp:spPr>
        <a:xfrm>
          <a:off x="3902855" y="659427"/>
          <a:ext cx="3420480" cy="406442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rtl="0">
            <a:lnSpc>
              <a:spcPct val="90000"/>
            </a:lnSpc>
            <a:spcBef>
              <a:spcPct val="0"/>
            </a:spcBef>
            <a:spcAft>
              <a:spcPct val="15000"/>
            </a:spcAft>
            <a:buChar char="•"/>
          </a:pPr>
          <a:r>
            <a:rPr lang="de-DE" sz="1900" i="0" kern="1200" dirty="0">
              <a:solidFill>
                <a:srgbClr val="242021"/>
              </a:solidFill>
              <a:latin typeface="Calibri Ligh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eine Funktion in einem konkreten Bereich hat.</a:t>
          </a:r>
        </a:p>
      </dsp:txBody>
      <dsp:txXfrm>
        <a:off x="3902855" y="659427"/>
        <a:ext cx="3420480" cy="4064422"/>
      </dsp:txXfrm>
    </dsp:sp>
    <dsp:sp modelId="{A719F40F-29F8-384E-ACCB-7AF260D81C0C}">
      <dsp:nvSpPr>
        <dsp:cNvPr id="0" name=""/>
        <dsp:cNvSpPr/>
      </dsp:nvSpPr>
      <dsp:spPr>
        <a:xfrm>
          <a:off x="7802202" y="112227"/>
          <a:ext cx="3420480" cy="547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de-DE" sz="1900" kern="1200">
              <a:latin typeface="Kantumruy Pro"/>
            </a:rPr>
            <a:t>Objektvorstellung</a:t>
          </a:r>
          <a:endParaRPr lang="de-DE" sz="1900" kern="1200"/>
        </a:p>
      </dsp:txBody>
      <dsp:txXfrm>
        <a:off x="7802202" y="112227"/>
        <a:ext cx="3420480" cy="547200"/>
      </dsp:txXfrm>
    </dsp:sp>
    <dsp:sp modelId="{12786450-DB97-8A4A-89BE-E2FF9D6AD3D3}">
      <dsp:nvSpPr>
        <dsp:cNvPr id="0" name=""/>
        <dsp:cNvSpPr/>
      </dsp:nvSpPr>
      <dsp:spPr>
        <a:xfrm>
          <a:off x="7802202" y="659427"/>
          <a:ext cx="3420480" cy="406442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rtl="0">
            <a:lnSpc>
              <a:spcPct val="90000"/>
            </a:lnSpc>
            <a:spcBef>
              <a:spcPct val="0"/>
            </a:spcBef>
            <a:spcAft>
              <a:spcPct val="15000"/>
            </a:spcAft>
            <a:buChar char="•"/>
          </a:pPr>
          <a:r>
            <a:rPr lang="de-DE" sz="1900" kern="1200" dirty="0">
              <a:solidFill>
                <a:srgbClr val="242021"/>
              </a:solidFill>
              <a:latin typeface="Calibri Ligh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neue Operationen (z. B. das Addieren zweier Funktionen zu einer neuen) zur Verfügung stehen.</a:t>
          </a:r>
          <a:endParaRPr lang="de-DE" sz="1900" kern="1200" dirty="0">
            <a:latin typeface="Kantumruy Pro"/>
          </a:endParaRPr>
        </a:p>
      </dsp:txBody>
      <dsp:txXfrm>
        <a:off x="7802202" y="659427"/>
        <a:ext cx="3420480" cy="406442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3508" y="132549"/>
          <a:ext cx="3420480" cy="547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de-DE" sz="1900" kern="1200">
              <a:latin typeface="+mj-lt"/>
            </a:rPr>
            <a:t>Zuordnungsvorstellung</a:t>
          </a:r>
        </a:p>
      </dsp:txBody>
      <dsp:txXfrm>
        <a:off x="3508" y="132549"/>
        <a:ext cx="3420480" cy="547200"/>
      </dsp:txXfrm>
    </dsp:sp>
    <dsp:sp modelId="{851E6FF0-1F76-6E4C-9144-31B9EC778BE0}">
      <dsp:nvSpPr>
        <dsp:cNvPr id="0" name=""/>
        <dsp:cNvSpPr/>
      </dsp:nvSpPr>
      <dsp:spPr>
        <a:xfrm>
          <a:off x="3508" y="679749"/>
          <a:ext cx="3420480" cy="40237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kern="1200"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sz="1800" i="0" kern="1200" dirty="0">
              <a:solidFill>
                <a:srgbClr val="242021"/>
              </a:solidFill>
              <a:latin typeface="+mj-lt"/>
              <a:ea typeface="Calibri Light"/>
              <a:cs typeface="Calibri Light"/>
            </a:rPr>
            <a:t>Wertepaare statt, </a:t>
          </a:r>
          <a:r>
            <a:rPr lang="de-DE" sz="1800" kern="1200" dirty="0">
              <a:solidFill>
                <a:srgbClr val="242021"/>
              </a:solidFill>
              <a:latin typeface="+mj-lt"/>
              <a:ea typeface="Calibri Light"/>
              <a:cs typeface="Calibri Light"/>
            </a:rPr>
            <a:t>die durch </a:t>
          </a:r>
          <a:r>
            <a:rPr lang="de-DE" sz="1800" i="0" kern="1200" dirty="0">
              <a:solidFill>
                <a:srgbClr val="242021"/>
              </a:solidFill>
              <a:latin typeface="+mj-lt"/>
              <a:ea typeface="Calibri Light"/>
              <a:cs typeface="Calibri Light"/>
            </a:rPr>
            <a:t>die Funktion einander zugeordnet werden</a:t>
          </a:r>
          <a:r>
            <a:rPr lang="de-DE" sz="1800" kern="1200" dirty="0">
              <a:solidFill>
                <a:srgbClr val="242021"/>
              </a:solidFill>
              <a:latin typeface="+mj-lt"/>
              <a:ea typeface="Calibri Light"/>
              <a:cs typeface="Calibri Light"/>
            </a:rPr>
            <a:t>.</a:t>
          </a:r>
          <a:r>
            <a:rPr lang="de-DE" sz="1800" i="0" kern="1200" dirty="0">
              <a:solidFill>
                <a:srgbClr val="242021"/>
              </a:solidFill>
              <a:latin typeface="+mj-lt"/>
              <a:ea typeface="Calibri Light"/>
              <a:cs typeface="Calibri Light"/>
            </a:rPr>
            <a:t> </a:t>
          </a:r>
          <a:endParaRPr lang="de-DE" sz="1800" kern="1200" dirty="0">
            <a:latin typeface="+mj-lt"/>
          </a:endParaRPr>
        </a:p>
        <a:p>
          <a:pPr marL="171450" lvl="1" indent="0" algn="l" defTabSz="800100">
            <a:lnSpc>
              <a:spcPct val="90000"/>
            </a:lnSpc>
            <a:spcBef>
              <a:spcPct val="0"/>
            </a:spcBef>
            <a:spcAft>
              <a:spcPct val="15000"/>
            </a:spcAft>
          </a:pPr>
          <a:endParaRPr lang="de-DE" sz="1900" kern="1200" dirty="0"/>
        </a:p>
      </dsp:txBody>
      <dsp:txXfrm>
        <a:off x="3508" y="679749"/>
        <a:ext cx="3420480" cy="4023778"/>
      </dsp:txXfrm>
    </dsp:sp>
    <dsp:sp modelId="{4BDE7C44-B7DA-3546-A7E5-173738545D4D}">
      <dsp:nvSpPr>
        <dsp:cNvPr id="0" name=""/>
        <dsp:cNvSpPr/>
      </dsp:nvSpPr>
      <dsp:spPr>
        <a:xfrm>
          <a:off x="3902855" y="132549"/>
          <a:ext cx="3420480" cy="547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rtl="0">
            <a:lnSpc>
              <a:spcPct val="90000"/>
            </a:lnSpc>
            <a:spcBef>
              <a:spcPct val="0"/>
            </a:spcBef>
            <a:spcAft>
              <a:spcPct val="35000"/>
            </a:spcAft>
            <a:buNone/>
          </a:pPr>
          <a:r>
            <a:rPr lang="de-DE" sz="1900" b="0" kern="1200" dirty="0">
              <a:latin typeface="+mj-lt"/>
              <a:ea typeface="Calibri Light"/>
              <a:cs typeface="Calibri Light"/>
            </a:rPr>
            <a:t>Kovariationsvorstellung</a:t>
          </a:r>
          <a:r>
            <a:rPr lang="de-DE" sz="1900" b="0" i="1" kern="1200" dirty="0">
              <a:solidFill>
                <a:srgbClr val="00B050"/>
              </a:solidFill>
              <a:latin typeface="+mj-lt"/>
              <a:ea typeface="Calibri Light"/>
              <a:cs typeface="Calibri Light"/>
            </a:rPr>
            <a:t> </a:t>
          </a:r>
        </a:p>
      </dsp:txBody>
      <dsp:txXfrm>
        <a:off x="3902855" y="132549"/>
        <a:ext cx="3420480" cy="547200"/>
      </dsp:txXfrm>
    </dsp:sp>
    <dsp:sp modelId="{EC54C90A-D741-274B-891B-948F1CAE91C3}">
      <dsp:nvSpPr>
        <dsp:cNvPr id="0" name=""/>
        <dsp:cNvSpPr/>
      </dsp:nvSpPr>
      <dsp:spPr>
        <a:xfrm>
          <a:off x="3902855" y="679749"/>
          <a:ext cx="3420480" cy="40237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i="0" kern="1200" dirty="0">
              <a:solidFill>
                <a:srgbClr val="242021"/>
              </a:solidFill>
              <a:latin typeface="+mj-l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eine Funktion in einem konkreten Bereich hat.</a:t>
          </a:r>
        </a:p>
      </dsp:txBody>
      <dsp:txXfrm>
        <a:off x="3902855" y="679749"/>
        <a:ext cx="3420480" cy="4023778"/>
      </dsp:txXfrm>
    </dsp:sp>
    <dsp:sp modelId="{A719F40F-29F8-384E-ACCB-7AF260D81C0C}">
      <dsp:nvSpPr>
        <dsp:cNvPr id="0" name=""/>
        <dsp:cNvSpPr/>
      </dsp:nvSpPr>
      <dsp:spPr>
        <a:xfrm>
          <a:off x="7802202" y="132549"/>
          <a:ext cx="3420480" cy="547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de-DE" sz="1900" kern="1200">
              <a:latin typeface="Kantumruy Pro"/>
            </a:rPr>
            <a:t>Objektvorstellung</a:t>
          </a:r>
          <a:endParaRPr lang="de-DE" sz="1900" kern="1200"/>
        </a:p>
      </dsp:txBody>
      <dsp:txXfrm>
        <a:off x="7802202" y="132549"/>
        <a:ext cx="3420480" cy="547200"/>
      </dsp:txXfrm>
    </dsp:sp>
    <dsp:sp modelId="{12786450-DB97-8A4A-89BE-E2FF9D6AD3D3}">
      <dsp:nvSpPr>
        <dsp:cNvPr id="0" name=""/>
        <dsp:cNvSpPr/>
      </dsp:nvSpPr>
      <dsp:spPr>
        <a:xfrm>
          <a:off x="7802202" y="679749"/>
          <a:ext cx="3420480" cy="402377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rtl="0">
            <a:lnSpc>
              <a:spcPct val="90000"/>
            </a:lnSpc>
            <a:spcBef>
              <a:spcPct val="0"/>
            </a:spcBef>
            <a:spcAft>
              <a:spcPct val="15000"/>
            </a:spcAft>
            <a:buChar char="•"/>
          </a:pPr>
          <a:r>
            <a:rPr lang="de-DE" sz="1900" kern="1200" dirty="0">
              <a:solidFill>
                <a:srgbClr val="242021"/>
              </a:solidFill>
              <a:latin typeface="Calibri Ligh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neue Operationen (z. B. das Addieren zweier Funktionen zu einer neuen) zur Verfügung stehen.</a:t>
          </a:r>
          <a:endParaRPr lang="de-DE" sz="1900" kern="1200" dirty="0">
            <a:latin typeface="Kantumruy Pro"/>
          </a:endParaRPr>
        </a:p>
      </dsp:txBody>
      <dsp:txXfrm>
        <a:off x="7802202" y="679749"/>
        <a:ext cx="3420480" cy="40237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3508" y="98063"/>
          <a:ext cx="3420480" cy="6048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de-DE" sz="2100" kern="1200">
              <a:latin typeface="+mj-lt"/>
            </a:rPr>
            <a:t>Zuordnungsvorstellung</a:t>
          </a:r>
        </a:p>
      </dsp:txBody>
      <dsp:txXfrm>
        <a:off x="3508" y="98063"/>
        <a:ext cx="3420480" cy="604800"/>
      </dsp:txXfrm>
    </dsp:sp>
    <dsp:sp modelId="{851E6FF0-1F76-6E4C-9144-31B9EC778BE0}">
      <dsp:nvSpPr>
        <dsp:cNvPr id="0" name=""/>
        <dsp:cNvSpPr/>
      </dsp:nvSpPr>
      <dsp:spPr>
        <a:xfrm>
          <a:off x="3508" y="702863"/>
          <a:ext cx="3420480" cy="403515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0" algn="l" defTabSz="933450" rtl="0">
            <a:lnSpc>
              <a:spcPct val="90000"/>
            </a:lnSpc>
            <a:spcBef>
              <a:spcPct val="0"/>
            </a:spcBef>
            <a:spcAft>
              <a:spcPct val="15000"/>
            </a:spcAft>
            <a:buNone/>
          </a:pPr>
          <a:r>
            <a:rPr lang="de-DE" sz="2100" kern="1200"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sz="2100" i="0" kern="1200" dirty="0">
              <a:solidFill>
                <a:srgbClr val="242021"/>
              </a:solidFill>
              <a:latin typeface="+mj-lt"/>
              <a:ea typeface="Calibri Light"/>
              <a:cs typeface="Calibri Light"/>
            </a:rPr>
            <a:t>Wertepaare statt, </a:t>
          </a:r>
          <a:r>
            <a:rPr lang="de-DE" sz="2100" kern="1200" dirty="0">
              <a:solidFill>
                <a:srgbClr val="242021"/>
              </a:solidFill>
              <a:latin typeface="+mj-lt"/>
              <a:ea typeface="Calibri Light"/>
              <a:cs typeface="Calibri Light"/>
            </a:rPr>
            <a:t>die durch </a:t>
          </a:r>
          <a:r>
            <a:rPr lang="de-DE" sz="2100" i="0" kern="1200" dirty="0">
              <a:solidFill>
                <a:srgbClr val="242021"/>
              </a:solidFill>
              <a:latin typeface="+mj-lt"/>
              <a:ea typeface="Calibri Light"/>
              <a:cs typeface="Calibri Light"/>
            </a:rPr>
            <a:t>die Funktion einander zugeordnet werden</a:t>
          </a:r>
          <a:r>
            <a:rPr lang="de-DE" sz="2100" kern="1200" dirty="0">
              <a:solidFill>
                <a:srgbClr val="242021"/>
              </a:solidFill>
              <a:latin typeface="+mj-lt"/>
              <a:ea typeface="Calibri Light"/>
              <a:cs typeface="Calibri Light"/>
            </a:rPr>
            <a:t>.</a:t>
          </a:r>
          <a:r>
            <a:rPr lang="de-DE" sz="2100" i="0" kern="1200" dirty="0">
              <a:solidFill>
                <a:srgbClr val="242021"/>
              </a:solidFill>
              <a:latin typeface="+mj-lt"/>
              <a:ea typeface="Calibri Light"/>
              <a:cs typeface="Calibri Light"/>
            </a:rPr>
            <a:t> </a:t>
          </a:r>
          <a:endParaRPr lang="de-DE" sz="2100" kern="1200" dirty="0">
            <a:latin typeface="+mj-lt"/>
          </a:endParaRPr>
        </a:p>
        <a:p>
          <a:pPr marL="228600" lvl="1" indent="0" algn="l" defTabSz="933450">
            <a:lnSpc>
              <a:spcPct val="90000"/>
            </a:lnSpc>
            <a:spcBef>
              <a:spcPct val="0"/>
            </a:spcBef>
            <a:spcAft>
              <a:spcPct val="15000"/>
            </a:spcAft>
          </a:pPr>
          <a:endParaRPr lang="de-DE" sz="2100" kern="1200" dirty="0"/>
        </a:p>
      </dsp:txBody>
      <dsp:txXfrm>
        <a:off x="3508" y="702863"/>
        <a:ext cx="3420480" cy="4035150"/>
      </dsp:txXfrm>
    </dsp:sp>
    <dsp:sp modelId="{4BDE7C44-B7DA-3546-A7E5-173738545D4D}">
      <dsp:nvSpPr>
        <dsp:cNvPr id="0" name=""/>
        <dsp:cNvSpPr/>
      </dsp:nvSpPr>
      <dsp:spPr>
        <a:xfrm>
          <a:off x="3902855" y="98063"/>
          <a:ext cx="3420480" cy="6048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rtl="0">
            <a:lnSpc>
              <a:spcPct val="90000"/>
            </a:lnSpc>
            <a:spcBef>
              <a:spcPct val="0"/>
            </a:spcBef>
            <a:spcAft>
              <a:spcPct val="35000"/>
            </a:spcAft>
            <a:buNone/>
          </a:pPr>
          <a:r>
            <a:rPr lang="de-DE" sz="2100" b="0" kern="1200" dirty="0">
              <a:latin typeface="+mj-lt"/>
              <a:ea typeface="Calibri Light"/>
              <a:cs typeface="Calibri Light"/>
            </a:rPr>
            <a:t>Kovariationsvorstellung</a:t>
          </a:r>
          <a:r>
            <a:rPr lang="de-DE" sz="2100" b="0" i="1" kern="1200" dirty="0">
              <a:solidFill>
                <a:srgbClr val="00B050"/>
              </a:solidFill>
              <a:latin typeface="+mj-lt"/>
              <a:ea typeface="Calibri Light"/>
              <a:cs typeface="Calibri Light"/>
            </a:rPr>
            <a:t> </a:t>
          </a:r>
        </a:p>
      </dsp:txBody>
      <dsp:txXfrm>
        <a:off x="3902855" y="98063"/>
        <a:ext cx="3420480" cy="604800"/>
      </dsp:txXfrm>
    </dsp:sp>
    <dsp:sp modelId="{EC54C90A-D741-274B-891B-948F1CAE91C3}">
      <dsp:nvSpPr>
        <dsp:cNvPr id="0" name=""/>
        <dsp:cNvSpPr/>
      </dsp:nvSpPr>
      <dsp:spPr>
        <a:xfrm>
          <a:off x="3902855" y="702863"/>
          <a:ext cx="3420480" cy="403515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i="0" kern="1200" dirty="0">
              <a:solidFill>
                <a:srgbClr val="242021"/>
              </a:solidFill>
              <a:latin typeface="+mj-l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a:t>
          </a:r>
          <a:br>
            <a:rPr lang="de-DE" sz="1800" i="0" kern="1200" dirty="0">
              <a:solidFill>
                <a:srgbClr val="242021"/>
              </a:solidFill>
              <a:latin typeface="+mj-lt"/>
              <a:ea typeface="Calibri Light"/>
              <a:cs typeface="Calibri Light"/>
            </a:rPr>
          </a:br>
          <a:r>
            <a:rPr lang="de-DE" sz="1800" i="0" kern="1200" dirty="0">
              <a:solidFill>
                <a:srgbClr val="242021"/>
              </a:solidFill>
              <a:latin typeface="+mj-lt"/>
              <a:ea typeface="Calibri Light"/>
              <a:cs typeface="Calibri Light"/>
            </a:rPr>
            <a:t>eine Funktion in einem konkreten Bereich hat.</a:t>
          </a:r>
        </a:p>
      </dsp:txBody>
      <dsp:txXfrm>
        <a:off x="3902855" y="702863"/>
        <a:ext cx="3420480" cy="4035150"/>
      </dsp:txXfrm>
    </dsp:sp>
    <dsp:sp modelId="{A719F40F-29F8-384E-ACCB-7AF260D81C0C}">
      <dsp:nvSpPr>
        <dsp:cNvPr id="0" name=""/>
        <dsp:cNvSpPr/>
      </dsp:nvSpPr>
      <dsp:spPr>
        <a:xfrm>
          <a:off x="7802202" y="98063"/>
          <a:ext cx="3420480" cy="6048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de-DE" sz="2100" kern="1200">
              <a:latin typeface="+mj-lt"/>
            </a:rPr>
            <a:t>Objektvorstellung</a:t>
          </a:r>
        </a:p>
      </dsp:txBody>
      <dsp:txXfrm>
        <a:off x="7802202" y="98063"/>
        <a:ext cx="3420480" cy="604800"/>
      </dsp:txXfrm>
    </dsp:sp>
    <dsp:sp modelId="{12786450-DB97-8A4A-89BE-E2FF9D6AD3D3}">
      <dsp:nvSpPr>
        <dsp:cNvPr id="0" name=""/>
        <dsp:cNvSpPr/>
      </dsp:nvSpPr>
      <dsp:spPr>
        <a:xfrm>
          <a:off x="7802202" y="702863"/>
          <a:ext cx="3420480" cy="403515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0" algn="l" defTabSz="755650" rtl="0">
            <a:lnSpc>
              <a:spcPct val="90000"/>
            </a:lnSpc>
            <a:spcBef>
              <a:spcPct val="0"/>
            </a:spcBef>
            <a:spcAft>
              <a:spcPct val="15000"/>
            </a:spcAft>
            <a:buNone/>
          </a:pPr>
          <a:r>
            <a:rPr lang="de-DE" sz="1700" kern="1200" dirty="0">
              <a:solidFill>
                <a:srgbClr val="242021"/>
              </a:solidFill>
              <a:latin typeface="+mj-l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a:t>
          </a:r>
          <a:br>
            <a:rPr lang="de-DE" sz="1700" kern="1200" dirty="0">
              <a:solidFill>
                <a:srgbClr val="242021"/>
              </a:solidFill>
              <a:latin typeface="+mj-lt"/>
              <a:ea typeface="Calibri Light"/>
              <a:cs typeface="Calibri Light"/>
            </a:rPr>
          </a:br>
          <a:r>
            <a:rPr lang="de-DE" sz="1700" kern="1200" dirty="0">
              <a:solidFill>
                <a:srgbClr val="242021"/>
              </a:solidFill>
              <a:latin typeface="+mj-lt"/>
              <a:ea typeface="Calibri Light"/>
              <a:cs typeface="Calibri Light"/>
            </a:rPr>
            <a:t>neue Operationen </a:t>
          </a:r>
          <a:br>
            <a:rPr lang="de-DE" sz="1700" kern="1200" dirty="0">
              <a:solidFill>
                <a:srgbClr val="242021"/>
              </a:solidFill>
              <a:latin typeface="+mj-lt"/>
              <a:ea typeface="Calibri Light"/>
              <a:cs typeface="Calibri Light"/>
            </a:rPr>
          </a:br>
          <a:r>
            <a:rPr lang="de-DE" sz="1700" kern="1200" dirty="0">
              <a:solidFill>
                <a:srgbClr val="242021"/>
              </a:solidFill>
              <a:latin typeface="+mj-lt"/>
              <a:ea typeface="Calibri Light"/>
              <a:cs typeface="Calibri Light"/>
            </a:rPr>
            <a:t>(z. B. das Addieren </a:t>
          </a:r>
          <a:br>
            <a:rPr lang="de-DE" sz="1700" kern="1200" dirty="0">
              <a:solidFill>
                <a:srgbClr val="242021"/>
              </a:solidFill>
              <a:latin typeface="+mj-lt"/>
              <a:ea typeface="Calibri Light"/>
              <a:cs typeface="Calibri Light"/>
            </a:rPr>
          </a:br>
          <a:r>
            <a:rPr lang="de-DE" sz="1700" kern="1200" dirty="0">
              <a:solidFill>
                <a:srgbClr val="242021"/>
              </a:solidFill>
              <a:latin typeface="+mj-lt"/>
              <a:ea typeface="Calibri Light"/>
              <a:cs typeface="Calibri Light"/>
            </a:rPr>
            <a:t>zweier Funktionen </a:t>
          </a:r>
          <a:br>
            <a:rPr lang="de-DE" sz="1700" kern="1200" dirty="0">
              <a:solidFill>
                <a:srgbClr val="242021"/>
              </a:solidFill>
              <a:latin typeface="+mj-lt"/>
              <a:ea typeface="Calibri Light"/>
              <a:cs typeface="Calibri Light"/>
            </a:rPr>
          </a:br>
          <a:r>
            <a:rPr lang="de-DE" sz="1700" kern="1200" dirty="0">
              <a:solidFill>
                <a:srgbClr val="242021"/>
              </a:solidFill>
              <a:latin typeface="+mj-lt"/>
              <a:ea typeface="Calibri Light"/>
              <a:cs typeface="Calibri Light"/>
            </a:rPr>
            <a:t>zu einer neuen) zur</a:t>
          </a:r>
          <a:br>
            <a:rPr lang="de-DE" sz="1700" kern="1200" dirty="0">
              <a:solidFill>
                <a:srgbClr val="242021"/>
              </a:solidFill>
              <a:latin typeface="+mj-lt"/>
              <a:ea typeface="Calibri Light"/>
              <a:cs typeface="Calibri Light"/>
            </a:rPr>
          </a:br>
          <a:r>
            <a:rPr lang="de-DE" sz="1700" kern="1200" dirty="0">
              <a:solidFill>
                <a:srgbClr val="242021"/>
              </a:solidFill>
              <a:latin typeface="+mj-lt"/>
              <a:ea typeface="Calibri Light"/>
              <a:cs typeface="Calibri Light"/>
            </a:rPr>
            <a:t>Verfügung stehen.</a:t>
          </a:r>
          <a:endParaRPr lang="de-DE" sz="1700" kern="1200" dirty="0">
            <a:latin typeface="+mj-lt"/>
          </a:endParaRPr>
        </a:p>
      </dsp:txBody>
      <dsp:txXfrm>
        <a:off x="7802202" y="702863"/>
        <a:ext cx="3420480" cy="40351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3508" y="91724"/>
          <a:ext cx="3420480" cy="5184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de-DE" sz="1800" kern="1200">
              <a:latin typeface="+mj-lt"/>
            </a:rPr>
            <a:t>Zuordnungsvorstellung</a:t>
          </a:r>
        </a:p>
      </dsp:txBody>
      <dsp:txXfrm>
        <a:off x="3508" y="91724"/>
        <a:ext cx="3420480" cy="518400"/>
      </dsp:txXfrm>
    </dsp:sp>
    <dsp:sp modelId="{851E6FF0-1F76-6E4C-9144-31B9EC778BE0}">
      <dsp:nvSpPr>
        <dsp:cNvPr id="0" name=""/>
        <dsp:cNvSpPr/>
      </dsp:nvSpPr>
      <dsp:spPr>
        <a:xfrm>
          <a:off x="3508" y="610124"/>
          <a:ext cx="3420480" cy="413422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kern="1200" dirty="0">
              <a:solidFill>
                <a:srgbClr val="242021"/>
              </a:solidFill>
              <a:latin typeface="+mj-lt"/>
              <a:ea typeface="Calibri Light"/>
              <a:cs typeface="Calibri Light"/>
            </a:rPr>
            <a:t>Jede Funktion ordnet dabei bestimmten x-Werten entsprechende y-Werte eindeutig zu. Durch diese Betrachtungsweise findet ein lokaler Blick auf einzelne </a:t>
          </a:r>
          <a:r>
            <a:rPr lang="de-DE" sz="1800" i="0" kern="1200" dirty="0">
              <a:solidFill>
                <a:srgbClr val="242021"/>
              </a:solidFill>
              <a:latin typeface="+mj-lt"/>
              <a:ea typeface="Calibri Light"/>
              <a:cs typeface="Calibri Light"/>
            </a:rPr>
            <a:t>Wertepaare statt, </a:t>
          </a:r>
          <a:r>
            <a:rPr lang="de-DE" sz="1800" kern="1200" dirty="0">
              <a:solidFill>
                <a:srgbClr val="242021"/>
              </a:solidFill>
              <a:latin typeface="+mj-lt"/>
              <a:ea typeface="Calibri Light"/>
              <a:cs typeface="Calibri Light"/>
            </a:rPr>
            <a:t>die durch </a:t>
          </a:r>
          <a:r>
            <a:rPr lang="de-DE" sz="1800" i="0" kern="1200" dirty="0">
              <a:solidFill>
                <a:srgbClr val="242021"/>
              </a:solidFill>
              <a:latin typeface="+mj-lt"/>
              <a:ea typeface="Calibri Light"/>
              <a:cs typeface="Calibri Light"/>
            </a:rPr>
            <a:t>die Funktion einander zugeordnet werden</a:t>
          </a:r>
          <a:r>
            <a:rPr lang="de-DE" sz="1800" kern="1200" dirty="0">
              <a:solidFill>
                <a:srgbClr val="242021"/>
              </a:solidFill>
              <a:latin typeface="+mj-lt"/>
              <a:ea typeface="Calibri Light"/>
              <a:cs typeface="Calibri Light"/>
            </a:rPr>
            <a:t>.</a:t>
          </a:r>
          <a:r>
            <a:rPr lang="de-DE" sz="1800" i="0" kern="1200" dirty="0">
              <a:solidFill>
                <a:srgbClr val="242021"/>
              </a:solidFill>
              <a:latin typeface="+mj-lt"/>
              <a:ea typeface="Calibri Light"/>
              <a:cs typeface="Calibri Light"/>
            </a:rPr>
            <a:t> </a:t>
          </a:r>
          <a:endParaRPr lang="de-DE" sz="1800" kern="1200" dirty="0">
            <a:latin typeface="+mj-lt"/>
          </a:endParaRPr>
        </a:p>
        <a:p>
          <a:pPr marL="171450" lvl="1" indent="0" algn="l" defTabSz="800100">
            <a:lnSpc>
              <a:spcPct val="90000"/>
            </a:lnSpc>
            <a:spcBef>
              <a:spcPct val="0"/>
            </a:spcBef>
            <a:spcAft>
              <a:spcPct val="15000"/>
            </a:spcAft>
          </a:pPr>
          <a:endParaRPr lang="de-DE" sz="1800" kern="1200" dirty="0"/>
        </a:p>
      </dsp:txBody>
      <dsp:txXfrm>
        <a:off x="3508" y="610124"/>
        <a:ext cx="3420480" cy="4134227"/>
      </dsp:txXfrm>
    </dsp:sp>
    <dsp:sp modelId="{4BDE7C44-B7DA-3546-A7E5-173738545D4D}">
      <dsp:nvSpPr>
        <dsp:cNvPr id="0" name=""/>
        <dsp:cNvSpPr/>
      </dsp:nvSpPr>
      <dsp:spPr>
        <a:xfrm>
          <a:off x="3902855" y="91724"/>
          <a:ext cx="3420480" cy="5184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de-DE" sz="1800" b="0" kern="1200" dirty="0">
              <a:latin typeface="+mj-lt"/>
              <a:ea typeface="Calibri Light"/>
              <a:cs typeface="Calibri Light"/>
            </a:rPr>
            <a:t>Kovariationsvorstellung</a:t>
          </a:r>
          <a:r>
            <a:rPr lang="de-DE" sz="1800" b="0" i="1" kern="1200" dirty="0">
              <a:solidFill>
                <a:srgbClr val="00B050"/>
              </a:solidFill>
              <a:latin typeface="+mj-lt"/>
              <a:ea typeface="Calibri Light"/>
              <a:cs typeface="Calibri Light"/>
            </a:rPr>
            <a:t> </a:t>
          </a:r>
        </a:p>
      </dsp:txBody>
      <dsp:txXfrm>
        <a:off x="3902855" y="91724"/>
        <a:ext cx="3420480" cy="518400"/>
      </dsp:txXfrm>
    </dsp:sp>
    <dsp:sp modelId="{EC54C90A-D741-274B-891B-948F1CAE91C3}">
      <dsp:nvSpPr>
        <dsp:cNvPr id="0" name=""/>
        <dsp:cNvSpPr/>
      </dsp:nvSpPr>
      <dsp:spPr>
        <a:xfrm>
          <a:off x="3902855" y="610124"/>
          <a:ext cx="3420480" cy="413422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i="0" kern="1200" dirty="0">
              <a:solidFill>
                <a:srgbClr val="242021"/>
              </a:solidFill>
              <a:latin typeface="+mj-lt"/>
              <a:ea typeface="Calibri Light"/>
              <a:cs typeface="Calibri Light"/>
            </a:rPr>
            <a:t>Der Blick geht über die lokale Betrachtung hinaus. Es werden nicht einzelne Wertepaare betrachtet, sondern die Beziehung zwischen verschiedenen Wertepaaren. Es wird betrachtet, wie sich die Funktionswerte (y-Werte) beim Durchlaufen der x-Werte miteinander verändern (kovariieren) bzw. welchen Verlauf eine Funktion in einem konkreten Bereich hat.</a:t>
          </a:r>
        </a:p>
      </dsp:txBody>
      <dsp:txXfrm>
        <a:off x="3902855" y="610124"/>
        <a:ext cx="3420480" cy="4134227"/>
      </dsp:txXfrm>
    </dsp:sp>
    <dsp:sp modelId="{A719F40F-29F8-384E-ACCB-7AF260D81C0C}">
      <dsp:nvSpPr>
        <dsp:cNvPr id="0" name=""/>
        <dsp:cNvSpPr/>
      </dsp:nvSpPr>
      <dsp:spPr>
        <a:xfrm>
          <a:off x="7802202" y="91724"/>
          <a:ext cx="3420480" cy="5184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de-DE" sz="1800" kern="1200">
              <a:latin typeface="+mj-lt"/>
            </a:rPr>
            <a:t>Objektvorstellung</a:t>
          </a:r>
        </a:p>
      </dsp:txBody>
      <dsp:txXfrm>
        <a:off x="7802202" y="91724"/>
        <a:ext cx="3420480" cy="518400"/>
      </dsp:txXfrm>
    </dsp:sp>
    <dsp:sp modelId="{12786450-DB97-8A4A-89BE-E2FF9D6AD3D3}">
      <dsp:nvSpPr>
        <dsp:cNvPr id="0" name=""/>
        <dsp:cNvSpPr/>
      </dsp:nvSpPr>
      <dsp:spPr>
        <a:xfrm>
          <a:off x="7802202" y="610124"/>
          <a:ext cx="3420480" cy="413422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rtl="0">
            <a:lnSpc>
              <a:spcPct val="90000"/>
            </a:lnSpc>
            <a:spcBef>
              <a:spcPct val="0"/>
            </a:spcBef>
            <a:spcAft>
              <a:spcPct val="15000"/>
            </a:spcAft>
            <a:buNone/>
          </a:pPr>
          <a:r>
            <a:rPr lang="de-DE" sz="1800" kern="1200" dirty="0">
              <a:solidFill>
                <a:srgbClr val="242021"/>
              </a:solidFill>
              <a:latin typeface="+mj-lt"/>
              <a:ea typeface="Calibri Light"/>
              <a:cs typeface="Calibri Light"/>
            </a:rPr>
            <a:t>Hier findet ein vollständig globaler Blick auf die (gesamte) Funktion statt. Der entsprechende Funktionsgraph bzw. der Funktionsterm wird als Ganzes in den Blick genommen. Auf diese Weise wird die Funktion selbst zu einem eigenständigen Objekt, für das seinerseits neue Operationen (z. B. das Addieren zweier Funktionen zu einer neuen) zur Verfügung stehen.</a:t>
          </a:r>
          <a:endParaRPr lang="de-DE" sz="1800" kern="1200" dirty="0">
            <a:latin typeface="+mj-lt"/>
          </a:endParaRPr>
        </a:p>
      </dsp:txBody>
      <dsp:txXfrm>
        <a:off x="7802202" y="610124"/>
        <a:ext cx="3420480" cy="41342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3508" y="256508"/>
          <a:ext cx="3420480" cy="403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mj-lt"/>
            </a:rPr>
            <a:t>Zuordnungsvorstellung</a:t>
          </a:r>
        </a:p>
      </dsp:txBody>
      <dsp:txXfrm>
        <a:off x="3508" y="256508"/>
        <a:ext cx="3420480" cy="403200"/>
      </dsp:txXfrm>
    </dsp:sp>
    <dsp:sp modelId="{851E6FF0-1F76-6E4C-9144-31B9EC778BE0}">
      <dsp:nvSpPr>
        <dsp:cNvPr id="0" name=""/>
        <dsp:cNvSpPr/>
      </dsp:nvSpPr>
      <dsp:spPr>
        <a:xfrm>
          <a:off x="3508" y="659708"/>
          <a:ext cx="3420480" cy="39198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rtl="0">
            <a:lnSpc>
              <a:spcPct val="90000"/>
            </a:lnSpc>
            <a:spcBef>
              <a:spcPct val="0"/>
            </a:spcBef>
            <a:spcAft>
              <a:spcPts val="1200"/>
            </a:spcAft>
            <a:buChar char="•"/>
          </a:pPr>
          <a:r>
            <a:rPr lang="de-DE" sz="1600" kern="1200" dirty="0">
              <a:latin typeface="+mj-lt"/>
              <a:ea typeface="Calibri Light"/>
              <a:cs typeface="Calibri Light"/>
            </a:rPr>
            <a:t>Beim systematischen Sammeln von bivariaten Daten (Gewicht/Position) werden Funktionsvariablen eindeutig einander zugeordnet </a:t>
          </a:r>
        </a:p>
        <a:p>
          <a:pPr marL="171450" lvl="1" indent="-171450" algn="l" defTabSz="711200" rtl="0">
            <a:lnSpc>
              <a:spcPct val="90000"/>
            </a:lnSpc>
            <a:spcBef>
              <a:spcPct val="0"/>
            </a:spcBef>
            <a:spcAft>
              <a:spcPts val="1200"/>
            </a:spcAft>
            <a:buChar char="•"/>
          </a:pPr>
          <a:r>
            <a:rPr lang="de-DE" sz="1600" b="0" i="0" u="none" kern="1200" dirty="0"/>
            <a:t>Der Sinn eindeutiger Zuordnungen ist plausibel: zu jeder Position gibt es nur ein Gewicht und umgekehrt</a:t>
          </a:r>
          <a:endParaRPr lang="de-DE" sz="1600" kern="1200" dirty="0">
            <a:latin typeface="+mj-lt"/>
            <a:ea typeface="Calibri Light"/>
            <a:cs typeface="Calibri Light"/>
          </a:endParaRPr>
        </a:p>
        <a:p>
          <a:pPr marL="171450" lvl="1" indent="-171450" algn="l" defTabSz="711200" rtl="0">
            <a:lnSpc>
              <a:spcPct val="90000"/>
            </a:lnSpc>
            <a:spcBef>
              <a:spcPct val="0"/>
            </a:spcBef>
            <a:spcAft>
              <a:spcPts val="1200"/>
            </a:spcAft>
            <a:buChar char="•"/>
          </a:pPr>
          <a:r>
            <a:rPr lang="de-DE" sz="1600" b="0" kern="1200" dirty="0">
              <a:latin typeface="+mj-lt"/>
              <a:ea typeface="Calibri Light"/>
              <a:cs typeface="Calibri Light"/>
            </a:rPr>
            <a:t>Punktweise Eintragen der Messtabelle in das KOS</a:t>
          </a:r>
        </a:p>
        <a:p>
          <a:pPr marL="171450" lvl="1" indent="-171450" algn="l" defTabSz="711200" rtl="0">
            <a:lnSpc>
              <a:spcPct val="90000"/>
            </a:lnSpc>
            <a:spcBef>
              <a:spcPct val="0"/>
            </a:spcBef>
            <a:spcAft>
              <a:spcPts val="1200"/>
            </a:spcAft>
            <a:buChar char="•"/>
          </a:pPr>
          <a:r>
            <a:rPr lang="de-DE" sz="1600" b="0" kern="1200" dirty="0">
              <a:latin typeface="+mj-lt"/>
              <a:ea typeface="Calibri Light"/>
              <a:cs typeface="Calibri Light"/>
            </a:rPr>
            <a:t>Analyse der </a:t>
          </a:r>
          <a:r>
            <a:rPr lang="de-DE" sz="1600" b="0" kern="1200" dirty="0" err="1">
              <a:latin typeface="+mj-lt"/>
              <a:ea typeface="Calibri Light"/>
              <a:cs typeface="Calibri Light"/>
            </a:rPr>
            <a:t>Richtungsab-hängigkeit</a:t>
          </a:r>
          <a:r>
            <a:rPr lang="de-DE" sz="1600" b="0" kern="1200" dirty="0">
              <a:latin typeface="+mj-lt"/>
              <a:ea typeface="Calibri Light"/>
              <a:cs typeface="Calibri Light"/>
            </a:rPr>
            <a:t>: Position </a:t>
          </a:r>
          <a:r>
            <a:rPr lang="de-DE" sz="1600" b="0" kern="1200" dirty="0">
              <a:latin typeface="+mj-lt"/>
              <a:ea typeface="Calibri Light"/>
              <a:cs typeface="Calibri Light"/>
              <a:sym typeface="Wingdings" panose="05000000000000000000" pitchFamily="2" charset="2"/>
            </a:rPr>
            <a:t> Gewicht </a:t>
          </a:r>
          <a:br>
            <a:rPr lang="de-DE" sz="1600" b="0" kern="1200" dirty="0">
              <a:latin typeface="+mj-lt"/>
              <a:ea typeface="Calibri Light"/>
              <a:cs typeface="Calibri Light"/>
              <a:sym typeface="Wingdings" panose="05000000000000000000" pitchFamily="2" charset="2"/>
            </a:rPr>
          </a:br>
          <a:r>
            <a:rPr lang="de-DE" sz="1600" b="0" kern="1200" dirty="0">
              <a:latin typeface="+mj-lt"/>
              <a:ea typeface="Calibri Light"/>
              <a:cs typeface="Calibri Light"/>
              <a:sym typeface="Wingdings" panose="05000000000000000000" pitchFamily="2" charset="2"/>
            </a:rPr>
            <a:t>Gewicht  Position ist beides möglich</a:t>
          </a:r>
          <a:endParaRPr lang="de-DE" sz="1600" b="0" kern="1200" dirty="0">
            <a:latin typeface="+mj-lt"/>
            <a:ea typeface="Calibri Light"/>
            <a:cs typeface="Calibri Light"/>
          </a:endParaRPr>
        </a:p>
      </dsp:txBody>
      <dsp:txXfrm>
        <a:off x="3508" y="659708"/>
        <a:ext cx="3420480" cy="3919860"/>
      </dsp:txXfrm>
    </dsp:sp>
    <dsp:sp modelId="{4BDE7C44-B7DA-3546-A7E5-173738545D4D}">
      <dsp:nvSpPr>
        <dsp:cNvPr id="0" name=""/>
        <dsp:cNvSpPr/>
      </dsp:nvSpPr>
      <dsp:spPr>
        <a:xfrm>
          <a:off x="3902855" y="256508"/>
          <a:ext cx="3420480" cy="403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rtl="0">
            <a:lnSpc>
              <a:spcPct val="90000"/>
            </a:lnSpc>
            <a:spcBef>
              <a:spcPct val="0"/>
            </a:spcBef>
            <a:spcAft>
              <a:spcPct val="35000"/>
            </a:spcAft>
            <a:buNone/>
          </a:pPr>
          <a:r>
            <a:rPr lang="de-DE" sz="1400" b="0" kern="1200" dirty="0">
              <a:latin typeface="+mj-lt"/>
              <a:ea typeface="Calibri Light"/>
              <a:cs typeface="Calibri Light"/>
            </a:rPr>
            <a:t>Kovariationsvorstellung</a:t>
          </a:r>
          <a:r>
            <a:rPr lang="de-DE" sz="1400" b="0" i="1" kern="1200" dirty="0">
              <a:solidFill>
                <a:srgbClr val="00B050"/>
              </a:solidFill>
              <a:latin typeface="+mj-lt"/>
              <a:ea typeface="Calibri Light"/>
              <a:cs typeface="Calibri Light"/>
            </a:rPr>
            <a:t> </a:t>
          </a:r>
        </a:p>
      </dsp:txBody>
      <dsp:txXfrm>
        <a:off x="3902855" y="256508"/>
        <a:ext cx="3420480" cy="403200"/>
      </dsp:txXfrm>
    </dsp:sp>
    <dsp:sp modelId="{EC54C90A-D741-274B-891B-948F1CAE91C3}">
      <dsp:nvSpPr>
        <dsp:cNvPr id="0" name=""/>
        <dsp:cNvSpPr/>
      </dsp:nvSpPr>
      <dsp:spPr>
        <a:xfrm>
          <a:off x="3902855" y="663118"/>
          <a:ext cx="3420480" cy="39198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de-DE" sz="1400" b="0" i="0" u="none" kern="1200" dirty="0"/>
            <a:t>Gleichzeitiges Beobachten von Veränderungen in der realen Situation und im Funktionsgraph oder dem Funktionsterm </a:t>
          </a:r>
          <a:r>
            <a:rPr lang="de-DE" sz="1400" i="0" kern="1200" dirty="0">
              <a:latin typeface="+mj-lt"/>
              <a:ea typeface="Calibri Light"/>
              <a:cs typeface="Calibri Light"/>
            </a:rPr>
            <a:t>f(x) = a/x</a:t>
          </a:r>
        </a:p>
        <a:p>
          <a:pPr marL="114300" lvl="1" indent="-114300" algn="l" defTabSz="622300">
            <a:lnSpc>
              <a:spcPct val="90000"/>
            </a:lnSpc>
            <a:spcBef>
              <a:spcPct val="0"/>
            </a:spcBef>
            <a:spcAft>
              <a:spcPct val="15000"/>
            </a:spcAft>
            <a:buChar char="•"/>
          </a:pPr>
          <a:r>
            <a:rPr lang="de-DE" sz="1400" b="0" i="0" u="none" kern="1200" dirty="0"/>
            <a:t>Gezieltes Verändern von Position oder Gewicht während des Messvorgangs</a:t>
          </a:r>
          <a:endParaRPr lang="de-DE" sz="1400" i="0" kern="1200" dirty="0">
            <a:latin typeface="+mj-lt"/>
            <a:ea typeface="Calibri Light"/>
            <a:cs typeface="Calibri Light"/>
          </a:endParaRPr>
        </a:p>
        <a:p>
          <a:pPr marL="114300" lvl="1" indent="-114300" algn="l" defTabSz="622300" rtl="0">
            <a:lnSpc>
              <a:spcPct val="90000"/>
            </a:lnSpc>
            <a:spcBef>
              <a:spcPct val="0"/>
            </a:spcBef>
            <a:spcAft>
              <a:spcPct val="15000"/>
            </a:spcAft>
            <a:buChar char="•"/>
          </a:pPr>
          <a:r>
            <a:rPr lang="de-DE" sz="1400" i="0" kern="1200" dirty="0">
              <a:latin typeface="+mj-lt"/>
              <a:ea typeface="Calibri Light"/>
              <a:cs typeface="Calibri Light"/>
            </a:rPr>
            <a:t>Die sprachliche Beschreibung des Zusammenhangs der Variablen Gewicht und Position</a:t>
          </a:r>
        </a:p>
        <a:p>
          <a:pPr marL="114300" lvl="1" indent="-114300" algn="l" defTabSz="622300" rtl="0">
            <a:lnSpc>
              <a:spcPct val="90000"/>
            </a:lnSpc>
            <a:spcBef>
              <a:spcPct val="0"/>
            </a:spcBef>
            <a:spcAft>
              <a:spcPct val="15000"/>
            </a:spcAft>
            <a:buChar char="•"/>
          </a:pPr>
          <a:r>
            <a:rPr lang="de-DE" sz="1400" i="0" kern="1200" dirty="0">
              <a:latin typeface="+mj-lt"/>
              <a:ea typeface="Calibri Light"/>
              <a:cs typeface="Calibri Light"/>
            </a:rPr>
            <a:t>Die Analyse der Beziehung zwischen der Gleichgewichtssituation und dem Aussehen des Graphen: Je weiter außen die Position verändert wird, desto weniger muss das Gewicht verändert werden.</a:t>
          </a:r>
        </a:p>
        <a:p>
          <a:pPr marL="114300" lvl="1" indent="-114300" algn="l" defTabSz="622300">
            <a:lnSpc>
              <a:spcPct val="90000"/>
            </a:lnSpc>
            <a:spcBef>
              <a:spcPct val="0"/>
            </a:spcBef>
            <a:spcAft>
              <a:spcPct val="15000"/>
            </a:spcAft>
            <a:buChar char="•"/>
          </a:pPr>
          <a:r>
            <a:rPr lang="de-DE" sz="1400" b="0" i="0" u="none" kern="1200" dirty="0"/>
            <a:t>Was passiert mit dem Gewicht, wenn z.B. die Position halbiert wird?</a:t>
          </a:r>
          <a:endParaRPr lang="en-US" sz="1400" i="0" kern="1200" dirty="0">
            <a:latin typeface="+mj-lt"/>
          </a:endParaRPr>
        </a:p>
      </dsp:txBody>
      <dsp:txXfrm>
        <a:off x="3902855" y="663118"/>
        <a:ext cx="3420480" cy="3919860"/>
      </dsp:txXfrm>
    </dsp:sp>
    <dsp:sp modelId="{A719F40F-29F8-384E-ACCB-7AF260D81C0C}">
      <dsp:nvSpPr>
        <dsp:cNvPr id="0" name=""/>
        <dsp:cNvSpPr/>
      </dsp:nvSpPr>
      <dsp:spPr>
        <a:xfrm>
          <a:off x="7802202" y="256508"/>
          <a:ext cx="3420480" cy="403200"/>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mj-lt"/>
            </a:rPr>
            <a:t>Objektvorstellung</a:t>
          </a:r>
        </a:p>
      </dsp:txBody>
      <dsp:txXfrm>
        <a:off x="7802202" y="256508"/>
        <a:ext cx="3420480" cy="403200"/>
      </dsp:txXfrm>
    </dsp:sp>
    <dsp:sp modelId="{12786450-DB97-8A4A-89BE-E2FF9D6AD3D3}">
      <dsp:nvSpPr>
        <dsp:cNvPr id="0" name=""/>
        <dsp:cNvSpPr/>
      </dsp:nvSpPr>
      <dsp:spPr>
        <a:xfrm>
          <a:off x="7802202" y="659708"/>
          <a:ext cx="3420480" cy="39198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rtl="0">
            <a:lnSpc>
              <a:spcPct val="90000"/>
            </a:lnSpc>
            <a:spcBef>
              <a:spcPct val="0"/>
            </a:spcBef>
            <a:spcAft>
              <a:spcPct val="15000"/>
            </a:spcAft>
            <a:buChar char="•"/>
          </a:pPr>
          <a:r>
            <a:rPr lang="de-DE" sz="1400" kern="1200" dirty="0">
              <a:latin typeface="+mj-lt"/>
              <a:ea typeface="Calibri Light"/>
              <a:cs typeface="Calibri Light"/>
            </a:rPr>
            <a:t>Treffen von Vorhersagen mit dem mathematischen Modell der Antiproportionalen Funktion: fehlende Werte in der Tabelle können vervollständigt werden</a:t>
          </a:r>
        </a:p>
        <a:p>
          <a:pPr marL="114300" lvl="1" indent="-114300" algn="l" defTabSz="622300" rtl="0">
            <a:lnSpc>
              <a:spcPct val="90000"/>
            </a:lnSpc>
            <a:spcBef>
              <a:spcPct val="0"/>
            </a:spcBef>
            <a:spcAft>
              <a:spcPct val="15000"/>
            </a:spcAft>
            <a:buChar char="•"/>
          </a:pPr>
          <a:r>
            <a:rPr lang="de-DE" sz="1400" kern="1200" dirty="0">
              <a:latin typeface="+mj-lt"/>
              <a:ea typeface="Calibri Light"/>
              <a:cs typeface="Calibri Light"/>
            </a:rPr>
            <a:t>Bestimmen der Definitions- und Wertemenge der Funktion für die Situation</a:t>
          </a:r>
        </a:p>
        <a:p>
          <a:pPr marL="114300" lvl="1" indent="-114300" algn="l" defTabSz="622300" rtl="0">
            <a:lnSpc>
              <a:spcPct val="90000"/>
            </a:lnSpc>
            <a:spcBef>
              <a:spcPct val="0"/>
            </a:spcBef>
            <a:spcAft>
              <a:spcPct val="15000"/>
            </a:spcAft>
            <a:buChar char="•"/>
          </a:pPr>
          <a:r>
            <a:rPr lang="de-DE" sz="1400" kern="1200" dirty="0">
              <a:solidFill>
                <a:srgbClr val="444444"/>
              </a:solidFill>
              <a:latin typeface="+mj-lt"/>
              <a:ea typeface="Calibri"/>
              <a:cs typeface="Calibri"/>
            </a:rPr>
            <a:t>Funktion: Ja oder nein?</a:t>
          </a:r>
          <a:endParaRPr lang="de-DE" sz="1400" kern="1200" dirty="0">
            <a:latin typeface="+mj-lt"/>
            <a:ea typeface="Calibri Light"/>
            <a:cs typeface="Calibri Light"/>
          </a:endParaRPr>
        </a:p>
        <a:p>
          <a:pPr marL="114300" lvl="1" indent="-114300" algn="l" defTabSz="622300">
            <a:lnSpc>
              <a:spcPct val="90000"/>
            </a:lnSpc>
            <a:spcBef>
              <a:spcPct val="0"/>
            </a:spcBef>
            <a:spcAft>
              <a:spcPct val="15000"/>
            </a:spcAft>
            <a:buChar char="•"/>
          </a:pPr>
          <a:r>
            <a:rPr lang="de-DE" sz="1400" b="0" i="0" u="none" kern="1200" dirty="0"/>
            <a:t>gezieltes Analysieren der Funktionsgraphen als Ganzes für eine bestimmte Ausgangsituation</a:t>
          </a:r>
          <a:endParaRPr lang="en-US" sz="1400" kern="1200" dirty="0">
            <a:solidFill>
              <a:srgbClr val="444444"/>
            </a:solidFill>
            <a:latin typeface="+mj-lt"/>
            <a:ea typeface="Calibri"/>
            <a:cs typeface="Calibri"/>
          </a:endParaRPr>
        </a:p>
        <a:p>
          <a:pPr marL="114300" lvl="1" indent="-114300" algn="l" defTabSz="622300">
            <a:lnSpc>
              <a:spcPct val="90000"/>
            </a:lnSpc>
            <a:spcBef>
              <a:spcPct val="0"/>
            </a:spcBef>
            <a:spcAft>
              <a:spcPct val="15000"/>
            </a:spcAft>
            <a:buChar char="•"/>
          </a:pPr>
          <a:r>
            <a:rPr lang="de-DE" sz="1400" b="0" i="0" u="none" kern="1200" dirty="0"/>
            <a:t>Die Datenanalyse durch die Antiproportionale Funktion erfordert die Fähigkeit deren charakteristische Eigenschaften zu kennen (Asymptote, Punktsymmetrie, …) </a:t>
          </a:r>
          <a:endParaRPr lang="en-US" sz="1400" kern="1200" dirty="0">
            <a:solidFill>
              <a:srgbClr val="444444"/>
            </a:solidFill>
            <a:latin typeface="+mj-lt"/>
            <a:ea typeface="Calibri"/>
            <a:cs typeface="Calibri"/>
          </a:endParaRPr>
        </a:p>
      </dsp:txBody>
      <dsp:txXfrm>
        <a:off x="7802202" y="659708"/>
        <a:ext cx="3420480" cy="39198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3508" y="118934"/>
          <a:ext cx="3420480" cy="433356"/>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mj-lt"/>
            </a:rPr>
            <a:t>Zuordnungsvorstellung</a:t>
          </a:r>
        </a:p>
      </dsp:txBody>
      <dsp:txXfrm>
        <a:off x="3508" y="118934"/>
        <a:ext cx="3420480" cy="433356"/>
      </dsp:txXfrm>
    </dsp:sp>
    <dsp:sp modelId="{851E6FF0-1F76-6E4C-9144-31B9EC778BE0}">
      <dsp:nvSpPr>
        <dsp:cNvPr id="0" name=""/>
        <dsp:cNvSpPr/>
      </dsp:nvSpPr>
      <dsp:spPr>
        <a:xfrm>
          <a:off x="3508" y="552290"/>
          <a:ext cx="3420480" cy="4164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rtl="0">
            <a:lnSpc>
              <a:spcPct val="90000"/>
            </a:lnSpc>
            <a:spcBef>
              <a:spcPct val="0"/>
            </a:spcBef>
            <a:spcAft>
              <a:spcPts val="1200"/>
            </a:spcAft>
            <a:buChar char="•"/>
          </a:pPr>
          <a:r>
            <a:rPr lang="de-DE" sz="1600" kern="1200" dirty="0">
              <a:latin typeface="+mj-lt"/>
              <a:ea typeface="Calibri Light"/>
              <a:cs typeface="Calibri Light"/>
            </a:rPr>
            <a:t>Beim systematischen Sammeln von bivariaten Daten (Gewicht/Position) werden Funktionsvariablen eindeutig einander zugeordnet </a:t>
          </a:r>
        </a:p>
        <a:p>
          <a:pPr marL="171450" lvl="1" indent="-171450" algn="l" defTabSz="711200" rtl="0">
            <a:lnSpc>
              <a:spcPct val="90000"/>
            </a:lnSpc>
            <a:spcBef>
              <a:spcPct val="0"/>
            </a:spcBef>
            <a:spcAft>
              <a:spcPts val="1200"/>
            </a:spcAft>
            <a:buChar char="•"/>
          </a:pPr>
          <a:r>
            <a:rPr lang="de-DE" sz="1600" b="0" i="0" u="none" kern="1200" dirty="0"/>
            <a:t>Der Sinn eindeutiger Zuordnungen ist plausibel: zu jeder Position gibt es nur ein Gewicht und umgekehrt</a:t>
          </a:r>
          <a:endParaRPr lang="de-DE" sz="1600" kern="1200" dirty="0">
            <a:latin typeface="+mj-lt"/>
            <a:ea typeface="Calibri Light"/>
            <a:cs typeface="Calibri Light"/>
          </a:endParaRPr>
        </a:p>
        <a:p>
          <a:pPr marL="171450" lvl="1" indent="-171450" algn="l" defTabSz="711200" rtl="0">
            <a:lnSpc>
              <a:spcPct val="90000"/>
            </a:lnSpc>
            <a:spcBef>
              <a:spcPct val="0"/>
            </a:spcBef>
            <a:spcAft>
              <a:spcPts val="1200"/>
            </a:spcAft>
            <a:buChar char="•"/>
          </a:pPr>
          <a:r>
            <a:rPr lang="de-DE" sz="1600" b="0" kern="1200" dirty="0">
              <a:latin typeface="+mj-lt"/>
              <a:ea typeface="Calibri Light"/>
              <a:cs typeface="Calibri Light"/>
            </a:rPr>
            <a:t>Punktweise Eintragen der Messtabelle in das KOS</a:t>
          </a:r>
        </a:p>
        <a:p>
          <a:pPr marL="171450" lvl="1" indent="-171450" algn="l" defTabSz="711200" rtl="0">
            <a:lnSpc>
              <a:spcPct val="90000"/>
            </a:lnSpc>
            <a:spcBef>
              <a:spcPct val="0"/>
            </a:spcBef>
            <a:spcAft>
              <a:spcPts val="1200"/>
            </a:spcAft>
            <a:buChar char="•"/>
          </a:pPr>
          <a:r>
            <a:rPr lang="de-DE" sz="1600" b="0" kern="1200" dirty="0">
              <a:latin typeface="+mj-lt"/>
              <a:ea typeface="Calibri Light"/>
              <a:cs typeface="Calibri Light"/>
            </a:rPr>
            <a:t>Analyse der </a:t>
          </a:r>
          <a:r>
            <a:rPr lang="de-DE" sz="1600" b="0" kern="1200" dirty="0" err="1">
              <a:latin typeface="+mj-lt"/>
              <a:ea typeface="Calibri Light"/>
              <a:cs typeface="Calibri Light"/>
            </a:rPr>
            <a:t>Richtungsab-hängigkeit</a:t>
          </a:r>
          <a:r>
            <a:rPr lang="de-DE" sz="1600" b="0" kern="1200" dirty="0">
              <a:latin typeface="+mj-lt"/>
              <a:ea typeface="Calibri Light"/>
              <a:cs typeface="Calibri Light"/>
            </a:rPr>
            <a:t>: Position </a:t>
          </a:r>
          <a:r>
            <a:rPr lang="de-DE" sz="1600" b="0" kern="1200" dirty="0">
              <a:latin typeface="+mj-lt"/>
              <a:ea typeface="Calibri Light"/>
              <a:cs typeface="Calibri Light"/>
              <a:sym typeface="Wingdings" panose="05000000000000000000" pitchFamily="2" charset="2"/>
            </a:rPr>
            <a:t> Gewicht </a:t>
          </a:r>
          <a:br>
            <a:rPr lang="de-DE" sz="1600" b="0" kern="1200" dirty="0">
              <a:latin typeface="+mj-lt"/>
              <a:ea typeface="Calibri Light"/>
              <a:cs typeface="Calibri Light"/>
              <a:sym typeface="Wingdings" panose="05000000000000000000" pitchFamily="2" charset="2"/>
            </a:rPr>
          </a:br>
          <a:r>
            <a:rPr lang="de-DE" sz="1600" b="0" kern="1200" dirty="0">
              <a:latin typeface="+mj-lt"/>
              <a:ea typeface="Calibri Light"/>
              <a:cs typeface="Calibri Light"/>
              <a:sym typeface="Wingdings" panose="05000000000000000000" pitchFamily="2" charset="2"/>
            </a:rPr>
            <a:t>Gewicht  Position ist beides möglich</a:t>
          </a:r>
          <a:endParaRPr lang="de-DE" sz="1600" b="0" kern="1200" dirty="0">
            <a:latin typeface="+mj-lt"/>
            <a:ea typeface="Calibri Light"/>
            <a:cs typeface="Calibri Light"/>
          </a:endParaRPr>
        </a:p>
      </dsp:txBody>
      <dsp:txXfrm>
        <a:off x="3508" y="552290"/>
        <a:ext cx="3420480" cy="4164851"/>
      </dsp:txXfrm>
    </dsp:sp>
    <dsp:sp modelId="{4BDE7C44-B7DA-3546-A7E5-173738545D4D}">
      <dsp:nvSpPr>
        <dsp:cNvPr id="0" name=""/>
        <dsp:cNvSpPr/>
      </dsp:nvSpPr>
      <dsp:spPr>
        <a:xfrm>
          <a:off x="3902855" y="118934"/>
          <a:ext cx="3420480" cy="433356"/>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de-DE" sz="2000" b="0" kern="1200" dirty="0">
              <a:latin typeface="+mj-lt"/>
              <a:ea typeface="Calibri Light"/>
              <a:cs typeface="Calibri Light"/>
            </a:rPr>
            <a:t>Kovariationsvorstellung</a:t>
          </a:r>
          <a:r>
            <a:rPr lang="de-DE" sz="2000" b="0" i="1" kern="1200" dirty="0">
              <a:solidFill>
                <a:srgbClr val="00B050"/>
              </a:solidFill>
              <a:latin typeface="+mj-lt"/>
              <a:ea typeface="Calibri Light"/>
              <a:cs typeface="Calibri Light"/>
            </a:rPr>
            <a:t> </a:t>
          </a:r>
        </a:p>
      </dsp:txBody>
      <dsp:txXfrm>
        <a:off x="3902855" y="118934"/>
        <a:ext cx="3420480" cy="433356"/>
      </dsp:txXfrm>
    </dsp:sp>
    <dsp:sp modelId="{EC54C90A-D741-274B-891B-948F1CAE91C3}">
      <dsp:nvSpPr>
        <dsp:cNvPr id="0" name=""/>
        <dsp:cNvSpPr/>
      </dsp:nvSpPr>
      <dsp:spPr>
        <a:xfrm>
          <a:off x="3902855" y="555914"/>
          <a:ext cx="3420480" cy="4164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ts val="600"/>
            </a:spcAft>
            <a:buChar char="•"/>
          </a:pPr>
          <a:r>
            <a:rPr lang="de-DE" sz="1400" b="0" i="0" u="none" kern="1200" dirty="0"/>
            <a:t>Gleichzeitiges Beobachten von Veränderungen in der realen Situation und im Funktionsgraph oder dem Funktionsterm </a:t>
          </a:r>
          <a:r>
            <a:rPr lang="de-DE" sz="1400" i="0" kern="1200" dirty="0">
              <a:latin typeface="+mj-lt"/>
              <a:ea typeface="Calibri Light"/>
              <a:cs typeface="Calibri Light"/>
            </a:rPr>
            <a:t>f(x) = a/x</a:t>
          </a:r>
        </a:p>
        <a:p>
          <a:pPr marL="114300" lvl="1" indent="-114300" algn="l" defTabSz="622300">
            <a:lnSpc>
              <a:spcPct val="90000"/>
            </a:lnSpc>
            <a:spcBef>
              <a:spcPct val="0"/>
            </a:spcBef>
            <a:spcAft>
              <a:spcPts val="600"/>
            </a:spcAft>
            <a:buChar char="•"/>
          </a:pPr>
          <a:r>
            <a:rPr lang="de-DE" sz="1400" b="0" i="0" u="none" kern="1200" dirty="0"/>
            <a:t>Gezieltes Verändern von Position oder Gewicht während des Messvorgangs</a:t>
          </a:r>
          <a:endParaRPr lang="de-DE" sz="1400" i="0" kern="1200" dirty="0">
            <a:latin typeface="+mj-lt"/>
            <a:ea typeface="Calibri Light"/>
            <a:cs typeface="Calibri Light"/>
          </a:endParaRPr>
        </a:p>
        <a:p>
          <a:pPr marL="114300" lvl="1" indent="-114300" algn="l" defTabSz="622300" rtl="0">
            <a:lnSpc>
              <a:spcPct val="90000"/>
            </a:lnSpc>
            <a:spcBef>
              <a:spcPct val="0"/>
            </a:spcBef>
            <a:spcAft>
              <a:spcPts val="600"/>
            </a:spcAft>
            <a:buChar char="•"/>
          </a:pPr>
          <a:r>
            <a:rPr lang="de-DE" sz="1400" i="0" kern="1200" dirty="0">
              <a:latin typeface="+mj-lt"/>
              <a:ea typeface="Calibri Light"/>
              <a:cs typeface="Calibri Light"/>
            </a:rPr>
            <a:t>Die sprachliche Beschreibung des Zusammenhangs der Variablen Gewicht und Position</a:t>
          </a:r>
        </a:p>
        <a:p>
          <a:pPr marL="114300" lvl="1" indent="-114300" algn="l" defTabSz="622300" rtl="0">
            <a:lnSpc>
              <a:spcPct val="90000"/>
            </a:lnSpc>
            <a:spcBef>
              <a:spcPct val="0"/>
            </a:spcBef>
            <a:spcAft>
              <a:spcPts val="600"/>
            </a:spcAft>
            <a:buChar char="•"/>
          </a:pPr>
          <a:r>
            <a:rPr lang="de-DE" sz="1400" i="0" kern="1200" dirty="0">
              <a:latin typeface="+mj-lt"/>
              <a:ea typeface="Calibri Light"/>
              <a:cs typeface="Calibri Light"/>
            </a:rPr>
            <a:t>Die Analyse der Beziehung zwischen der Gleichgewichts-situation und dem Aussehen des Graphen: Je weiter außen die Position verändert wird, desto weniger muss das Gewicht verändert werden.</a:t>
          </a:r>
        </a:p>
        <a:p>
          <a:pPr marL="114300" lvl="1" indent="-114300" algn="l" defTabSz="622300">
            <a:lnSpc>
              <a:spcPct val="90000"/>
            </a:lnSpc>
            <a:spcBef>
              <a:spcPct val="0"/>
            </a:spcBef>
            <a:spcAft>
              <a:spcPts val="600"/>
            </a:spcAft>
            <a:buChar char="•"/>
          </a:pPr>
          <a:r>
            <a:rPr lang="de-DE" sz="1400" b="0" i="0" u="none" kern="1200" dirty="0"/>
            <a:t>Was passiert mit dem Gewicht, wenn z. B. die Position halbiert wird?</a:t>
          </a:r>
          <a:endParaRPr lang="en-US" sz="1400" i="0" kern="1200" dirty="0">
            <a:latin typeface="+mj-lt"/>
          </a:endParaRPr>
        </a:p>
      </dsp:txBody>
      <dsp:txXfrm>
        <a:off x="3902855" y="555914"/>
        <a:ext cx="3420480" cy="4164851"/>
      </dsp:txXfrm>
    </dsp:sp>
    <dsp:sp modelId="{A719F40F-29F8-384E-ACCB-7AF260D81C0C}">
      <dsp:nvSpPr>
        <dsp:cNvPr id="0" name=""/>
        <dsp:cNvSpPr/>
      </dsp:nvSpPr>
      <dsp:spPr>
        <a:xfrm>
          <a:off x="7802202" y="118934"/>
          <a:ext cx="3420480" cy="433356"/>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de-DE" sz="1400" kern="1200" dirty="0">
              <a:latin typeface="+mj-lt"/>
            </a:rPr>
            <a:t>Objektvorstellung</a:t>
          </a:r>
        </a:p>
      </dsp:txBody>
      <dsp:txXfrm>
        <a:off x="7802202" y="118934"/>
        <a:ext cx="3420480" cy="433356"/>
      </dsp:txXfrm>
    </dsp:sp>
    <dsp:sp modelId="{12786450-DB97-8A4A-89BE-E2FF9D6AD3D3}">
      <dsp:nvSpPr>
        <dsp:cNvPr id="0" name=""/>
        <dsp:cNvSpPr/>
      </dsp:nvSpPr>
      <dsp:spPr>
        <a:xfrm>
          <a:off x="7802202" y="552290"/>
          <a:ext cx="3420480" cy="4164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rtl="0">
            <a:lnSpc>
              <a:spcPct val="90000"/>
            </a:lnSpc>
            <a:spcBef>
              <a:spcPct val="0"/>
            </a:spcBef>
            <a:spcAft>
              <a:spcPct val="15000"/>
            </a:spcAft>
            <a:buChar char="•"/>
          </a:pPr>
          <a:r>
            <a:rPr lang="de-DE" sz="1400" kern="1200" dirty="0">
              <a:latin typeface="+mj-lt"/>
              <a:ea typeface="Calibri Light"/>
              <a:cs typeface="Calibri Light"/>
            </a:rPr>
            <a:t>Treffen von Vorhersagen mit dem mathematischen Modell der Antiproportionalen Funktion: fehlende Werte in der Tabelle können vervollständigt werden</a:t>
          </a:r>
        </a:p>
        <a:p>
          <a:pPr marL="114300" lvl="1" indent="-114300" algn="l" defTabSz="622300" rtl="0">
            <a:lnSpc>
              <a:spcPct val="90000"/>
            </a:lnSpc>
            <a:spcBef>
              <a:spcPct val="0"/>
            </a:spcBef>
            <a:spcAft>
              <a:spcPct val="15000"/>
            </a:spcAft>
            <a:buChar char="•"/>
          </a:pPr>
          <a:r>
            <a:rPr lang="de-DE" sz="1400" kern="1200" dirty="0">
              <a:latin typeface="+mj-lt"/>
              <a:ea typeface="Calibri Light"/>
              <a:cs typeface="Calibri Light"/>
            </a:rPr>
            <a:t>Bestimmen der Definitions- und Wertemenge der Funktion für die Situation</a:t>
          </a:r>
        </a:p>
        <a:p>
          <a:pPr marL="114300" lvl="1" indent="-114300" algn="l" defTabSz="622300" rtl="0">
            <a:lnSpc>
              <a:spcPct val="90000"/>
            </a:lnSpc>
            <a:spcBef>
              <a:spcPct val="0"/>
            </a:spcBef>
            <a:spcAft>
              <a:spcPct val="15000"/>
            </a:spcAft>
            <a:buChar char="•"/>
          </a:pPr>
          <a:r>
            <a:rPr lang="de-DE" sz="1400" kern="1200" dirty="0">
              <a:solidFill>
                <a:srgbClr val="444444"/>
              </a:solidFill>
              <a:latin typeface="+mj-lt"/>
              <a:ea typeface="Calibri"/>
              <a:cs typeface="Calibri"/>
            </a:rPr>
            <a:t>Funktion: Ja oder nein?</a:t>
          </a:r>
          <a:endParaRPr lang="de-DE" sz="1400" kern="1200" dirty="0">
            <a:latin typeface="+mj-lt"/>
            <a:ea typeface="Calibri Light"/>
            <a:cs typeface="Calibri Light"/>
          </a:endParaRPr>
        </a:p>
        <a:p>
          <a:pPr marL="114300" lvl="1" indent="-114300" algn="l" defTabSz="622300">
            <a:lnSpc>
              <a:spcPct val="90000"/>
            </a:lnSpc>
            <a:spcBef>
              <a:spcPct val="0"/>
            </a:spcBef>
            <a:spcAft>
              <a:spcPct val="15000"/>
            </a:spcAft>
            <a:buChar char="•"/>
          </a:pPr>
          <a:r>
            <a:rPr lang="de-DE" sz="1400" b="0" i="0" u="none" kern="1200" dirty="0"/>
            <a:t>gezieltes Analysieren der Funktionsgraphen als Ganzes für eine bestimmte Ausgangsituation</a:t>
          </a:r>
          <a:endParaRPr lang="en-US" sz="1400" kern="1200" dirty="0">
            <a:solidFill>
              <a:srgbClr val="444444"/>
            </a:solidFill>
            <a:latin typeface="+mj-lt"/>
            <a:ea typeface="Calibri"/>
            <a:cs typeface="Calibri"/>
          </a:endParaRPr>
        </a:p>
        <a:p>
          <a:pPr marL="114300" lvl="1" indent="-114300" algn="l" defTabSz="622300">
            <a:lnSpc>
              <a:spcPct val="90000"/>
            </a:lnSpc>
            <a:spcBef>
              <a:spcPct val="0"/>
            </a:spcBef>
            <a:spcAft>
              <a:spcPct val="15000"/>
            </a:spcAft>
            <a:buChar char="•"/>
          </a:pPr>
          <a:r>
            <a:rPr lang="de-DE" sz="1400" b="0" i="0" u="none" kern="1200" dirty="0"/>
            <a:t>Die Datenanalyse durch die Antiproportionale Funktion erfordert die Fähigkeit deren charakteristische Eigenschaften zu kennen (Asymptote, Punktsymmetrie, …) </a:t>
          </a:r>
          <a:endParaRPr lang="en-US" sz="1400" kern="1200" dirty="0">
            <a:solidFill>
              <a:srgbClr val="444444"/>
            </a:solidFill>
            <a:latin typeface="+mj-lt"/>
            <a:ea typeface="Calibri"/>
            <a:cs typeface="Calibri"/>
          </a:endParaRPr>
        </a:p>
      </dsp:txBody>
      <dsp:txXfrm>
        <a:off x="7802202" y="552290"/>
        <a:ext cx="3420480" cy="416485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D1073-CC44-B547-A701-008D4580282D}">
      <dsp:nvSpPr>
        <dsp:cNvPr id="0" name=""/>
        <dsp:cNvSpPr/>
      </dsp:nvSpPr>
      <dsp:spPr>
        <a:xfrm>
          <a:off x="3508" y="118934"/>
          <a:ext cx="3420480" cy="433356"/>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mj-lt"/>
            </a:rPr>
            <a:t>Zuordnungsvorstellung</a:t>
          </a:r>
        </a:p>
      </dsp:txBody>
      <dsp:txXfrm>
        <a:off x="3508" y="118934"/>
        <a:ext cx="3420480" cy="433356"/>
      </dsp:txXfrm>
    </dsp:sp>
    <dsp:sp modelId="{851E6FF0-1F76-6E4C-9144-31B9EC778BE0}">
      <dsp:nvSpPr>
        <dsp:cNvPr id="0" name=""/>
        <dsp:cNvSpPr/>
      </dsp:nvSpPr>
      <dsp:spPr>
        <a:xfrm>
          <a:off x="3508" y="552290"/>
          <a:ext cx="3420480" cy="4164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rtl="0">
            <a:lnSpc>
              <a:spcPct val="90000"/>
            </a:lnSpc>
            <a:spcBef>
              <a:spcPct val="0"/>
            </a:spcBef>
            <a:spcAft>
              <a:spcPts val="1200"/>
            </a:spcAft>
            <a:buChar char="•"/>
          </a:pPr>
          <a:r>
            <a:rPr lang="de-DE" sz="1600" kern="1200" dirty="0">
              <a:latin typeface="+mj-lt"/>
              <a:ea typeface="Calibri Light"/>
              <a:cs typeface="Calibri Light"/>
            </a:rPr>
            <a:t>Beim systematischen Sammeln von bivariaten Daten (Gewicht/Position) werden Funktionsvariablen eindeutig einander zugeordnet </a:t>
          </a:r>
        </a:p>
        <a:p>
          <a:pPr marL="171450" lvl="1" indent="-171450" algn="l" defTabSz="711200" rtl="0">
            <a:lnSpc>
              <a:spcPct val="90000"/>
            </a:lnSpc>
            <a:spcBef>
              <a:spcPct val="0"/>
            </a:spcBef>
            <a:spcAft>
              <a:spcPts val="1200"/>
            </a:spcAft>
            <a:buChar char="•"/>
          </a:pPr>
          <a:r>
            <a:rPr lang="de-DE" sz="1600" b="0" i="0" u="none" kern="1200" dirty="0"/>
            <a:t>Der Sinn eindeutiger Zuordnungen ist plausibel: zu jeder Position gibt es nur ein Gewicht und umgekehrt</a:t>
          </a:r>
          <a:endParaRPr lang="de-DE" sz="1600" kern="1200" dirty="0">
            <a:latin typeface="+mj-lt"/>
            <a:ea typeface="Calibri Light"/>
            <a:cs typeface="Calibri Light"/>
          </a:endParaRPr>
        </a:p>
        <a:p>
          <a:pPr marL="171450" lvl="1" indent="-171450" algn="l" defTabSz="711200" rtl="0">
            <a:lnSpc>
              <a:spcPct val="90000"/>
            </a:lnSpc>
            <a:spcBef>
              <a:spcPct val="0"/>
            </a:spcBef>
            <a:spcAft>
              <a:spcPts val="1200"/>
            </a:spcAft>
            <a:buChar char="•"/>
          </a:pPr>
          <a:r>
            <a:rPr lang="de-DE" sz="1600" b="0" kern="1200" dirty="0">
              <a:latin typeface="+mj-lt"/>
              <a:ea typeface="Calibri Light"/>
              <a:cs typeface="Calibri Light"/>
            </a:rPr>
            <a:t>Punktweise Eintragen der Messtabelle in das KOS</a:t>
          </a:r>
        </a:p>
        <a:p>
          <a:pPr marL="171450" lvl="1" indent="-171450" algn="l" defTabSz="711200" rtl="0">
            <a:lnSpc>
              <a:spcPct val="90000"/>
            </a:lnSpc>
            <a:spcBef>
              <a:spcPct val="0"/>
            </a:spcBef>
            <a:spcAft>
              <a:spcPts val="1200"/>
            </a:spcAft>
            <a:buChar char="•"/>
          </a:pPr>
          <a:r>
            <a:rPr lang="de-DE" sz="1600" b="0" kern="1200" dirty="0">
              <a:latin typeface="+mj-lt"/>
              <a:ea typeface="Calibri Light"/>
              <a:cs typeface="Calibri Light"/>
            </a:rPr>
            <a:t>Analyse der </a:t>
          </a:r>
          <a:r>
            <a:rPr lang="de-DE" sz="1600" b="0" kern="1200" dirty="0" err="1">
              <a:latin typeface="+mj-lt"/>
              <a:ea typeface="Calibri Light"/>
              <a:cs typeface="Calibri Light"/>
            </a:rPr>
            <a:t>Richtungsab-hängigkeit</a:t>
          </a:r>
          <a:r>
            <a:rPr lang="de-DE" sz="1600" b="0" kern="1200" dirty="0">
              <a:latin typeface="+mj-lt"/>
              <a:ea typeface="Calibri Light"/>
              <a:cs typeface="Calibri Light"/>
            </a:rPr>
            <a:t>: Position </a:t>
          </a:r>
          <a:r>
            <a:rPr lang="de-DE" sz="1600" b="0" kern="1200" dirty="0">
              <a:latin typeface="+mj-lt"/>
              <a:ea typeface="Calibri Light"/>
              <a:cs typeface="Calibri Light"/>
              <a:sym typeface="Wingdings" panose="05000000000000000000" pitchFamily="2" charset="2"/>
            </a:rPr>
            <a:t> Gewicht </a:t>
          </a:r>
          <a:br>
            <a:rPr lang="de-DE" sz="1600" b="0" kern="1200" dirty="0">
              <a:latin typeface="+mj-lt"/>
              <a:ea typeface="Calibri Light"/>
              <a:cs typeface="Calibri Light"/>
              <a:sym typeface="Wingdings" panose="05000000000000000000" pitchFamily="2" charset="2"/>
            </a:rPr>
          </a:br>
          <a:r>
            <a:rPr lang="de-DE" sz="1600" b="0" kern="1200" dirty="0">
              <a:latin typeface="+mj-lt"/>
              <a:ea typeface="Calibri Light"/>
              <a:cs typeface="Calibri Light"/>
              <a:sym typeface="Wingdings" panose="05000000000000000000" pitchFamily="2" charset="2"/>
            </a:rPr>
            <a:t>Gewicht  Position ist beides möglich</a:t>
          </a:r>
          <a:endParaRPr lang="de-DE" sz="1600" b="0" kern="1200" dirty="0">
            <a:latin typeface="+mj-lt"/>
            <a:ea typeface="Calibri Light"/>
            <a:cs typeface="Calibri Light"/>
          </a:endParaRPr>
        </a:p>
      </dsp:txBody>
      <dsp:txXfrm>
        <a:off x="3508" y="552290"/>
        <a:ext cx="3420480" cy="4164851"/>
      </dsp:txXfrm>
    </dsp:sp>
    <dsp:sp modelId="{4BDE7C44-B7DA-3546-A7E5-173738545D4D}">
      <dsp:nvSpPr>
        <dsp:cNvPr id="0" name=""/>
        <dsp:cNvSpPr/>
      </dsp:nvSpPr>
      <dsp:spPr>
        <a:xfrm>
          <a:off x="3902855" y="118934"/>
          <a:ext cx="3420480" cy="433356"/>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de-DE" sz="2000" b="0" kern="1200" dirty="0">
              <a:latin typeface="+mj-lt"/>
              <a:ea typeface="Calibri Light"/>
              <a:cs typeface="Calibri Light"/>
            </a:rPr>
            <a:t>Kovariationsvorstellung</a:t>
          </a:r>
          <a:r>
            <a:rPr lang="de-DE" sz="2000" b="0" i="1" kern="1200" dirty="0">
              <a:solidFill>
                <a:srgbClr val="00B050"/>
              </a:solidFill>
              <a:latin typeface="+mj-lt"/>
              <a:ea typeface="Calibri Light"/>
              <a:cs typeface="Calibri Light"/>
            </a:rPr>
            <a:t> </a:t>
          </a:r>
        </a:p>
      </dsp:txBody>
      <dsp:txXfrm>
        <a:off x="3902855" y="118934"/>
        <a:ext cx="3420480" cy="433356"/>
      </dsp:txXfrm>
    </dsp:sp>
    <dsp:sp modelId="{EC54C90A-D741-274B-891B-948F1CAE91C3}">
      <dsp:nvSpPr>
        <dsp:cNvPr id="0" name=""/>
        <dsp:cNvSpPr/>
      </dsp:nvSpPr>
      <dsp:spPr>
        <a:xfrm>
          <a:off x="3902855" y="555914"/>
          <a:ext cx="3420480" cy="4164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ts val="600"/>
            </a:spcAft>
            <a:buChar char="•"/>
          </a:pPr>
          <a:r>
            <a:rPr lang="de-DE" sz="1400" b="0" i="0" u="none" kern="1200" dirty="0"/>
            <a:t>Gleichzeitiges Beobachten von Veränderungen in der realen Situation und im Funktionsgraph oder dem Funktionsterm </a:t>
          </a:r>
          <a:r>
            <a:rPr lang="de-DE" sz="1400" i="0" kern="1200" dirty="0">
              <a:latin typeface="+mj-lt"/>
              <a:ea typeface="Calibri Light"/>
              <a:cs typeface="Calibri Light"/>
            </a:rPr>
            <a:t>f(x) = a/x</a:t>
          </a:r>
        </a:p>
        <a:p>
          <a:pPr marL="114300" lvl="1" indent="-114300" algn="l" defTabSz="622300">
            <a:lnSpc>
              <a:spcPct val="90000"/>
            </a:lnSpc>
            <a:spcBef>
              <a:spcPct val="0"/>
            </a:spcBef>
            <a:spcAft>
              <a:spcPts val="600"/>
            </a:spcAft>
            <a:buChar char="•"/>
          </a:pPr>
          <a:r>
            <a:rPr lang="de-DE" sz="1400" b="0" i="0" u="none" kern="1200" dirty="0"/>
            <a:t>Gezieltes Verändern von Position oder Gewicht während des Messvorgangs</a:t>
          </a:r>
          <a:endParaRPr lang="de-DE" sz="1400" i="0" kern="1200" dirty="0">
            <a:latin typeface="+mj-lt"/>
            <a:ea typeface="Calibri Light"/>
            <a:cs typeface="Calibri Light"/>
          </a:endParaRPr>
        </a:p>
        <a:p>
          <a:pPr marL="114300" lvl="1" indent="-114300" algn="l" defTabSz="622300" rtl="0">
            <a:lnSpc>
              <a:spcPct val="90000"/>
            </a:lnSpc>
            <a:spcBef>
              <a:spcPct val="0"/>
            </a:spcBef>
            <a:spcAft>
              <a:spcPts val="600"/>
            </a:spcAft>
            <a:buChar char="•"/>
          </a:pPr>
          <a:r>
            <a:rPr lang="de-DE" sz="1400" i="0" kern="1200" dirty="0">
              <a:latin typeface="+mj-lt"/>
              <a:ea typeface="Calibri Light"/>
              <a:cs typeface="Calibri Light"/>
            </a:rPr>
            <a:t>Die sprachliche Beschreibung des Zusammenhangs der Variablen Gewicht und Position</a:t>
          </a:r>
        </a:p>
        <a:p>
          <a:pPr marL="114300" lvl="1" indent="-114300" algn="l" defTabSz="622300" rtl="0">
            <a:lnSpc>
              <a:spcPct val="90000"/>
            </a:lnSpc>
            <a:spcBef>
              <a:spcPct val="0"/>
            </a:spcBef>
            <a:spcAft>
              <a:spcPts val="600"/>
            </a:spcAft>
            <a:buChar char="•"/>
          </a:pPr>
          <a:r>
            <a:rPr lang="de-DE" sz="1400" i="0" kern="1200" dirty="0">
              <a:latin typeface="+mj-lt"/>
              <a:ea typeface="Calibri Light"/>
              <a:cs typeface="Calibri Light"/>
            </a:rPr>
            <a:t>Die Analyse der Beziehung zwischen der Gleichgewichts-situation und dem Aussehen des Graphen: Je weiter außen die Position verändert wird, desto weniger muss das Gewicht verändert werden.</a:t>
          </a:r>
        </a:p>
        <a:p>
          <a:pPr marL="114300" lvl="1" indent="-114300" algn="l" defTabSz="622300">
            <a:lnSpc>
              <a:spcPct val="90000"/>
            </a:lnSpc>
            <a:spcBef>
              <a:spcPct val="0"/>
            </a:spcBef>
            <a:spcAft>
              <a:spcPts val="600"/>
            </a:spcAft>
            <a:buChar char="•"/>
          </a:pPr>
          <a:r>
            <a:rPr lang="de-DE" sz="1400" b="0" i="0" u="none" kern="1200" dirty="0"/>
            <a:t>Was passiert mit dem Gewicht, wenn z. B. die Position halbiert wird?</a:t>
          </a:r>
          <a:endParaRPr lang="en-US" sz="1400" i="0" kern="1200" dirty="0">
            <a:latin typeface="+mj-lt"/>
          </a:endParaRPr>
        </a:p>
      </dsp:txBody>
      <dsp:txXfrm>
        <a:off x="3902855" y="555914"/>
        <a:ext cx="3420480" cy="4164851"/>
      </dsp:txXfrm>
    </dsp:sp>
    <dsp:sp modelId="{A719F40F-29F8-384E-ACCB-7AF260D81C0C}">
      <dsp:nvSpPr>
        <dsp:cNvPr id="0" name=""/>
        <dsp:cNvSpPr/>
      </dsp:nvSpPr>
      <dsp:spPr>
        <a:xfrm>
          <a:off x="7802202" y="118934"/>
          <a:ext cx="3420480" cy="433356"/>
        </a:xfrm>
        <a:prstGeom prst="rect">
          <a:avLst/>
        </a:prstGeom>
        <a:solidFill>
          <a:srgbClr val="00725B"/>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de-DE" sz="2000" kern="1200" dirty="0">
              <a:latin typeface="+mj-lt"/>
            </a:rPr>
            <a:t>Objektvorstellung</a:t>
          </a:r>
        </a:p>
      </dsp:txBody>
      <dsp:txXfrm>
        <a:off x="7802202" y="118934"/>
        <a:ext cx="3420480" cy="433356"/>
      </dsp:txXfrm>
    </dsp:sp>
    <dsp:sp modelId="{12786450-DB97-8A4A-89BE-E2FF9D6AD3D3}">
      <dsp:nvSpPr>
        <dsp:cNvPr id="0" name=""/>
        <dsp:cNvSpPr/>
      </dsp:nvSpPr>
      <dsp:spPr>
        <a:xfrm>
          <a:off x="7802202" y="552290"/>
          <a:ext cx="3420480" cy="416485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rtl="0">
            <a:lnSpc>
              <a:spcPct val="90000"/>
            </a:lnSpc>
            <a:spcBef>
              <a:spcPct val="0"/>
            </a:spcBef>
            <a:spcAft>
              <a:spcPts val="600"/>
            </a:spcAft>
            <a:buChar char="•"/>
          </a:pPr>
          <a:r>
            <a:rPr lang="de-DE" sz="1400" kern="1200" dirty="0">
              <a:latin typeface="+mj-lt"/>
              <a:ea typeface="Calibri Light"/>
              <a:cs typeface="Calibri Light"/>
            </a:rPr>
            <a:t>Treffen von Vorhersagen mit dem mathematischen Modell der Antiproportionalen Funktion: fehlende Werte in der Tabelle können vervollständigt werden</a:t>
          </a:r>
        </a:p>
        <a:p>
          <a:pPr marL="114300" lvl="1" indent="-114300" algn="l" defTabSz="622300" rtl="0">
            <a:lnSpc>
              <a:spcPct val="90000"/>
            </a:lnSpc>
            <a:spcBef>
              <a:spcPct val="0"/>
            </a:spcBef>
            <a:spcAft>
              <a:spcPts val="600"/>
            </a:spcAft>
            <a:buChar char="•"/>
          </a:pPr>
          <a:r>
            <a:rPr lang="de-DE" sz="1400" kern="1200" dirty="0">
              <a:latin typeface="+mj-lt"/>
              <a:ea typeface="Calibri Light"/>
              <a:cs typeface="Calibri Light"/>
            </a:rPr>
            <a:t>Bestimmen der Definitions- und Wertemenge der Funktion für die Situation</a:t>
          </a:r>
        </a:p>
        <a:p>
          <a:pPr marL="114300" lvl="1" indent="-114300" algn="l" defTabSz="622300" rtl="0">
            <a:lnSpc>
              <a:spcPct val="90000"/>
            </a:lnSpc>
            <a:spcBef>
              <a:spcPct val="0"/>
            </a:spcBef>
            <a:spcAft>
              <a:spcPts val="600"/>
            </a:spcAft>
            <a:buChar char="•"/>
          </a:pPr>
          <a:r>
            <a:rPr lang="de-DE" sz="1400" kern="1200" dirty="0">
              <a:solidFill>
                <a:srgbClr val="444444"/>
              </a:solidFill>
              <a:latin typeface="+mj-lt"/>
              <a:ea typeface="Calibri"/>
              <a:cs typeface="Calibri"/>
            </a:rPr>
            <a:t>Funktion: Ja oder nein?</a:t>
          </a:r>
          <a:endParaRPr lang="de-DE" sz="1400" kern="1200" dirty="0">
            <a:latin typeface="+mj-lt"/>
            <a:ea typeface="Calibri Light"/>
            <a:cs typeface="Calibri Light"/>
          </a:endParaRPr>
        </a:p>
        <a:p>
          <a:pPr marL="114300" lvl="1" indent="-114300" algn="l" defTabSz="622300">
            <a:lnSpc>
              <a:spcPct val="90000"/>
            </a:lnSpc>
            <a:spcBef>
              <a:spcPct val="0"/>
            </a:spcBef>
            <a:spcAft>
              <a:spcPts val="600"/>
            </a:spcAft>
            <a:buChar char="•"/>
          </a:pPr>
          <a:r>
            <a:rPr lang="de-DE" sz="1400" b="0" i="0" u="none" kern="1200" dirty="0"/>
            <a:t>gezieltes Analysieren der Funktionsgraphen als Ganzes für eine bestimmte Ausgangsituation</a:t>
          </a:r>
          <a:endParaRPr lang="en-US" sz="1400" kern="1200" dirty="0">
            <a:solidFill>
              <a:srgbClr val="444444"/>
            </a:solidFill>
            <a:latin typeface="+mj-lt"/>
            <a:ea typeface="Calibri"/>
            <a:cs typeface="Calibri"/>
          </a:endParaRPr>
        </a:p>
        <a:p>
          <a:pPr marL="114300" lvl="1" indent="-114300" algn="l" defTabSz="622300">
            <a:lnSpc>
              <a:spcPct val="90000"/>
            </a:lnSpc>
            <a:spcBef>
              <a:spcPct val="0"/>
            </a:spcBef>
            <a:spcAft>
              <a:spcPts val="600"/>
            </a:spcAft>
            <a:buChar char="•"/>
          </a:pPr>
          <a:r>
            <a:rPr lang="de-DE" sz="1400" b="0" i="0" u="none" kern="1200" dirty="0"/>
            <a:t>Die Datenanalyse durch die Antiproportionale Funktion erfordert die Fähigkeit deren charakteristische Eigenschaften zu kennen (Asymptote, Punktsymmetrie, …) </a:t>
          </a:r>
          <a:endParaRPr lang="en-US" sz="1400" kern="1200" dirty="0">
            <a:solidFill>
              <a:srgbClr val="444444"/>
            </a:solidFill>
            <a:latin typeface="+mj-lt"/>
            <a:ea typeface="Calibri"/>
            <a:cs typeface="Calibri"/>
          </a:endParaRPr>
        </a:p>
      </dsp:txBody>
      <dsp:txXfrm>
        <a:off x="7802202" y="552290"/>
        <a:ext cx="3420480" cy="4164851"/>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0B3BBC04-48A8-4660-9B1F-E511050569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5B6C516C-9D82-43F7-AF12-829566E0064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36DB86E-3625-4B03-84ED-E313B918E8C2}" type="datetimeFigureOut">
              <a:rPr lang="de-DE" smtClean="0"/>
              <a:t>29.10.2025</a:t>
            </a:fld>
            <a:endParaRPr lang="de-DE"/>
          </a:p>
        </p:txBody>
      </p:sp>
      <p:sp>
        <p:nvSpPr>
          <p:cNvPr id="4" name="Fußzeilenplatzhalter 3">
            <a:extLst>
              <a:ext uri="{FF2B5EF4-FFF2-40B4-BE49-F238E27FC236}">
                <a16:creationId xmlns:a16="http://schemas.microsoft.com/office/drawing/2014/main" id="{8C66FE8C-B83D-4F0E-8028-9B040901BD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9100181-1E3E-4291-ADDD-6C11E45239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11FEE3-2AFD-44C4-A644-0151A7161EF2}" type="slidenum">
              <a:rPr lang="de-DE" smtClean="0"/>
              <a:t>‹Nr.›</a:t>
            </a:fld>
            <a:endParaRPr lang="de-DE"/>
          </a:p>
        </p:txBody>
      </p:sp>
    </p:spTree>
    <p:extLst>
      <p:ext uri="{BB962C8B-B14F-4D97-AF65-F5344CB8AC3E}">
        <p14:creationId xmlns:p14="http://schemas.microsoft.com/office/powerpoint/2010/main" val="84960192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29.10.2025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600" kern="1200">
        <a:solidFill>
          <a:schemeClr val="tx1"/>
        </a:solidFill>
        <a:latin typeface="+mn-lt"/>
        <a:ea typeface="+mn-ea"/>
        <a:cs typeface="+mn-cs"/>
      </a:defRPr>
    </a:lvl2pPr>
    <a:lvl3pPr marL="914400" algn="l" defTabSz="914400" rtl="0" eaLnBrk="1" latinLnBrk="0" hangingPunct="1">
      <a:defRPr sz="1600" kern="1200">
        <a:solidFill>
          <a:schemeClr val="tx1"/>
        </a:solidFill>
        <a:latin typeface="+mn-lt"/>
        <a:ea typeface="+mn-ea"/>
        <a:cs typeface="+mn-cs"/>
      </a:defRPr>
    </a:lvl3pPr>
    <a:lvl4pPr marL="1371600" algn="l" defTabSz="914400" rtl="0" eaLnBrk="1" latinLnBrk="0" hangingPunct="1">
      <a:defRPr sz="1600" kern="1200">
        <a:solidFill>
          <a:schemeClr val="tx1"/>
        </a:solidFill>
        <a:latin typeface="+mn-lt"/>
        <a:ea typeface="+mn-ea"/>
        <a:cs typeface="+mn-cs"/>
      </a:defRPr>
    </a:lvl4pPr>
    <a:lvl5pPr marL="1828800" algn="l" defTabSz="914400" rtl="0" eaLnBrk="1" latinLnBrk="0" hangingPunct="1">
      <a:defRPr sz="1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Herzlich Willkommen zum Fortbildungsmodul</a:t>
            </a:r>
            <a:br>
              <a:rPr lang="de-DE" dirty="0"/>
            </a:br>
            <a:r>
              <a:rPr lang="de-DE" dirty="0">
                <a:latin typeface="Calibri Light"/>
                <a:ea typeface="Calibri Light"/>
                <a:cs typeface="Calibri Light"/>
              </a:rPr>
              <a:t>„Funktionaler Zusammenhang“ für alle: Passgenau mit digitalen Werkzeugen unterrichten</a:t>
            </a:r>
          </a:p>
          <a:p>
            <a:pPr marL="0" marR="0" lvl="0" indent="0" algn="l" defTabSz="914400" rtl="0" eaLnBrk="1" fontAlgn="auto" latinLnBrk="0" hangingPunct="1">
              <a:lnSpc>
                <a:spcPct val="100000"/>
              </a:lnSpc>
              <a:spcBef>
                <a:spcPts val="0"/>
              </a:spcBef>
              <a:spcAft>
                <a:spcPts val="0"/>
              </a:spcAft>
              <a:buClrTx/>
              <a:buSzTx/>
              <a:buFontTx/>
              <a:buNone/>
              <a:tabLst/>
              <a:defRPr/>
            </a:pPr>
            <a:br>
              <a:rPr lang="de-DE" dirty="0">
                <a:latin typeface="Calibri Light"/>
                <a:ea typeface="Calibri Light"/>
                <a:cs typeface="Calibri Light"/>
              </a:rPr>
            </a:br>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Mein Name ist Elif Özel und ich werde Sie nun durch dieses Fortbildungsmodul begleiten.</a:t>
            </a:r>
          </a:p>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a:t>
            </a:fld>
            <a:endParaRPr lang="de-DE" dirty="0"/>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600" kern="1200" dirty="0">
                <a:solidFill>
                  <a:schemeClr val="tx1"/>
                </a:solidFill>
                <a:effectLst/>
                <a:latin typeface="+mn-lt"/>
                <a:ea typeface="+mn-ea"/>
                <a:cs typeface="+mn-cs"/>
              </a:rPr>
              <a:t>Wir haben zwei Aktivitäten für Sie vorbereitet:</a:t>
            </a:r>
          </a:p>
          <a:p>
            <a:r>
              <a:rPr lang="de-DE" sz="1600" kern="1200" dirty="0">
                <a:solidFill>
                  <a:schemeClr val="tx1"/>
                </a:solidFill>
                <a:effectLst/>
                <a:latin typeface="+mn-lt"/>
                <a:ea typeface="+mn-ea"/>
                <a:cs typeface="+mn-cs"/>
              </a:rPr>
              <a:t>Die erste Aktivität zielt darauf ab, zentrale Grundvorstellungen zu Funktionen zu erarbeiten.</a:t>
            </a:r>
            <a:br>
              <a:rPr lang="de-DE" sz="1600" kern="1200" dirty="0">
                <a:solidFill>
                  <a:schemeClr val="tx1"/>
                </a:solidFill>
                <a:effectLst/>
                <a:latin typeface="+mn-lt"/>
                <a:ea typeface="+mn-ea"/>
                <a:cs typeface="+mn-cs"/>
              </a:rPr>
            </a:br>
            <a:r>
              <a:rPr lang="de-DE" sz="1600" kern="1200" dirty="0">
                <a:solidFill>
                  <a:schemeClr val="tx1"/>
                </a:solidFill>
                <a:effectLst/>
                <a:latin typeface="+mn-lt"/>
                <a:ea typeface="+mn-ea"/>
                <a:cs typeface="+mn-cs"/>
              </a:rPr>
              <a:t>Welche Grundvorstellungen stehen hinter der Leitidee „Funktionaler Zusammenhang“ im Bildungsplan – und wie können diese bei Schülerinnen und Schülern gezielt aufgebaut werden?</a:t>
            </a:r>
          </a:p>
          <a:p>
            <a:r>
              <a:rPr lang="de-DE" sz="1600" kern="1200" dirty="0">
                <a:solidFill>
                  <a:schemeClr val="tx1"/>
                </a:solidFill>
                <a:effectLst/>
                <a:latin typeface="+mn-lt"/>
                <a:ea typeface="+mn-ea"/>
                <a:cs typeface="+mn-cs"/>
              </a:rPr>
              <a:t>Experimente leisten dabei einen wichtigen Beitrag. Der Forscherkreis strukturiert dieses Vorgehen im Unterricht – und begleitet Sie durch beide Aktivitäten.</a:t>
            </a:r>
          </a:p>
          <a:p>
            <a:r>
              <a:rPr lang="de-DE" sz="1600" kern="1200" dirty="0">
                <a:solidFill>
                  <a:schemeClr val="tx1"/>
                </a:solidFill>
                <a:effectLst/>
                <a:latin typeface="+mn-lt"/>
                <a:ea typeface="+mn-ea"/>
                <a:cs typeface="+mn-cs"/>
              </a:rPr>
              <a:t>Im Mittelpunkt steht ein virtuelles Wippen-Experiment als digitale Variante eines gegenständlichen Versuchs.</a:t>
            </a:r>
            <a:br>
              <a:rPr lang="de-DE" sz="1600" kern="1200" dirty="0">
                <a:solidFill>
                  <a:schemeClr val="tx1"/>
                </a:solidFill>
                <a:effectLst/>
                <a:latin typeface="+mn-lt"/>
                <a:ea typeface="+mn-ea"/>
                <a:cs typeface="+mn-cs"/>
              </a:rPr>
            </a:br>
            <a:r>
              <a:rPr lang="de-DE" sz="1600" kern="1200" dirty="0">
                <a:solidFill>
                  <a:schemeClr val="tx1"/>
                </a:solidFill>
                <a:effectLst/>
                <a:latin typeface="+mn-lt"/>
                <a:ea typeface="+mn-ea"/>
                <a:cs typeface="+mn-cs"/>
              </a:rPr>
              <a:t>Ergänzt wird dies durch eine Wippen-Simulation, mit der sich zwischen verschiedenen Darstellungen schnell wechseln lässt und in der zusätzliche Parameter eingestellt werden können.</a:t>
            </a:r>
          </a:p>
          <a:p>
            <a:r>
              <a:rPr lang="de-DE" sz="1600" kern="1200" dirty="0">
                <a:solidFill>
                  <a:schemeClr val="tx1"/>
                </a:solidFill>
                <a:effectLst/>
                <a:latin typeface="+mn-lt"/>
                <a:ea typeface="+mn-ea"/>
                <a:cs typeface="+mn-cs"/>
              </a:rPr>
              <a:t>Die zweite Aktivität basiert auf dem Rechteck – ein Klassiker der Geometrie.</a:t>
            </a:r>
            <a:br>
              <a:rPr lang="de-DE" sz="1600" kern="1200" dirty="0">
                <a:solidFill>
                  <a:schemeClr val="tx1"/>
                </a:solidFill>
                <a:effectLst/>
                <a:latin typeface="+mn-lt"/>
                <a:ea typeface="+mn-ea"/>
                <a:cs typeface="+mn-cs"/>
              </a:rPr>
            </a:br>
            <a:r>
              <a:rPr lang="de-DE" sz="1600" kern="1200" dirty="0">
                <a:solidFill>
                  <a:schemeClr val="tx1"/>
                </a:solidFill>
                <a:effectLst/>
                <a:latin typeface="+mn-lt"/>
                <a:ea typeface="+mn-ea"/>
                <a:cs typeface="+mn-cs"/>
              </a:rPr>
              <a:t>Auch hier bildet ein Experiment den Ausgangspunkt.</a:t>
            </a:r>
            <a:br>
              <a:rPr lang="de-DE" sz="1600" kern="1200" dirty="0">
                <a:solidFill>
                  <a:schemeClr val="tx1"/>
                </a:solidFill>
                <a:effectLst/>
                <a:latin typeface="+mn-lt"/>
                <a:ea typeface="+mn-ea"/>
                <a:cs typeface="+mn-cs"/>
              </a:rPr>
            </a:br>
            <a:r>
              <a:rPr lang="de-DE" sz="1600" kern="1200" dirty="0">
                <a:solidFill>
                  <a:schemeClr val="tx1"/>
                </a:solidFill>
                <a:effectLst/>
                <a:latin typeface="+mn-lt"/>
                <a:ea typeface="+mn-ea"/>
                <a:cs typeface="+mn-cs"/>
              </a:rPr>
              <a:t>An diesem Kontext lassen sich verschiedene Funktionstypen im Sinne eines Spiralcurriculums aufbauen – unterstützt durch eine dynamische Lernumgebung, die das Experiment begleitet.</a:t>
            </a:r>
          </a:p>
          <a:p>
            <a:endParaRPr lang="de-DE" sz="4000" dirty="0">
              <a:effectLst/>
              <a:latin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12E76AD4-5A7D-4A1C-A0DA-DAECCDFB5300}" type="slidenum">
              <a:rPr lang="de-DE" smtClean="0"/>
              <a:t>10</a:t>
            </a:fld>
            <a:endParaRPr lang="de-DE" dirty="0"/>
          </a:p>
        </p:txBody>
      </p:sp>
    </p:spTree>
    <p:extLst>
      <p:ext uri="{BB962C8B-B14F-4D97-AF65-F5344CB8AC3E}">
        <p14:creationId xmlns:p14="http://schemas.microsoft.com/office/powerpoint/2010/main" val="2133087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cs typeface="Times New Roman" panose="02020603050405020304" pitchFamily="18" charset="0"/>
              </a:rPr>
              <a:t>Wir starten nun mit Aktivität 1, dem Wippen-Experiment. </a:t>
            </a:r>
          </a:p>
        </p:txBody>
      </p:sp>
      <p:sp>
        <p:nvSpPr>
          <p:cNvPr id="4" name="Foliennummernplatzhalter 3"/>
          <p:cNvSpPr>
            <a:spLocks noGrp="1"/>
          </p:cNvSpPr>
          <p:nvPr>
            <p:ph type="sldNum" sz="quarter" idx="5"/>
          </p:nvPr>
        </p:nvSpPr>
        <p:spPr/>
        <p:txBody>
          <a:bodyPr/>
          <a:lstStyle/>
          <a:p>
            <a:fld id="{12E76AD4-5A7D-4A1C-A0DA-DAECCDFB5300}" type="slidenum">
              <a:rPr lang="de-DE" smtClean="0"/>
              <a:t>11</a:t>
            </a:fld>
            <a:endParaRPr lang="de-DE" dirty="0"/>
          </a:p>
        </p:txBody>
      </p:sp>
    </p:spTree>
    <p:extLst>
      <p:ext uri="{BB962C8B-B14F-4D97-AF65-F5344CB8AC3E}">
        <p14:creationId xmlns:p14="http://schemas.microsoft.com/office/powerpoint/2010/main" val="2545663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2000" b="0" dirty="0"/>
              <a:t>Grundlage für den Mathematikunterricht – und damit auch für die folgenden Überlegungen – ist der Bildungsplan der Sekundarstufe I in Baden-Württemberg.</a:t>
            </a:r>
          </a:p>
          <a:p>
            <a:r>
              <a:rPr lang="de-DE" sz="2000" b="0" dirty="0">
                <a:highlight>
                  <a:srgbClr val="FFFF00"/>
                </a:highlight>
              </a:rPr>
              <a:t>Die inhaltsbezogenen Kompetenzen der Leitidee „Funktionaler Zusammenhang“ beschreiben, wie funktionales Denken von Klasse 5 bis 10 immer wieder aufgegriffen wird. </a:t>
            </a:r>
          </a:p>
          <a:p>
            <a:r>
              <a:rPr lang="de-DE" sz="2000" b="0" dirty="0"/>
              <a:t>Deutlich wird dabei: Funktionales Denken wird nicht isoliert vermittelt, sondern in Verbindung mit Anwendungssituationen und Darstellungswechseln aufgebaut.</a:t>
            </a:r>
          </a:p>
          <a:p>
            <a:r>
              <a:rPr lang="de-DE" sz="2000" b="0" dirty="0"/>
              <a:t>Daraus ergeben sich zwei Leitfragen, die uns durch die Fortbildung begleiten:</a:t>
            </a:r>
          </a:p>
          <a:p>
            <a:r>
              <a:rPr lang="de-DE" sz="2000" b="0" dirty="0"/>
              <a:t>Warum sind Anwendungskontexte wichtig, um tragfähige Grundvorstellungen funktionalen Denkens zu entwickeln?</a:t>
            </a:r>
            <a:br>
              <a:rPr lang="de-DE" sz="2000" b="0" dirty="0"/>
            </a:br>
            <a:r>
              <a:rPr lang="de-DE" sz="2000" b="0" dirty="0"/>
              <a:t>Und: Welche Rolle spielt der Darstellungswechsel dabei?</a:t>
            </a:r>
            <a:br>
              <a:rPr lang="de-DE" sz="2000" b="0" dirty="0"/>
            </a:br>
            <a:r>
              <a:rPr lang="de-DE" sz="2400" dirty="0"/>
              <a:t>In den folgenden Folien wollen wir diesen beiden Fragen nachgehen – und schrittweise aufzeigen, wie sie beantwortet werden können.</a:t>
            </a:r>
            <a:endParaRPr lang="de-DE" sz="1800" dirty="0">
              <a:latin typeface="Calibri"/>
              <a:ea typeface="Calibri"/>
              <a:cs typeface="Calibri"/>
            </a:endParaRPr>
          </a:p>
          <a:p>
            <a:endParaRPr lang="de-DE" sz="1800" dirty="0">
              <a:latin typeface="Calibri"/>
              <a:ea typeface="Calibri"/>
              <a:cs typeface="Calibri"/>
            </a:endParaRPr>
          </a:p>
          <a:p>
            <a:endParaRPr lang="de-DE" sz="1800" dirty="0">
              <a:latin typeface="Calibri"/>
              <a:ea typeface="Calibri"/>
              <a:cs typeface="Calibri"/>
            </a:endParaRPr>
          </a:p>
          <a:p>
            <a:endParaRPr lang="de-DE" sz="1800" dirty="0">
              <a:latin typeface="Calibri"/>
              <a:ea typeface="Calibri"/>
              <a:cs typeface="Calibri"/>
            </a:endParaRPr>
          </a:p>
        </p:txBody>
      </p:sp>
      <p:sp>
        <p:nvSpPr>
          <p:cNvPr id="4" name="Foliennummernplatzhalter 3"/>
          <p:cNvSpPr>
            <a:spLocks noGrp="1"/>
          </p:cNvSpPr>
          <p:nvPr>
            <p:ph type="sldNum" sz="quarter" idx="5"/>
          </p:nvPr>
        </p:nvSpPr>
        <p:spPr/>
        <p:txBody>
          <a:bodyPr/>
          <a:lstStyle/>
          <a:p>
            <a:fld id="{12E76AD4-5A7D-4A1C-A0DA-DAECCDFB5300}" type="slidenum">
              <a:rPr lang="de-DE" smtClean="0"/>
              <a:t>12</a:t>
            </a:fld>
            <a:endParaRPr lang="de-DE" dirty="0"/>
          </a:p>
        </p:txBody>
      </p:sp>
    </p:spTree>
    <p:extLst>
      <p:ext uri="{BB962C8B-B14F-4D97-AF65-F5344CB8AC3E}">
        <p14:creationId xmlns:p14="http://schemas.microsoft.com/office/powerpoint/2010/main" val="985402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7D0B0-D1D3-D72B-C7AB-A9A593391ED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3683A47-0A41-C9AE-9292-BBBE5A477DD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9134D11-D92A-2DB0-376B-88CC57839260}"/>
              </a:ext>
            </a:extLst>
          </p:cNvPr>
          <p:cNvSpPr>
            <a:spLocks noGrp="1"/>
          </p:cNvSpPr>
          <p:nvPr>
            <p:ph type="body" idx="1"/>
          </p:nvPr>
        </p:nvSpPr>
        <p:spPr/>
        <p:txBody>
          <a:bodyPr/>
          <a:lstStyle/>
          <a:p>
            <a:r>
              <a:rPr lang="de-DE" sz="2000" b="0" i="0" dirty="0"/>
              <a:t>In der prozessbezogenen Kompetenz </a:t>
            </a:r>
            <a:r>
              <a:rPr lang="de-DE" sz="2000" b="1" i="0" dirty="0"/>
              <a:t>Mathematisch</a:t>
            </a:r>
            <a:r>
              <a:rPr lang="de-DE" sz="2000" b="0" i="0" dirty="0"/>
              <a:t> </a:t>
            </a:r>
            <a:r>
              <a:rPr lang="de-DE" sz="2000" b="1" i="0" dirty="0"/>
              <a:t>modellieren</a:t>
            </a:r>
            <a:r>
              <a:rPr lang="de-DE" sz="2000" b="0" i="0" dirty="0"/>
              <a:t> spielt der Begriff Situation bzw. Realsituation eine zentrale Rolle.</a:t>
            </a:r>
            <a:br>
              <a:rPr lang="de-DE" sz="2000" b="0" i="0" dirty="0"/>
            </a:br>
            <a:r>
              <a:rPr lang="de-DE" sz="2000" b="0" i="0" dirty="0"/>
              <a:t>Es geht darum, reale Fragestellungen mathematisch zu bearbeiten – und die Ergebnisse zurück in die Lebenswelt zu übertragen.</a:t>
            </a:r>
          </a:p>
          <a:p>
            <a:r>
              <a:rPr lang="de-DE" sz="2000" b="0" i="0" dirty="0"/>
              <a:t>Der Modellierungskreislauf zeigt diesen Weg:</a:t>
            </a:r>
            <a:br>
              <a:rPr lang="de-DE" sz="2000" b="0" i="0" dirty="0"/>
            </a:br>
            <a:r>
              <a:rPr lang="de-DE" sz="2000" b="0" i="0" dirty="0"/>
              <a:t>Von der Welt in die Mathematik – und wieder zurück.</a:t>
            </a:r>
            <a:br>
              <a:rPr lang="de-DE" sz="2000" b="0" i="0" dirty="0"/>
            </a:br>
            <a:r>
              <a:rPr lang="de-DE" sz="2000" b="0" i="0" dirty="0"/>
              <a:t>Für diese Übergänge brauchen Schülerinnen und Schüler Grundvorstellungen: innere Bilder, die ihnen helfen, die Situation zu deuten und Ergebnisse sinnvoll zu interpretieren.</a:t>
            </a:r>
          </a:p>
          <a:p>
            <a:r>
              <a:rPr lang="de-DE" sz="2000" b="0" i="0" dirty="0"/>
              <a:t>Grundsätzlich ist der Modellierungskreislauf inhaltsunabhängig – er lässt sich auf verschiedene Leitideen anwenden.</a:t>
            </a:r>
            <a:br>
              <a:rPr lang="de-DE" sz="2000" b="0" i="0" dirty="0"/>
            </a:br>
            <a:r>
              <a:rPr lang="de-DE" sz="2000" b="0" i="0" dirty="0"/>
              <a:t>Im Kontext funktionalen Denkens nutzen wir ihn gezielt, um Zusammenhänge in Anwendungssituationen zu untersuchen.</a:t>
            </a:r>
          </a:p>
          <a:p>
            <a:r>
              <a:rPr lang="de-DE" sz="2000" b="0" i="0" dirty="0"/>
              <a:t>Das passt ideal, denn funktionale Zusammenhänge zeigen sich häufig in realen Kontexten – und diese Kontexte bilden selbst eine Darstellungsform.</a:t>
            </a:r>
            <a:br>
              <a:rPr lang="de-DE" sz="2000" b="0" i="0" dirty="0"/>
            </a:br>
            <a:endParaRPr lang="de-DE" sz="2000" b="0" i="0" dirty="0"/>
          </a:p>
          <a:p>
            <a:r>
              <a:rPr lang="de-DE" sz="2000" b="0" i="0" dirty="0"/>
              <a:t>Für den Unterricht bedeutet das:</a:t>
            </a:r>
            <a:br>
              <a:rPr lang="de-DE" sz="2000" b="0" i="0" dirty="0"/>
            </a:br>
            <a:r>
              <a:rPr lang="de-DE" sz="2000" b="0" i="0" dirty="0"/>
              <a:t>Wir bieten Anwendungssituationen an, fördern die Vernetzung zwischen Darstellungen – und machen so funktionale Zusammenhänge erfahrbar.</a:t>
            </a:r>
          </a:p>
          <a:p>
            <a:r>
              <a:rPr lang="de-DE" sz="2000" b="0" i="0" dirty="0"/>
              <a:t>Der Modellierungskreislauf bietet uns dafür eine klare Struktur – fundiert im Bildungsplan und anschlussfähig für den Unterricht.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b="0" i="0" u="none" strike="noStrike" dirty="0">
              <a:solidFill>
                <a:srgbClr val="000000"/>
              </a:solidFill>
              <a:effectLst/>
              <a:latin typeface="Arial" panose="020B0604020202020204" pitchFamily="34" charset="0"/>
              <a:ea typeface="Calibri"/>
              <a:cs typeface="Calibri"/>
            </a:endParaRPr>
          </a:p>
        </p:txBody>
      </p:sp>
      <p:sp>
        <p:nvSpPr>
          <p:cNvPr id="4" name="Foliennummernplatzhalter 3">
            <a:extLst>
              <a:ext uri="{FF2B5EF4-FFF2-40B4-BE49-F238E27FC236}">
                <a16:creationId xmlns:a16="http://schemas.microsoft.com/office/drawing/2014/main" id="{1994247A-88DD-DD59-CD8E-5B7441173809}"/>
              </a:ext>
            </a:extLst>
          </p:cNvPr>
          <p:cNvSpPr>
            <a:spLocks noGrp="1"/>
          </p:cNvSpPr>
          <p:nvPr>
            <p:ph type="sldNum" sz="quarter" idx="5"/>
          </p:nvPr>
        </p:nvSpPr>
        <p:spPr/>
        <p:txBody>
          <a:bodyPr/>
          <a:lstStyle/>
          <a:p>
            <a:fld id="{12E76AD4-5A7D-4A1C-A0DA-DAECCDFB5300}" type="slidenum">
              <a:rPr lang="de-DE" smtClean="0"/>
              <a:t>13</a:t>
            </a:fld>
            <a:endParaRPr lang="de-DE" dirty="0"/>
          </a:p>
        </p:txBody>
      </p:sp>
    </p:spTree>
    <p:extLst>
      <p:ext uri="{BB962C8B-B14F-4D97-AF65-F5344CB8AC3E}">
        <p14:creationId xmlns:p14="http://schemas.microsoft.com/office/powerpoint/2010/main" val="29564029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6E213-5F9C-A4B2-426C-F584D2C8194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4A78D7-732D-8E4C-295E-FF1A871CB4E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F4138AF-76BF-5DEA-CB7E-D0AC6626424F}"/>
              </a:ext>
            </a:extLst>
          </p:cNvPr>
          <p:cNvSpPr>
            <a:spLocks noGrp="1"/>
          </p:cNvSpPr>
          <p:nvPr>
            <p:ph type="body" idx="1"/>
          </p:nvPr>
        </p:nvSpPr>
        <p:spPr/>
        <p:txBody>
          <a:bodyPr/>
          <a:lstStyle/>
          <a:p>
            <a:r>
              <a:rPr lang="de-DE" sz="3200" b="0" dirty="0"/>
              <a:t>Der Modellierungskreislauf gibt die Struktur vor – doch auf Unterrichtsebene stellt sich die Frage: Wie setzen wir das mit unseren Schülerinnen und Schülern praktisch um?</a:t>
            </a:r>
          </a:p>
          <a:p>
            <a:r>
              <a:rPr lang="de-DE" sz="3200" b="0" dirty="0"/>
              <a:t>Zwei Dinge sind für uns als Mathematiklehrkräfte zentral:</a:t>
            </a:r>
          </a:p>
          <a:p>
            <a:r>
              <a:rPr lang="de-DE" sz="3200" b="0" dirty="0"/>
              <a:t>Erstens: Wie motiviere ich Lernende, sich mit funktionalen Zusammenhängen auseinanderzusetzen?</a:t>
            </a:r>
            <a:br>
              <a:rPr lang="de-DE" sz="3200" b="0" dirty="0"/>
            </a:br>
            <a:r>
              <a:rPr lang="de-DE" sz="3200" b="0" dirty="0"/>
              <a:t>Zweitens: Wie bereite ich Lernumgebungen didaktisch sinnvoll vor?</a:t>
            </a:r>
          </a:p>
          <a:p>
            <a:endParaRPr lang="de-DE" sz="3200" b="0" dirty="0"/>
          </a:p>
          <a:p>
            <a:r>
              <a:rPr lang="de-DE" sz="3200" b="0" dirty="0"/>
              <a:t>Hier setzt der Forscherkreislauf an – als praxistaugliches Modell, das den Modellierungsprozess in einfache, nachvollziehbare Schritte übersetzt:</a:t>
            </a:r>
          </a:p>
          <a:p>
            <a:r>
              <a:rPr lang="de-DE" sz="3200" b="0" dirty="0"/>
              <a:t>- Start mit einer Forscherfrage.</a:t>
            </a:r>
            <a:br>
              <a:rPr lang="de-DE" sz="3200" b="0" dirty="0"/>
            </a:br>
            <a:r>
              <a:rPr lang="de-DE" sz="3200" b="0" dirty="0"/>
              <a:t>- Vermutungen über einen Zusammenhang aufstellen.</a:t>
            </a:r>
            <a:br>
              <a:rPr lang="de-DE" sz="3200" b="0" dirty="0"/>
            </a:br>
            <a:r>
              <a:rPr lang="de-DE" sz="3200" b="0" dirty="0"/>
              <a:t>- Daten erheben oder bereits vorhandene Daten nutzen</a:t>
            </a:r>
          </a:p>
          <a:p>
            <a:pPr marL="0" indent="0">
              <a:buFontTx/>
              <a:buNone/>
            </a:pPr>
            <a:r>
              <a:rPr lang="de-DE" sz="3200" b="0" dirty="0"/>
              <a:t>- Daten mittels verschiedener Darstellungen analysieren und prüfen, ob es sich um eine Funktion handelt</a:t>
            </a:r>
          </a:p>
          <a:p>
            <a:pPr marL="0" indent="0">
              <a:buFontTx/>
              <a:buNone/>
            </a:pPr>
            <a:r>
              <a:rPr lang="de-DE" sz="3200" b="0" dirty="0"/>
              <a:t>- Ergebnisse zum Funktionalen Zusammenhang auf die Realsituation rückbeziehen</a:t>
            </a:r>
          </a:p>
          <a:p>
            <a:r>
              <a:rPr lang="de-DE" sz="3200" b="0" dirty="0"/>
              <a:t>Unsere Aufgabe ist es, diese Schritte zu strukturieren – und dabei sicherzustellen, dass Grundvorstellungen zu funktionalen Zusammenhängen aufgebaut werden können.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800" dirty="0">
              <a:effectLst/>
              <a:latin typeface="Calibri"/>
              <a:ea typeface="Calibri"/>
              <a:cs typeface="Calibri"/>
            </a:endParaRPr>
          </a:p>
        </p:txBody>
      </p:sp>
      <p:sp>
        <p:nvSpPr>
          <p:cNvPr id="4" name="Foliennummernplatzhalter 3">
            <a:extLst>
              <a:ext uri="{FF2B5EF4-FFF2-40B4-BE49-F238E27FC236}">
                <a16:creationId xmlns:a16="http://schemas.microsoft.com/office/drawing/2014/main" id="{14B86B06-83A3-FD45-DA1E-0F0DEB01ABB3}"/>
              </a:ext>
            </a:extLst>
          </p:cNvPr>
          <p:cNvSpPr>
            <a:spLocks noGrp="1"/>
          </p:cNvSpPr>
          <p:nvPr>
            <p:ph type="sldNum" sz="quarter" idx="5"/>
          </p:nvPr>
        </p:nvSpPr>
        <p:spPr/>
        <p:txBody>
          <a:bodyPr/>
          <a:lstStyle/>
          <a:p>
            <a:fld id="{12E76AD4-5A7D-4A1C-A0DA-DAECCDFB5300}" type="slidenum">
              <a:rPr lang="de-DE" smtClean="0"/>
              <a:t>14</a:t>
            </a:fld>
            <a:endParaRPr lang="de-DE" dirty="0"/>
          </a:p>
        </p:txBody>
      </p:sp>
    </p:spTree>
    <p:extLst>
      <p:ext uri="{BB962C8B-B14F-4D97-AF65-F5344CB8AC3E}">
        <p14:creationId xmlns:p14="http://schemas.microsoft.com/office/powerpoint/2010/main" val="792260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6E213-5F9C-A4B2-426C-F584D2C8194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4A78D7-732D-8E4C-295E-FF1A871CB4E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F4138AF-76BF-5DEA-CB7E-D0AC6626424F}"/>
              </a:ext>
            </a:extLst>
          </p:cNvPr>
          <p:cNvSpPr>
            <a:spLocks noGrp="1"/>
          </p:cNvSpPr>
          <p:nvPr>
            <p:ph type="body" idx="1"/>
          </p:nvPr>
        </p:nvSpPr>
        <p:spPr/>
        <p:txBody>
          <a:bodyPr/>
          <a:lstStyle/>
          <a:p>
            <a:r>
              <a:rPr lang="de-DE" sz="3200" b="0" dirty="0"/>
              <a:t>Fassen wir zusammen:</a:t>
            </a:r>
          </a:p>
          <a:p>
            <a:r>
              <a:rPr lang="de-DE" sz="3200" b="0" dirty="0"/>
              <a:t>Die zentrale Idee ist, dass Schülerinnen und Schüler von ihren informellen Vorstellungen ausgehend beim Modellieren nach und nach tragfähige Grundvorstellungen zu Funktionen aufbauen.</a:t>
            </a:r>
          </a:p>
          <a:p>
            <a:r>
              <a:rPr lang="de-DE" sz="3200" b="0" dirty="0"/>
              <a:t>Der Forscherkreislauf unterstützt diesen Prozess –</a:t>
            </a:r>
            <a:br>
              <a:rPr lang="de-DE" sz="3200" b="0" dirty="0"/>
            </a:br>
            <a:r>
              <a:rPr lang="de-DE" sz="3200" b="0" dirty="0"/>
              <a:t>er schafft einen Rahmen, in dem funktionale Zusammenhänge selbst entdeckt, untersucht und gedeutet werden können.</a:t>
            </a:r>
          </a:p>
          <a:p>
            <a:endParaRPr lang="de-DE" sz="3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800" dirty="0">
              <a:effectLst/>
              <a:latin typeface="Calibri"/>
              <a:ea typeface="Calibri"/>
              <a:cs typeface="Calibri"/>
            </a:endParaRPr>
          </a:p>
        </p:txBody>
      </p:sp>
      <p:sp>
        <p:nvSpPr>
          <p:cNvPr id="4" name="Foliennummernplatzhalter 3">
            <a:extLst>
              <a:ext uri="{FF2B5EF4-FFF2-40B4-BE49-F238E27FC236}">
                <a16:creationId xmlns:a16="http://schemas.microsoft.com/office/drawing/2014/main" id="{14B86B06-83A3-FD45-DA1E-0F0DEB01ABB3}"/>
              </a:ext>
            </a:extLst>
          </p:cNvPr>
          <p:cNvSpPr>
            <a:spLocks noGrp="1"/>
          </p:cNvSpPr>
          <p:nvPr>
            <p:ph type="sldNum" sz="quarter" idx="5"/>
          </p:nvPr>
        </p:nvSpPr>
        <p:spPr/>
        <p:txBody>
          <a:bodyPr/>
          <a:lstStyle/>
          <a:p>
            <a:fld id="{12E76AD4-5A7D-4A1C-A0DA-DAECCDFB5300}" type="slidenum">
              <a:rPr lang="de-DE" smtClean="0"/>
              <a:t>15</a:t>
            </a:fld>
            <a:endParaRPr lang="de-DE" dirty="0"/>
          </a:p>
        </p:txBody>
      </p:sp>
    </p:spTree>
    <p:extLst>
      <p:ext uri="{BB962C8B-B14F-4D97-AF65-F5344CB8AC3E}">
        <p14:creationId xmlns:p14="http://schemas.microsoft.com/office/powerpoint/2010/main" val="2400926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Nachdem wir uns in der fachdidaktischen Theorie orientiert haben, rücken wir nun den Unterricht in den Fokus.</a:t>
            </a:r>
            <a:br>
              <a:rPr lang="de-DE" b="0" dirty="0"/>
            </a:br>
            <a:r>
              <a:rPr lang="de-DE" b="0" dirty="0"/>
              <a:t>Ausgehend vom Modellierungs- und Forscherkreislauf betrachten wir jetzt eine konkrete Alltagssituation.</a:t>
            </a:r>
          </a:p>
          <a:p>
            <a:r>
              <a:rPr lang="de-DE" b="0" dirty="0"/>
              <a:t>Im Zentrum steht die Wippe – mit dem Auftrag: Bringe sie ins Gleichgewicht.</a:t>
            </a:r>
          </a:p>
          <a:p>
            <a:r>
              <a:rPr lang="de-DE" b="0" dirty="0"/>
              <a:t>Begeben Sie sich in die Rolle einer Schülerin bzw. eines Schülers. Nehmen Sie sich einen Moment Zeit, um sich mit der Situation vertraut zu machen – </a:t>
            </a:r>
            <a:br>
              <a:rPr lang="de-DE" b="0" dirty="0"/>
            </a:br>
            <a:r>
              <a:rPr lang="de-DE" b="0" dirty="0"/>
              <a:t>sie bildet den Ausgangspunkt für den weiteren Unterrichtsverlauf.</a:t>
            </a:r>
          </a:p>
        </p:txBody>
      </p:sp>
      <p:sp>
        <p:nvSpPr>
          <p:cNvPr id="4" name="Foliennummernplatzhalter 3"/>
          <p:cNvSpPr>
            <a:spLocks noGrp="1"/>
          </p:cNvSpPr>
          <p:nvPr>
            <p:ph type="sldNum" sz="quarter" idx="5"/>
          </p:nvPr>
        </p:nvSpPr>
        <p:spPr/>
        <p:txBody>
          <a:bodyPr/>
          <a:lstStyle/>
          <a:p>
            <a:fld id="{12E76AD4-5A7D-4A1C-A0DA-DAECCDFB5300}" type="slidenum">
              <a:rPr lang="de-DE" smtClean="0"/>
              <a:t>16</a:t>
            </a:fld>
            <a:endParaRPr lang="de-DE" dirty="0"/>
          </a:p>
        </p:txBody>
      </p:sp>
    </p:spTree>
    <p:extLst>
      <p:ext uri="{BB962C8B-B14F-4D97-AF65-F5344CB8AC3E}">
        <p14:creationId xmlns:p14="http://schemas.microsoft.com/office/powerpoint/2010/main" val="1934337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5D184-855C-35C5-C25B-80E4B3E54C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32958B-3534-7D52-BDF9-48F089A5B2D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7EDA20B-9D10-5C67-F2D2-75E06FC9EFE0}"/>
              </a:ext>
            </a:extLst>
          </p:cNvPr>
          <p:cNvSpPr>
            <a:spLocks noGrp="1"/>
          </p:cNvSpPr>
          <p:nvPr>
            <p:ph type="body" idx="1"/>
          </p:nvPr>
        </p:nvSpPr>
        <p:spPr/>
        <p:txBody>
          <a:bodyPr/>
          <a:lstStyle/>
          <a:p>
            <a:r>
              <a:rPr lang="de-DE" b="0" dirty="0"/>
              <a:t>Sie durchlaufen nun exemplarisch alle Phasen des Forscherkreislaufs –ausgehend von der zuvor eingeführten Alltagssituation mit der Wippe.</a:t>
            </a:r>
          </a:p>
          <a:p>
            <a:r>
              <a:rPr lang="de-DE" b="0" dirty="0"/>
              <a:t>Diese Spielplatzsituation wird im Unterricht in ein Modell übersetzt – die Rechenwaage. Die Rechenwaage macht das Problem im Klassenzimmer konkret erfahrbar – und ermöglicht das gezielte Experimentieren.</a:t>
            </a:r>
          </a:p>
          <a:p>
            <a:r>
              <a:rPr lang="de-DE" b="0" dirty="0"/>
              <a:t>Ein Arbeitsblatt begleitet Sie Schritt für Schritt – zunächst aus der Perspektive der Schülerinnen und Schüler.</a:t>
            </a:r>
          </a:p>
          <a:p>
            <a:r>
              <a:rPr lang="de-DE" b="0" dirty="0"/>
              <a:t>Reflektieren Sie dabei bewusst auch Ihre Rolle als Lehrkraft: Welche Beiträge leisten die einzelnen Phasen des Forscherkreislaufs zum Verständnis von Funktionen –und wie können Sie diesen Prozess im Unterricht sinnvoll begleiten? </a:t>
            </a:r>
          </a:p>
          <a:p>
            <a:r>
              <a:rPr lang="de-DE" b="0" dirty="0"/>
              <a:t>Das Arbeitsblatt finden Sie in der Materialsammlung zur Fortbildung. Für die Experimentierphase öffnen Sie bitte das Video „Wippenexperiment“ –es zeigt die Versuchssituation und liefert Ihnen die Messdaten zur Bearbeitung.</a:t>
            </a:r>
          </a:p>
          <a:p>
            <a:r>
              <a:rPr lang="de-DE" b="0" dirty="0"/>
              <a:t>Wenn Sie das Experiment auch mit Ihrer Klasse durchführen möchten, finden Sie in der Materialsammlung zusätzlich den Bestelllink zur Rechenwaage: https://www.wiemann-lehrmittel.de/demo-rechenwaage/w-3830</a:t>
            </a:r>
          </a:p>
          <a:p>
            <a:r>
              <a:rPr lang="de-DE" b="0" dirty="0"/>
              <a:t>Stoppen Sie nun die Präsentation – und setzen Sie sie fort, sobald Sie mit dem Arbeitsauftrag fertig sind.</a:t>
            </a:r>
          </a:p>
          <a:p>
            <a:endParaRPr lang="de-DE" dirty="0"/>
          </a:p>
        </p:txBody>
      </p:sp>
      <p:sp>
        <p:nvSpPr>
          <p:cNvPr id="4" name="Foliennummernplatzhalter 3">
            <a:extLst>
              <a:ext uri="{FF2B5EF4-FFF2-40B4-BE49-F238E27FC236}">
                <a16:creationId xmlns:a16="http://schemas.microsoft.com/office/drawing/2014/main" id="{FE4DFEBE-37F3-587B-7563-D10C312AC78D}"/>
              </a:ext>
            </a:extLst>
          </p:cNvPr>
          <p:cNvSpPr>
            <a:spLocks noGrp="1"/>
          </p:cNvSpPr>
          <p:nvPr>
            <p:ph type="sldNum" sz="quarter" idx="5"/>
          </p:nvPr>
        </p:nvSpPr>
        <p:spPr/>
        <p:txBody>
          <a:bodyPr/>
          <a:lstStyle/>
          <a:p>
            <a:fld id="{12E76AD4-5A7D-4A1C-A0DA-DAECCDFB5300}" type="slidenum">
              <a:rPr lang="de-DE" smtClean="0"/>
              <a:t>17</a:t>
            </a:fld>
            <a:endParaRPr lang="de-DE" dirty="0"/>
          </a:p>
        </p:txBody>
      </p:sp>
    </p:spTree>
    <p:extLst>
      <p:ext uri="{BB962C8B-B14F-4D97-AF65-F5344CB8AC3E}">
        <p14:creationId xmlns:p14="http://schemas.microsoft.com/office/powerpoint/2010/main" val="3802240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5D184-855C-35C5-C25B-80E4B3E54C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32958B-3534-7D52-BDF9-48F089A5B2D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7EDA20B-9D10-5C67-F2D2-75E06FC9EFE0}"/>
              </a:ext>
            </a:extLst>
          </p:cNvPr>
          <p:cNvSpPr>
            <a:spLocks noGrp="1"/>
          </p:cNvSpPr>
          <p:nvPr>
            <p:ph type="body" idx="1"/>
          </p:nvPr>
        </p:nvSpPr>
        <p:spPr/>
        <p:txBody>
          <a:bodyPr/>
          <a:lstStyle/>
          <a:p>
            <a:r>
              <a:rPr lang="de-DE" b="0" i="0" dirty="0"/>
              <a:t>Um nun in die Aufgabenanalyse einzusteigen, zeigen wir Ihnen exemplarisch Lernendenprodukte,</a:t>
            </a:r>
            <a:br>
              <a:rPr lang="de-DE" b="0" i="0" dirty="0"/>
            </a:br>
            <a:r>
              <a:rPr lang="de-DE" b="0" i="0" dirty="0"/>
              <a:t>die beim Bearbeiten der Wippen-Aufgabe entlang des Forscherkreislaufs entstanden sind.</a:t>
            </a:r>
          </a:p>
          <a:p>
            <a:r>
              <a:rPr lang="de-DE" b="0" i="0" dirty="0"/>
              <a:t>Sie haben sich zuvor bereits überlegt, was Schülerinnen und Schüler in den einzelnen Phasen über Funktionen lernen können.</a:t>
            </a:r>
            <a:br>
              <a:rPr lang="de-DE" b="0" i="0" dirty="0"/>
            </a:br>
            <a:r>
              <a:rPr lang="de-DE" b="0" i="0" dirty="0"/>
              <a:t>Nun können Sie diese Überlegungen mit den konkreten Produkten der Lernenden abgleichen.</a:t>
            </a:r>
          </a:p>
          <a:p>
            <a:r>
              <a:rPr lang="de-DE" b="0" i="0" dirty="0"/>
              <a:t>Die Schülerinnen und Schüler starten mit Vermutungen auf Basis ihres Erfahrungswissens.</a:t>
            </a:r>
            <a:br>
              <a:rPr lang="de-DE" b="0" i="0" dirty="0"/>
            </a:br>
            <a:r>
              <a:rPr lang="de-DE" b="0" i="0" dirty="0"/>
              <a:t>Als Modell dient die Rechenwaage, mit der sie experimentieren, Daten sammeln und diese mithilfe von Tabellen und Graphen darstellen.</a:t>
            </a:r>
          </a:p>
          <a:p>
            <a:r>
              <a:rPr lang="de-DE" b="0" i="0" dirty="0"/>
              <a:t>Anschließend wird der Zusammenhang mit dem formalen Funktionsbegriff abgeglichen.</a:t>
            </a:r>
            <a:br>
              <a:rPr lang="de-DE" b="0" i="0" dirty="0"/>
            </a:br>
            <a:r>
              <a:rPr lang="de-DE" b="0" i="0" dirty="0"/>
              <a:t>Die verschiedenen Darstellungen werden analysiert und interpretiert,</a:t>
            </a:r>
            <a:br>
              <a:rPr lang="de-DE" b="0" i="0" dirty="0"/>
            </a:br>
            <a:r>
              <a:rPr lang="de-DE" b="0" i="0" dirty="0"/>
              <a:t>mit dem Ziel, eine mathematische Beschreibung des Zusammenhangs zu finden – zum Beispiel als Gleichung oder in Worten.</a:t>
            </a:r>
          </a:p>
          <a:p>
            <a:r>
              <a:rPr lang="de-DE" b="0" i="0" dirty="0"/>
              <a:t>Und schließlich wird dieser funktionale Zusammenhang zur Alltagssituation auf dem Spielplatz zurückgeführt.</a:t>
            </a:r>
          </a:p>
          <a:p>
            <a:r>
              <a:rPr lang="de-DE" b="0" i="0" dirty="0"/>
              <a:t>Eine mögliche Beschreibung könnte lauten:</a:t>
            </a:r>
          </a:p>
          <a:p>
            <a:r>
              <a:rPr lang="de-DE" b="0" i="0" dirty="0"/>
              <a:t>„Das Produkt aus Gewicht und Abstand ist gleich. Je größer das Gewicht, desto kleiner der Abstand.</a:t>
            </a:r>
            <a:br>
              <a:rPr lang="de-DE" b="0" i="0" dirty="0"/>
            </a:br>
            <a:endParaRPr lang="de-DE" b="0" i="0" dirty="0"/>
          </a:p>
          <a:p>
            <a:r>
              <a:rPr lang="de-DE" b="1" i="0" dirty="0">
                <a:solidFill>
                  <a:srgbClr val="FF0000"/>
                </a:solidFill>
                <a:highlight>
                  <a:srgbClr val="FFFF00"/>
                </a:highlight>
              </a:rPr>
              <a:t>Aber: Wenn man weiter außen sitzt, reichen schon kleine Verschiebungen  – sitzt man innen, muss man sich mehr bewegen.“</a:t>
            </a:r>
          </a:p>
          <a:p>
            <a:endParaRPr lang="de-DE" b="0" i="0" dirty="0"/>
          </a:p>
          <a:p>
            <a:r>
              <a:rPr lang="de-DE" b="0" i="0" dirty="0"/>
              <a:t>Nun geht es darum: Inwieweit passen diese Lernendenprodukte zu Ihren eigenen Überlegungen?</a:t>
            </a:r>
            <a:br>
              <a:rPr lang="de-DE" b="0" i="0" dirty="0"/>
            </a:br>
            <a:r>
              <a:rPr lang="de-DE" b="0" i="0" dirty="0"/>
              <a:t>Welche Aspekte funktionalen Denkens wurden aus Ihrer Sicht erreicht – und wo wären ggf. weitere Impulse hilfreich?</a:t>
            </a:r>
          </a:p>
          <a:p>
            <a:endParaRPr lang="de-DE" dirty="0"/>
          </a:p>
          <a:p>
            <a:endParaRPr lang="de-DE" dirty="0"/>
          </a:p>
        </p:txBody>
      </p:sp>
      <p:sp>
        <p:nvSpPr>
          <p:cNvPr id="4" name="Foliennummernplatzhalter 3">
            <a:extLst>
              <a:ext uri="{FF2B5EF4-FFF2-40B4-BE49-F238E27FC236}">
                <a16:creationId xmlns:a16="http://schemas.microsoft.com/office/drawing/2014/main" id="{FE4DFEBE-37F3-587B-7563-D10C312AC78D}"/>
              </a:ext>
            </a:extLst>
          </p:cNvPr>
          <p:cNvSpPr>
            <a:spLocks noGrp="1"/>
          </p:cNvSpPr>
          <p:nvPr>
            <p:ph type="sldNum" sz="quarter" idx="5"/>
          </p:nvPr>
        </p:nvSpPr>
        <p:spPr/>
        <p:txBody>
          <a:bodyPr/>
          <a:lstStyle/>
          <a:p>
            <a:fld id="{12E76AD4-5A7D-4A1C-A0DA-DAECCDFB5300}" type="slidenum">
              <a:rPr lang="de-DE" smtClean="0"/>
              <a:t>18</a:t>
            </a:fld>
            <a:endParaRPr lang="de-DE" dirty="0"/>
          </a:p>
        </p:txBody>
      </p:sp>
    </p:spTree>
    <p:extLst>
      <p:ext uri="{BB962C8B-B14F-4D97-AF65-F5344CB8AC3E}">
        <p14:creationId xmlns:p14="http://schemas.microsoft.com/office/powerpoint/2010/main" val="4268178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5D184-855C-35C5-C25B-80E4B3E54C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32958B-3534-7D52-BDF9-48F089A5B2D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7EDA20B-9D10-5C67-F2D2-75E06FC9EFE0}"/>
              </a:ext>
            </a:extLst>
          </p:cNvPr>
          <p:cNvSpPr>
            <a:spLocks noGrp="1"/>
          </p:cNvSpPr>
          <p:nvPr>
            <p:ph type="body" idx="1"/>
          </p:nvPr>
        </p:nvSpPr>
        <p:spPr/>
        <p:txBody>
          <a:bodyPr/>
          <a:lstStyle/>
          <a:p>
            <a:r>
              <a:rPr lang="de-DE" b="0" dirty="0"/>
              <a:t>Fassen wir die Lernendenprodukte noch einmal zusammen – und werfen wir nun gezielt einen Blick auf den Lernzuwachs:</a:t>
            </a:r>
            <a:br>
              <a:rPr lang="de-DE" b="0" dirty="0"/>
            </a:br>
            <a:r>
              <a:rPr lang="de-DE" b="0" dirty="0"/>
              <a:t>Was hat sich durch das Experimentieren verändert?</a:t>
            </a:r>
            <a:br>
              <a:rPr lang="de-DE" b="0" dirty="0"/>
            </a:br>
            <a:r>
              <a:rPr lang="de-DE" b="0" dirty="0"/>
              <a:t>Und was bedeutet das für Sie als Lehrkraft?</a:t>
            </a:r>
          </a:p>
          <a:p>
            <a:r>
              <a:rPr lang="de-DE" b="0" dirty="0"/>
              <a:t>Vor dem Experiment äußern die Schülerinnen und Schüler Vermutungen basierend auf ihrem Erfahrungswissen aus dem Alltag.</a:t>
            </a:r>
          </a:p>
          <a:p>
            <a:endParaRPr lang="de-DE" b="0" dirty="0"/>
          </a:p>
          <a:p>
            <a:r>
              <a:rPr lang="de-DE" b="0" dirty="0"/>
              <a:t>Nach dem Experiment nutzen sie zunehmend mathematische Werkzeuge,</a:t>
            </a:r>
            <a:br>
              <a:rPr lang="de-DE" b="0" dirty="0"/>
            </a:br>
            <a:r>
              <a:rPr lang="de-DE" b="0" dirty="0"/>
              <a:t>um den Zusammenhang zwischen Gewicht und Position auf der Wippe zu beschreiben. Sie greifen dabei auf Darstellungen wie Tabellen, Graphen oder Gleichungen zurück,</a:t>
            </a:r>
            <a:br>
              <a:rPr lang="de-DE" b="0" dirty="0"/>
            </a:br>
            <a:r>
              <a:rPr lang="de-DE" b="0" dirty="0"/>
              <a:t>vergleichen Werte und </a:t>
            </a:r>
            <a:r>
              <a:rPr lang="de-DE" b="1" dirty="0"/>
              <a:t>formulieren erste qualitative und quantitative Aussagen.</a:t>
            </a:r>
          </a:p>
          <a:p>
            <a:br>
              <a:rPr lang="de-DE" b="0" dirty="0"/>
            </a:br>
            <a:r>
              <a:rPr lang="de-DE" b="0" dirty="0"/>
              <a:t>An dieser Stelle wird aus dem Erfahrungswissen ein erstes </a:t>
            </a:r>
            <a:r>
              <a:rPr lang="de-DE" b="1" dirty="0"/>
              <a:t>konzeptuelles Verständnis.</a:t>
            </a:r>
          </a:p>
          <a:p>
            <a:r>
              <a:rPr lang="de-DE" b="0" dirty="0"/>
              <a:t>Entscheidend: Die </a:t>
            </a:r>
            <a:r>
              <a:rPr lang="de-DE" b="1" dirty="0"/>
              <a:t>Lernenden</a:t>
            </a:r>
            <a:r>
              <a:rPr lang="de-DE" b="0" dirty="0"/>
              <a:t> bewegen sich zwischen verschiedenen Darstellungen – und verknüpfen diese immer wieder mit der konkreten Situation der Wippe.</a:t>
            </a:r>
          </a:p>
          <a:p>
            <a:r>
              <a:rPr lang="de-DE" b="0" dirty="0"/>
              <a:t>Damit sind wir an einem zentralen Punkt angekommen:</a:t>
            </a:r>
            <a:br>
              <a:rPr lang="de-DE" b="0" dirty="0"/>
            </a:br>
            <a:r>
              <a:rPr lang="de-DE" b="0" dirty="0"/>
              <a:t>Was genau hat das nun mit funktionalem Denken zu tun?</a:t>
            </a:r>
            <a:br>
              <a:rPr lang="de-DE" b="0" dirty="0"/>
            </a:br>
            <a:r>
              <a:rPr lang="de-DE" b="0" dirty="0"/>
              <a:t>Und welche didaktischen Schlüsse lassen sich daraus ziehen?</a:t>
            </a:r>
          </a:p>
          <a:p>
            <a:r>
              <a:rPr lang="de-DE" b="0" dirty="0"/>
              <a:t>Schauen wir uns das nun in der nächsten Folie aus fachdidaktischer Perspektive genauer an.</a:t>
            </a:r>
          </a:p>
          <a:p>
            <a:endParaRPr lang="de-DE" dirty="0"/>
          </a:p>
        </p:txBody>
      </p:sp>
      <p:sp>
        <p:nvSpPr>
          <p:cNvPr id="4" name="Foliennummernplatzhalter 3">
            <a:extLst>
              <a:ext uri="{FF2B5EF4-FFF2-40B4-BE49-F238E27FC236}">
                <a16:creationId xmlns:a16="http://schemas.microsoft.com/office/drawing/2014/main" id="{FE4DFEBE-37F3-587B-7563-D10C312AC78D}"/>
              </a:ext>
            </a:extLst>
          </p:cNvPr>
          <p:cNvSpPr>
            <a:spLocks noGrp="1"/>
          </p:cNvSpPr>
          <p:nvPr>
            <p:ph type="sldNum" sz="quarter" idx="5"/>
          </p:nvPr>
        </p:nvSpPr>
        <p:spPr/>
        <p:txBody>
          <a:bodyPr/>
          <a:lstStyle/>
          <a:p>
            <a:fld id="{12E76AD4-5A7D-4A1C-A0DA-DAECCDFB5300}" type="slidenum">
              <a:rPr lang="de-DE" smtClean="0"/>
              <a:t>19</a:t>
            </a:fld>
            <a:endParaRPr lang="de-DE" dirty="0"/>
          </a:p>
        </p:txBody>
      </p:sp>
    </p:spTree>
    <p:extLst>
      <p:ext uri="{BB962C8B-B14F-4D97-AF65-F5344CB8AC3E}">
        <p14:creationId xmlns:p14="http://schemas.microsoft.com/office/powerpoint/2010/main" val="2679096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sz="7200" b="0" dirty="0"/>
              <a:t>Der Baustein 1 dieses Moduls beschäftigt sich mit der Förderung funktionalen Denkens in der Sekundarstufe 1. </a:t>
            </a:r>
          </a:p>
          <a:p>
            <a:pPr>
              <a:defRPr/>
            </a:pPr>
            <a:endParaRPr lang="de-DE" sz="7200" b="0" dirty="0">
              <a:cs typeface="+mn-lt"/>
            </a:endParaRPr>
          </a:p>
          <a:p>
            <a:r>
              <a:rPr lang="de-DE" sz="7200" b="0" dirty="0"/>
              <a:t>Dabei steht im Mittelpunkt, wie der Unterricht an unterschiedliche Lernvoraussetzungen angepasst und das Mathematiklernen mit digitalen Werkzeugen themenspezifisch unterstützt werden kann.</a:t>
            </a:r>
          </a:p>
        </p:txBody>
      </p:sp>
      <p:sp>
        <p:nvSpPr>
          <p:cNvPr id="4" name="Foliennummernplatzhalter 3"/>
          <p:cNvSpPr>
            <a:spLocks noGrp="1"/>
          </p:cNvSpPr>
          <p:nvPr>
            <p:ph type="sldNum" sz="quarter" idx="5"/>
          </p:nvPr>
        </p:nvSpPr>
        <p:spPr/>
        <p:txBody>
          <a:bodyPr/>
          <a:lstStyle/>
          <a:p>
            <a:fld id="{456EA2B8-489A-2D46-9FF2-809674614F4E}" type="slidenum">
              <a:rPr lang="de-DE" smtClean="0"/>
              <a:t>2</a:t>
            </a:fld>
            <a:endParaRPr lang="de-DE" dirty="0"/>
          </a:p>
        </p:txBody>
      </p:sp>
    </p:spTree>
    <p:extLst>
      <p:ext uri="{BB962C8B-B14F-4D97-AF65-F5344CB8AC3E}">
        <p14:creationId xmlns:p14="http://schemas.microsoft.com/office/powerpoint/2010/main" val="4078582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50E91-FF20-0697-43D3-B7D9FB16BF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4C4D9C-232F-C1FB-AB1D-64BED0B7183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EF344B-D228-302D-5E53-429137495B05}"/>
              </a:ext>
            </a:extLst>
          </p:cNvPr>
          <p:cNvSpPr>
            <a:spLocks noGrp="1"/>
          </p:cNvSpPr>
          <p:nvPr>
            <p:ph type="body" idx="1"/>
          </p:nvPr>
        </p:nvSpPr>
        <p:spPr/>
        <p:txBody>
          <a:bodyPr/>
          <a:lstStyle/>
          <a:p>
            <a:r>
              <a:rPr lang="de-DE" dirty="0"/>
              <a:t>Funktionales Denken besteht nach  Vollrath aus drei zentralen Aspekten:</a:t>
            </a:r>
          </a:p>
          <a:p>
            <a:endParaRPr lang="de-DE" b="1" dirty="0"/>
          </a:p>
          <a:p>
            <a:r>
              <a:rPr lang="de-DE" b="1" dirty="0"/>
              <a:t>ZUM VORLESEN</a:t>
            </a:r>
          </a:p>
          <a:p>
            <a:r>
              <a:rPr lang="de-DE" b="1" dirty="0"/>
              <a:t>Die Zuordnungsvorstellung:</a:t>
            </a:r>
            <a:r>
              <a:rPr lang="de-DE" dirty="0"/>
              <a:t> Jeder Eingabewert x wird </a:t>
            </a:r>
            <a:r>
              <a:rPr lang="de-DE" b="1" dirty="0"/>
              <a:t>eindeutig</a:t>
            </a:r>
            <a:r>
              <a:rPr lang="de-DE" dirty="0"/>
              <a:t> einem Ausgabewert y=f(x) </a:t>
            </a:r>
            <a:r>
              <a:rPr lang="de-DE" b="1" dirty="0"/>
              <a:t>zugeordnet. </a:t>
            </a:r>
          </a:p>
          <a:p>
            <a:r>
              <a:rPr lang="de-DE" b="0" dirty="0"/>
              <a:t>(Input-Output-Struktur verstehen)</a:t>
            </a:r>
            <a:endParaRPr lang="de-DE" b="0" dirty="0">
              <a:cs typeface="Calibri"/>
            </a:endParaRPr>
          </a:p>
          <a:p>
            <a:endParaRPr lang="de-DE" b="1" dirty="0"/>
          </a:p>
        </p:txBody>
      </p:sp>
      <p:sp>
        <p:nvSpPr>
          <p:cNvPr id="4" name="Foliennummernplatzhalter 3">
            <a:extLst>
              <a:ext uri="{FF2B5EF4-FFF2-40B4-BE49-F238E27FC236}">
                <a16:creationId xmlns:a16="http://schemas.microsoft.com/office/drawing/2014/main" id="{AF5FA11A-089A-746B-C3EF-F1884DA8D085}"/>
              </a:ext>
            </a:extLst>
          </p:cNvPr>
          <p:cNvSpPr>
            <a:spLocks noGrp="1"/>
          </p:cNvSpPr>
          <p:nvPr>
            <p:ph type="sldNum" sz="quarter" idx="5"/>
          </p:nvPr>
        </p:nvSpPr>
        <p:spPr/>
        <p:txBody>
          <a:bodyPr/>
          <a:lstStyle/>
          <a:p>
            <a:fld id="{12E76AD4-5A7D-4A1C-A0DA-DAECCDFB5300}" type="slidenum">
              <a:rPr lang="de-DE" smtClean="0"/>
              <a:t>20</a:t>
            </a:fld>
            <a:endParaRPr lang="de-DE"/>
          </a:p>
        </p:txBody>
      </p:sp>
    </p:spTree>
    <p:extLst>
      <p:ext uri="{BB962C8B-B14F-4D97-AF65-F5344CB8AC3E}">
        <p14:creationId xmlns:p14="http://schemas.microsoft.com/office/powerpoint/2010/main" val="1751430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50E91-FF20-0697-43D3-B7D9FB16BF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4C4D9C-232F-C1FB-AB1D-64BED0B7183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EF344B-D228-302D-5E53-429137495B05}"/>
              </a:ext>
            </a:extLst>
          </p:cNvPr>
          <p:cNvSpPr>
            <a:spLocks noGrp="1"/>
          </p:cNvSpPr>
          <p:nvPr>
            <p:ph type="body" idx="1"/>
          </p:nvPr>
        </p:nvSpPr>
        <p:spPr/>
        <p:txBody>
          <a:bodyPr/>
          <a:lstStyle/>
          <a:p>
            <a:endParaRPr lang="de-DE" dirty="0">
              <a:cs typeface="Calibri"/>
            </a:endParaRPr>
          </a:p>
          <a:p>
            <a:endParaRPr lang="de-DE" dirty="0">
              <a:cs typeface="Calibri"/>
            </a:endParaRPr>
          </a:p>
          <a:p>
            <a:r>
              <a:rPr lang="de-DE" b="1" dirty="0"/>
              <a:t>Kovariationsvorstellung: </a:t>
            </a:r>
            <a:r>
              <a:rPr lang="de-DE" dirty="0"/>
              <a:t>Dynamisches Mitdenken: Schülerinnen und Schüler sollen „sehen“, wie eine Größe </a:t>
            </a:r>
            <a:r>
              <a:rPr lang="de-DE" b="1" dirty="0"/>
              <a:t>abhängig</a:t>
            </a:r>
            <a:r>
              <a:rPr lang="de-DE" dirty="0"/>
              <a:t> von der anderen gleichzeitig wächst oder fällt. </a:t>
            </a:r>
          </a:p>
          <a:p>
            <a:r>
              <a:rPr lang="de-DE" dirty="0"/>
              <a:t>(Dynamisches, prozedurales Denken)</a:t>
            </a:r>
          </a:p>
        </p:txBody>
      </p:sp>
      <p:sp>
        <p:nvSpPr>
          <p:cNvPr id="4" name="Foliennummernplatzhalter 3">
            <a:extLst>
              <a:ext uri="{FF2B5EF4-FFF2-40B4-BE49-F238E27FC236}">
                <a16:creationId xmlns:a16="http://schemas.microsoft.com/office/drawing/2014/main" id="{AF5FA11A-089A-746B-C3EF-F1884DA8D085}"/>
              </a:ext>
            </a:extLst>
          </p:cNvPr>
          <p:cNvSpPr>
            <a:spLocks noGrp="1"/>
          </p:cNvSpPr>
          <p:nvPr>
            <p:ph type="sldNum" sz="quarter" idx="5"/>
          </p:nvPr>
        </p:nvSpPr>
        <p:spPr/>
        <p:txBody>
          <a:bodyPr/>
          <a:lstStyle/>
          <a:p>
            <a:fld id="{12E76AD4-5A7D-4A1C-A0DA-DAECCDFB5300}" type="slidenum">
              <a:rPr lang="de-DE" smtClean="0"/>
              <a:t>21</a:t>
            </a:fld>
            <a:endParaRPr lang="de-DE"/>
          </a:p>
        </p:txBody>
      </p:sp>
    </p:spTree>
    <p:extLst>
      <p:ext uri="{BB962C8B-B14F-4D97-AF65-F5344CB8AC3E}">
        <p14:creationId xmlns:p14="http://schemas.microsoft.com/office/powerpoint/2010/main" val="3634018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50E91-FF20-0697-43D3-B7D9FB16BF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4C4D9C-232F-C1FB-AB1D-64BED0B7183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EF344B-D228-302D-5E53-429137495B05}"/>
              </a:ext>
            </a:extLst>
          </p:cNvPr>
          <p:cNvSpPr>
            <a:spLocks noGrp="1"/>
          </p:cNvSpPr>
          <p:nvPr>
            <p:ph type="body" idx="1"/>
          </p:nvPr>
        </p:nvSpPr>
        <p:spPr/>
        <p:txBody>
          <a:bodyPr/>
          <a:lstStyle/>
          <a:p>
            <a:endParaRPr lang="de-DE">
              <a:cs typeface="Calibri"/>
            </a:endParaRPr>
          </a:p>
          <a:p>
            <a:endParaRPr lang="de-DE">
              <a:cs typeface="Calibri"/>
            </a:endParaRPr>
          </a:p>
          <a:p>
            <a:r>
              <a:rPr lang="en-US" b="1" err="1">
                <a:cs typeface="Calibri"/>
              </a:rPr>
              <a:t>Objektvorstellung</a:t>
            </a:r>
            <a:r>
              <a:rPr lang="en-US">
                <a:cs typeface="Calibri"/>
              </a:rPr>
              <a:t>: </a:t>
            </a:r>
            <a:r>
              <a:rPr lang="de-DE"/>
              <a:t>Die Funktion wird nicht nur als Zuordnung gesehen, sondern als </a:t>
            </a:r>
            <a:r>
              <a:rPr lang="de-DE" b="1"/>
              <a:t>eigenständiges, flexibles Objekt</a:t>
            </a:r>
            <a:r>
              <a:rPr lang="de-DE"/>
              <a:t>, mit dem gerechnet, transformiert oder untersucht werden kann. </a:t>
            </a:r>
          </a:p>
          <a:p>
            <a:r>
              <a:rPr lang="de-DE"/>
              <a:t>(Mit Funktionen algebraisch, analytisch flexibel umgehen können)</a:t>
            </a:r>
            <a:endParaRPr lang="en-US">
              <a:cs typeface="Calibri"/>
            </a:endParaRPr>
          </a:p>
        </p:txBody>
      </p:sp>
      <p:sp>
        <p:nvSpPr>
          <p:cNvPr id="4" name="Foliennummernplatzhalter 3">
            <a:extLst>
              <a:ext uri="{FF2B5EF4-FFF2-40B4-BE49-F238E27FC236}">
                <a16:creationId xmlns:a16="http://schemas.microsoft.com/office/drawing/2014/main" id="{AF5FA11A-089A-746B-C3EF-F1884DA8D085}"/>
              </a:ext>
            </a:extLst>
          </p:cNvPr>
          <p:cNvSpPr>
            <a:spLocks noGrp="1"/>
          </p:cNvSpPr>
          <p:nvPr>
            <p:ph type="sldNum" sz="quarter" idx="5"/>
          </p:nvPr>
        </p:nvSpPr>
        <p:spPr/>
        <p:txBody>
          <a:bodyPr/>
          <a:lstStyle/>
          <a:p>
            <a:fld id="{12E76AD4-5A7D-4A1C-A0DA-DAECCDFB5300}" type="slidenum">
              <a:rPr lang="de-DE" smtClean="0"/>
              <a:t>22</a:t>
            </a:fld>
            <a:endParaRPr lang="de-DE"/>
          </a:p>
        </p:txBody>
      </p:sp>
    </p:spTree>
    <p:extLst>
      <p:ext uri="{BB962C8B-B14F-4D97-AF65-F5344CB8AC3E}">
        <p14:creationId xmlns:p14="http://schemas.microsoft.com/office/powerpoint/2010/main" val="1057966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50E91-FF20-0697-43D3-B7D9FB16BF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4C4D9C-232F-C1FB-AB1D-64BED0B7183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6EF344B-D228-302D-5E53-429137495B05}"/>
              </a:ext>
            </a:extLst>
          </p:cNvPr>
          <p:cNvSpPr>
            <a:spLocks noGrp="1"/>
          </p:cNvSpPr>
          <p:nvPr>
            <p:ph type="body" idx="1"/>
          </p:nvPr>
        </p:nvSpPr>
        <p:spPr/>
        <p:txBody>
          <a:bodyPr/>
          <a:lstStyle/>
          <a:p>
            <a:r>
              <a:rPr lang="de-DE" dirty="0"/>
              <a:t>Als Lehrkraft können Sie die</a:t>
            </a:r>
            <a:r>
              <a:rPr lang="de-DE" b="1" dirty="0"/>
              <a:t> Grundvorstellungen</a:t>
            </a:r>
            <a:r>
              <a:rPr lang="de-DE" dirty="0"/>
              <a:t> Ihrer Schülerinnen und Schüler zu Funktionen nicht direkt beobachten – wohl aber daran erkennen, wie sie mit unterschiedlichen Darstellungen umgehen: also zum Beispiel mit Tabellen, Graphen, Gleichungen oder Kontexten.</a:t>
            </a:r>
          </a:p>
          <a:p>
            <a:r>
              <a:rPr lang="de-DE" dirty="0"/>
              <a:t>Wichtig ist dabei vor allem, dass Ihre </a:t>
            </a:r>
            <a:r>
              <a:rPr lang="de-DE" b="1" dirty="0"/>
              <a:t>Lernenden</a:t>
            </a:r>
            <a:r>
              <a:rPr lang="de-DE" dirty="0"/>
              <a:t> lernen, flexibel zwischen diesen Darstellungen zu wechseln. Denn genau das ist ein zentrales Kennzeichen funktionalen Denkens. Barzel und </a:t>
            </a:r>
            <a:r>
              <a:rPr lang="de-DE" b="1" dirty="0"/>
              <a:t>Kolleg:innen </a:t>
            </a:r>
            <a:r>
              <a:rPr lang="de-DE" dirty="0"/>
              <a:t>bringen es auf den Punkt: Wer flexibel zwischen verschiedenen Darstellungsformen wechseln kann, hat den Kern des funktionalen Denkens verstanden.</a:t>
            </a:r>
          </a:p>
          <a:p>
            <a:r>
              <a:rPr lang="de-DE" dirty="0"/>
              <a:t>Für Ihren Unterricht bedeutet das: Achten Sie darauf, Aufgaben zu gestalten, die solche Wechsel zwischen Darstellungen herausfordern – und ermöglichen Sie den</a:t>
            </a:r>
            <a:r>
              <a:rPr lang="de-DE" b="1" dirty="0"/>
              <a:t> Lernenden</a:t>
            </a:r>
            <a:r>
              <a:rPr lang="de-DE" dirty="0"/>
              <a:t>, dabei selbst zu entdecken, welche Darstellungsform in welcher Situation besonders hilfreich ist.</a:t>
            </a:r>
          </a:p>
          <a:p>
            <a:endParaRPr lang="de-DE" dirty="0">
              <a:cs typeface="Calibri"/>
            </a:endParaRPr>
          </a:p>
          <a:p>
            <a:endParaRPr lang="de-DE" dirty="0">
              <a:cs typeface="Calibri"/>
            </a:endParaRPr>
          </a:p>
        </p:txBody>
      </p:sp>
      <p:sp>
        <p:nvSpPr>
          <p:cNvPr id="4" name="Foliennummernplatzhalter 3">
            <a:extLst>
              <a:ext uri="{FF2B5EF4-FFF2-40B4-BE49-F238E27FC236}">
                <a16:creationId xmlns:a16="http://schemas.microsoft.com/office/drawing/2014/main" id="{AF5FA11A-089A-746B-C3EF-F1884DA8D085}"/>
              </a:ext>
            </a:extLst>
          </p:cNvPr>
          <p:cNvSpPr>
            <a:spLocks noGrp="1"/>
          </p:cNvSpPr>
          <p:nvPr>
            <p:ph type="sldNum" sz="quarter" idx="5"/>
          </p:nvPr>
        </p:nvSpPr>
        <p:spPr/>
        <p:txBody>
          <a:bodyPr/>
          <a:lstStyle/>
          <a:p>
            <a:fld id="{12E76AD4-5A7D-4A1C-A0DA-DAECCDFB5300}" type="slidenum">
              <a:rPr lang="de-DE" smtClean="0"/>
              <a:t>23</a:t>
            </a:fld>
            <a:endParaRPr lang="de-DE" dirty="0"/>
          </a:p>
        </p:txBody>
      </p:sp>
    </p:spTree>
    <p:extLst>
      <p:ext uri="{BB962C8B-B14F-4D97-AF65-F5344CB8AC3E}">
        <p14:creationId xmlns:p14="http://schemas.microsoft.com/office/powerpoint/2010/main" val="1057966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C3CA-E12B-53F2-C705-9AAB4C453A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A8668AF-E4B1-5272-E61C-1DB62BD9686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C347667-65FC-3F39-2E14-9BDA63D5CB05}"/>
              </a:ext>
            </a:extLst>
          </p:cNvPr>
          <p:cNvSpPr>
            <a:spLocks noGrp="1"/>
          </p:cNvSpPr>
          <p:nvPr>
            <p:ph type="body" idx="1"/>
          </p:nvPr>
        </p:nvSpPr>
        <p:spPr/>
        <p:txBody>
          <a:bodyPr/>
          <a:lstStyle/>
          <a:p>
            <a:r>
              <a:rPr lang="de-DE" b="0" dirty="0"/>
              <a:t>Sie haben zuvor bereits eine allgemeine Übersicht zu den </a:t>
            </a:r>
            <a:r>
              <a:rPr lang="de-DE" b="1" dirty="0"/>
              <a:t>drei Grundvorstellungen funktionalen </a:t>
            </a:r>
            <a:r>
              <a:rPr lang="de-DE" b="0" dirty="0"/>
              <a:t>Denkens erhalten.</a:t>
            </a:r>
          </a:p>
          <a:p>
            <a:r>
              <a:rPr lang="de-DE" b="0" dirty="0"/>
              <a:t>In den nächsten drei Folien übertragen </a:t>
            </a:r>
            <a:r>
              <a:rPr lang="de-DE" b="1" dirty="0"/>
              <a:t>wir</a:t>
            </a:r>
            <a:r>
              <a:rPr lang="de-DE" b="0" dirty="0"/>
              <a:t> diese nun ganz konkret auf die Wippenaufgabe.</a:t>
            </a:r>
            <a:br>
              <a:rPr lang="de-DE" b="0" dirty="0"/>
            </a:br>
            <a:r>
              <a:rPr lang="de-DE" b="0" dirty="0"/>
              <a:t>Für jede Grundvorstellung – Zuordnung, Kovariation und Objekt – zeigen wir typische Merkmale,</a:t>
            </a:r>
            <a:br>
              <a:rPr lang="de-DE" b="0" dirty="0"/>
            </a:br>
            <a:r>
              <a:rPr lang="de-DE" b="0" dirty="0"/>
              <a:t>wie sie sich im Kontext der Wippe im Unterricht beobachten lassen.</a:t>
            </a:r>
          </a:p>
          <a:p>
            <a:r>
              <a:rPr lang="de-DE" b="0" dirty="0"/>
              <a:t>Die Tabellen auf den Folien bieten Ihnen eine erste Orientierung:</a:t>
            </a:r>
            <a:br>
              <a:rPr lang="de-DE" b="0" dirty="0"/>
            </a:br>
            <a:r>
              <a:rPr lang="de-DE" b="0" dirty="0"/>
              <a:t>Sie zeigen beispielhaft, woran sich entsprechende Vorstellungen der Lernenden erkennen lassen.</a:t>
            </a:r>
            <a:br>
              <a:rPr lang="de-DE" b="0" dirty="0"/>
            </a:br>
            <a:r>
              <a:rPr lang="de-DE" b="0" dirty="0"/>
              <a:t>Wichtig: Die Tabellen sind nicht vollständig, sondern als didaktische Anregung gedacht.</a:t>
            </a:r>
            <a:br>
              <a:rPr lang="de-DE" b="0" dirty="0"/>
            </a:br>
            <a:r>
              <a:rPr lang="de-DE" b="0" dirty="0"/>
              <a:t>Ergänzen Sie gern eigene Beobachtungen oder Formulierungen aus Ihrem Unterricht.</a:t>
            </a:r>
          </a:p>
          <a:p>
            <a:r>
              <a:rPr lang="de-DE" b="0" dirty="0"/>
              <a:t>Lesen Sie sich die Beispiele in Ruhe durch –</a:t>
            </a:r>
            <a:br>
              <a:rPr lang="de-DE" b="0" dirty="0"/>
            </a:br>
            <a:r>
              <a:rPr lang="de-DE" b="0" dirty="0"/>
              <a:t>und überlegen Sie: Woran könnten Sie im Unterricht erkennen, ob eine bestimmte Grundvorstellung bereits entwickelt ist – oder noch weiter aufgebaut werden sollte?</a:t>
            </a:r>
          </a:p>
          <a:p>
            <a:endParaRPr lang="de-DE" b="0" dirty="0"/>
          </a:p>
          <a:p>
            <a:r>
              <a:rPr lang="de-DE" b="0" dirty="0"/>
              <a:t>PAUSE und aufgreifen </a:t>
            </a:r>
          </a:p>
          <a:p>
            <a:endParaRPr lang="de-DE" dirty="0">
              <a:cs typeface="Calibri"/>
            </a:endParaRPr>
          </a:p>
        </p:txBody>
      </p:sp>
      <p:sp>
        <p:nvSpPr>
          <p:cNvPr id="4" name="Foliennummernplatzhalter 3">
            <a:extLst>
              <a:ext uri="{FF2B5EF4-FFF2-40B4-BE49-F238E27FC236}">
                <a16:creationId xmlns:a16="http://schemas.microsoft.com/office/drawing/2014/main" id="{CC3B70A5-44CB-B483-5E8C-83C0D29662A7}"/>
              </a:ext>
            </a:extLst>
          </p:cNvPr>
          <p:cNvSpPr>
            <a:spLocks noGrp="1"/>
          </p:cNvSpPr>
          <p:nvPr>
            <p:ph type="sldNum" sz="quarter" idx="5"/>
          </p:nvPr>
        </p:nvSpPr>
        <p:spPr/>
        <p:txBody>
          <a:bodyPr/>
          <a:lstStyle/>
          <a:p>
            <a:fld id="{12E76AD4-5A7D-4A1C-A0DA-DAECCDFB5300}" type="slidenum">
              <a:rPr lang="de-DE" smtClean="0"/>
              <a:t>24</a:t>
            </a:fld>
            <a:endParaRPr lang="de-DE" dirty="0"/>
          </a:p>
        </p:txBody>
      </p:sp>
    </p:spTree>
    <p:extLst>
      <p:ext uri="{BB962C8B-B14F-4D97-AF65-F5344CB8AC3E}">
        <p14:creationId xmlns:p14="http://schemas.microsoft.com/office/powerpoint/2010/main" val="1859725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C3CA-E12B-53F2-C705-9AAB4C453A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A8668AF-E4B1-5272-E61C-1DB62BD9686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C347667-65FC-3F39-2E14-9BDA63D5CB05}"/>
              </a:ext>
            </a:extLst>
          </p:cNvPr>
          <p:cNvSpPr>
            <a:spLocks noGrp="1"/>
          </p:cNvSpPr>
          <p:nvPr>
            <p:ph type="body" idx="1"/>
          </p:nvPr>
        </p:nvSpPr>
        <p:spPr/>
        <p:txBody>
          <a:bodyPr/>
          <a:lstStyle/>
          <a:p>
            <a:r>
              <a:rPr lang="de-DE" b="0" dirty="0"/>
              <a:t>Sie haben zuvor bereits eine allgemeine Übersicht zu den </a:t>
            </a:r>
            <a:r>
              <a:rPr lang="de-DE" b="1" dirty="0"/>
              <a:t>drei Grundvorstellungen funktionalen </a:t>
            </a:r>
            <a:r>
              <a:rPr lang="de-DE" b="0" dirty="0"/>
              <a:t>Denkens erhalten.</a:t>
            </a:r>
          </a:p>
          <a:p>
            <a:r>
              <a:rPr lang="de-DE" b="0" dirty="0"/>
              <a:t>In den nächsten drei Folien übertragen </a:t>
            </a:r>
            <a:r>
              <a:rPr lang="de-DE" b="1" dirty="0"/>
              <a:t>wir</a:t>
            </a:r>
            <a:r>
              <a:rPr lang="de-DE" b="0" dirty="0"/>
              <a:t> diese nun ganz konkret auf die Wippenaufgabe.</a:t>
            </a:r>
            <a:br>
              <a:rPr lang="de-DE" b="0" dirty="0"/>
            </a:br>
            <a:r>
              <a:rPr lang="de-DE" b="0" dirty="0"/>
              <a:t>Für jede Grundvorstellung – Zuordnung, Kovariation und Objekt – zeigen wir typische Merkmale,</a:t>
            </a:r>
            <a:br>
              <a:rPr lang="de-DE" b="0" dirty="0"/>
            </a:br>
            <a:r>
              <a:rPr lang="de-DE" b="0" dirty="0"/>
              <a:t>wie sie sich im Kontext der Wippe im Unterricht beobachten lassen.</a:t>
            </a:r>
          </a:p>
          <a:p>
            <a:r>
              <a:rPr lang="de-DE" b="0" dirty="0"/>
              <a:t>Die Tabellen auf den Folien bieten Ihnen eine erste Orientierung:</a:t>
            </a:r>
            <a:br>
              <a:rPr lang="de-DE" b="0" dirty="0"/>
            </a:br>
            <a:r>
              <a:rPr lang="de-DE" b="0" dirty="0"/>
              <a:t>Sie zeigen beispielhaft, woran sich entsprechende Vorstellungen der Lernenden erkennen lassen.</a:t>
            </a:r>
            <a:br>
              <a:rPr lang="de-DE" b="0" dirty="0"/>
            </a:br>
            <a:r>
              <a:rPr lang="de-DE" b="0" dirty="0"/>
              <a:t>Wichtig: Die Tabellen sind nicht vollständig, sondern als didaktische Anregung gedacht.</a:t>
            </a:r>
            <a:br>
              <a:rPr lang="de-DE" b="0" dirty="0"/>
            </a:br>
            <a:r>
              <a:rPr lang="de-DE" b="0" dirty="0"/>
              <a:t>Ergänzen Sie gern eigene Beobachtungen oder Formulierungen aus Ihrem Unterricht.</a:t>
            </a:r>
          </a:p>
          <a:p>
            <a:r>
              <a:rPr lang="de-DE" b="0" dirty="0"/>
              <a:t>Lesen Sie sich die Beispiele in Ruhe durch –</a:t>
            </a:r>
            <a:br>
              <a:rPr lang="de-DE" b="0" dirty="0"/>
            </a:br>
            <a:r>
              <a:rPr lang="de-DE" b="0" dirty="0"/>
              <a:t>und überlegen Sie: Woran könnten Sie im Unterricht erkennen, ob eine bestimmte Grundvorstellung bereits entwickelt ist – oder noch weiter aufgebaut werden sollte?</a:t>
            </a:r>
          </a:p>
          <a:p>
            <a:endParaRPr lang="de-DE" b="0" dirty="0"/>
          </a:p>
          <a:p>
            <a:r>
              <a:rPr lang="de-DE" b="0" dirty="0"/>
              <a:t>PAUSE und aufgreifen </a:t>
            </a:r>
          </a:p>
          <a:p>
            <a:endParaRPr lang="de-DE" dirty="0">
              <a:cs typeface="Calibri"/>
            </a:endParaRPr>
          </a:p>
        </p:txBody>
      </p:sp>
      <p:sp>
        <p:nvSpPr>
          <p:cNvPr id="4" name="Foliennummernplatzhalter 3">
            <a:extLst>
              <a:ext uri="{FF2B5EF4-FFF2-40B4-BE49-F238E27FC236}">
                <a16:creationId xmlns:a16="http://schemas.microsoft.com/office/drawing/2014/main" id="{CC3B70A5-44CB-B483-5E8C-83C0D29662A7}"/>
              </a:ext>
            </a:extLst>
          </p:cNvPr>
          <p:cNvSpPr>
            <a:spLocks noGrp="1"/>
          </p:cNvSpPr>
          <p:nvPr>
            <p:ph type="sldNum" sz="quarter" idx="5"/>
          </p:nvPr>
        </p:nvSpPr>
        <p:spPr/>
        <p:txBody>
          <a:bodyPr/>
          <a:lstStyle/>
          <a:p>
            <a:fld id="{12E76AD4-5A7D-4A1C-A0DA-DAECCDFB5300}" type="slidenum">
              <a:rPr lang="de-DE" smtClean="0"/>
              <a:t>25</a:t>
            </a:fld>
            <a:endParaRPr lang="de-DE" dirty="0"/>
          </a:p>
        </p:txBody>
      </p:sp>
    </p:spTree>
    <p:extLst>
      <p:ext uri="{BB962C8B-B14F-4D97-AF65-F5344CB8AC3E}">
        <p14:creationId xmlns:p14="http://schemas.microsoft.com/office/powerpoint/2010/main" val="2980907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C3CA-E12B-53F2-C705-9AAB4C453A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A8668AF-E4B1-5272-E61C-1DB62BD9686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C347667-65FC-3F39-2E14-9BDA63D5CB05}"/>
              </a:ext>
            </a:extLst>
          </p:cNvPr>
          <p:cNvSpPr>
            <a:spLocks noGrp="1"/>
          </p:cNvSpPr>
          <p:nvPr>
            <p:ph type="body" idx="1"/>
          </p:nvPr>
        </p:nvSpPr>
        <p:spPr/>
        <p:txBody>
          <a:bodyPr/>
          <a:lstStyle/>
          <a:p>
            <a:endParaRPr lang="de-DE" dirty="0">
              <a:cs typeface="Calibri"/>
            </a:endParaRPr>
          </a:p>
        </p:txBody>
      </p:sp>
      <p:sp>
        <p:nvSpPr>
          <p:cNvPr id="4" name="Foliennummernplatzhalter 3">
            <a:extLst>
              <a:ext uri="{FF2B5EF4-FFF2-40B4-BE49-F238E27FC236}">
                <a16:creationId xmlns:a16="http://schemas.microsoft.com/office/drawing/2014/main" id="{CC3B70A5-44CB-B483-5E8C-83C0D29662A7}"/>
              </a:ext>
            </a:extLst>
          </p:cNvPr>
          <p:cNvSpPr>
            <a:spLocks noGrp="1"/>
          </p:cNvSpPr>
          <p:nvPr>
            <p:ph type="sldNum" sz="quarter" idx="5"/>
          </p:nvPr>
        </p:nvSpPr>
        <p:spPr/>
        <p:txBody>
          <a:bodyPr/>
          <a:lstStyle/>
          <a:p>
            <a:fld id="{12E76AD4-5A7D-4A1C-A0DA-DAECCDFB5300}" type="slidenum">
              <a:rPr lang="de-DE" smtClean="0"/>
              <a:t>26</a:t>
            </a:fld>
            <a:endParaRPr lang="de-DE" dirty="0"/>
          </a:p>
        </p:txBody>
      </p:sp>
    </p:spTree>
    <p:extLst>
      <p:ext uri="{BB962C8B-B14F-4D97-AF65-F5344CB8AC3E}">
        <p14:creationId xmlns:p14="http://schemas.microsoft.com/office/powerpoint/2010/main" val="941837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C3CA-E12B-53F2-C705-9AAB4C453A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A8668AF-E4B1-5272-E61C-1DB62BD9686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C347667-65FC-3F39-2E14-9BDA63D5CB05}"/>
              </a:ext>
            </a:extLst>
          </p:cNvPr>
          <p:cNvSpPr>
            <a:spLocks noGrp="1"/>
          </p:cNvSpPr>
          <p:nvPr>
            <p:ph type="body" idx="1"/>
          </p:nvPr>
        </p:nvSpPr>
        <p:spPr/>
        <p:txBody>
          <a:bodyPr/>
          <a:lstStyle/>
          <a:p>
            <a:endParaRPr lang="de-DE" dirty="0">
              <a:cs typeface="Calibri"/>
            </a:endParaRPr>
          </a:p>
        </p:txBody>
      </p:sp>
      <p:sp>
        <p:nvSpPr>
          <p:cNvPr id="4" name="Foliennummernplatzhalter 3">
            <a:extLst>
              <a:ext uri="{FF2B5EF4-FFF2-40B4-BE49-F238E27FC236}">
                <a16:creationId xmlns:a16="http://schemas.microsoft.com/office/drawing/2014/main" id="{CC3B70A5-44CB-B483-5E8C-83C0D29662A7}"/>
              </a:ext>
            </a:extLst>
          </p:cNvPr>
          <p:cNvSpPr>
            <a:spLocks noGrp="1"/>
          </p:cNvSpPr>
          <p:nvPr>
            <p:ph type="sldNum" sz="quarter" idx="5"/>
          </p:nvPr>
        </p:nvSpPr>
        <p:spPr/>
        <p:txBody>
          <a:bodyPr/>
          <a:lstStyle/>
          <a:p>
            <a:fld id="{12E76AD4-5A7D-4A1C-A0DA-DAECCDFB5300}" type="slidenum">
              <a:rPr lang="de-DE" smtClean="0"/>
              <a:t>27</a:t>
            </a:fld>
            <a:endParaRPr lang="de-DE" dirty="0"/>
          </a:p>
        </p:txBody>
      </p:sp>
    </p:spTree>
    <p:extLst>
      <p:ext uri="{BB962C8B-B14F-4D97-AF65-F5344CB8AC3E}">
        <p14:creationId xmlns:p14="http://schemas.microsoft.com/office/powerpoint/2010/main" val="3891965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 dieser Stelle bietet sich eine gute Gelegenheit für eine Pause. Nehmen Sie sich Zeit, das bisher Gezeigte wirken zu lassen – und starten Sie die Präsentation wieder, sobald Sie bereit sind, weiterzumachen.</a:t>
            </a:r>
          </a:p>
        </p:txBody>
      </p:sp>
      <p:sp>
        <p:nvSpPr>
          <p:cNvPr id="4" name="Foliennummernplatzhalter 3"/>
          <p:cNvSpPr>
            <a:spLocks noGrp="1"/>
          </p:cNvSpPr>
          <p:nvPr>
            <p:ph type="sldNum" sz="quarter" idx="5"/>
          </p:nvPr>
        </p:nvSpPr>
        <p:spPr/>
        <p:txBody>
          <a:bodyPr/>
          <a:lstStyle/>
          <a:p>
            <a:fld id="{12E76AD4-5A7D-4A1C-A0DA-DAECCDFB5300}" type="slidenum">
              <a:rPr lang="de-DE" smtClean="0"/>
              <a:t>28</a:t>
            </a:fld>
            <a:endParaRPr lang="de-DE" dirty="0"/>
          </a:p>
        </p:txBody>
      </p:sp>
    </p:spTree>
    <p:extLst>
      <p:ext uri="{BB962C8B-B14F-4D97-AF65-F5344CB8AC3E}">
        <p14:creationId xmlns:p14="http://schemas.microsoft.com/office/powerpoint/2010/main" val="41347055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D394F-26AA-743A-AA7B-F06C5FE09FC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B67382-837A-31B0-B67F-F033BCFB529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47D26B-C385-6935-343C-F7AE6E583553}"/>
              </a:ext>
            </a:extLst>
          </p:cNvPr>
          <p:cNvSpPr>
            <a:spLocks noGrp="1"/>
          </p:cNvSpPr>
          <p:nvPr>
            <p:ph type="body" idx="1"/>
          </p:nvPr>
        </p:nvSpPr>
        <p:spPr/>
        <p:txBody>
          <a:bodyPr/>
          <a:lstStyle/>
          <a:p>
            <a:r>
              <a:rPr lang="de-DE" b="0" dirty="0"/>
              <a:t>Im nächsten Schritt rücken digitale Möglichkeiten in den Fokus.</a:t>
            </a:r>
            <a:br>
              <a:rPr lang="de-DE" b="0" dirty="0"/>
            </a:br>
            <a:r>
              <a:rPr lang="de-DE" b="0" dirty="0"/>
              <a:t>Dabei geht es um die Frage, wie digitale Werkzeuge das Lernen der Schülerinnen und Schüler unterstützen können. </a:t>
            </a:r>
          </a:p>
          <a:p>
            <a:endParaRPr lang="de-DE" b="0" dirty="0"/>
          </a:p>
          <a:p>
            <a:endParaRPr lang="de-DE" b="0" dirty="0"/>
          </a:p>
          <a:p>
            <a:r>
              <a:rPr lang="de-DE" b="0" dirty="0"/>
              <a:t>Dazu erkunden Sie bitte zwei Simulationen:</a:t>
            </a:r>
          </a:p>
          <a:p>
            <a:pPr>
              <a:buFont typeface="Arial" panose="020B0604020202020204" pitchFamily="34" charset="0"/>
              <a:buChar char="•"/>
            </a:pPr>
            <a:r>
              <a:rPr lang="de-DE" b="0" dirty="0"/>
              <a:t>Version 1: Die Simulation repräsentiert das reale Experiment. Lernende führen das Experiment digital durch, sammeln Messwerte und übertragen diese eigenständig in Tabellen und Graphen.</a:t>
            </a:r>
          </a:p>
          <a:p>
            <a:pPr>
              <a:buFont typeface="Arial" panose="020B0604020202020204" pitchFamily="34" charset="0"/>
              <a:buChar char="•"/>
            </a:pPr>
            <a:endParaRPr lang="de-DE" b="0" dirty="0"/>
          </a:p>
          <a:p>
            <a:pPr>
              <a:buFont typeface="Arial" panose="020B0604020202020204" pitchFamily="34" charset="0"/>
              <a:buChar char="•"/>
            </a:pPr>
            <a:r>
              <a:rPr lang="de-DE" b="0" dirty="0"/>
              <a:t>Version 2: Die Simulation dient als multiples Darstellungswerkzeug. Sie ermöglicht den gleichzeitigen oder gezielten Zugriff auf verschiedene Repräsentationen: Auf die Rechensituation, die Tabelle, den Graphen oder die Gleichung – und erlaubt so den Wechsel und die Verknüpfung zwischen den Darstellungen.</a:t>
            </a:r>
          </a:p>
          <a:p>
            <a:r>
              <a:rPr lang="de-DE" b="0" dirty="0"/>
              <a:t>Die Links zu beiden Versionen finden Sie in der Materialsammlung zur Fortbildung.</a:t>
            </a:r>
          </a:p>
          <a:p>
            <a:r>
              <a:rPr lang="de-DE" b="0" dirty="0"/>
              <a:t>Bitte stoppen Sie jetzt das Video</a:t>
            </a:r>
            <a:br>
              <a:rPr lang="de-DE" b="0" dirty="0"/>
            </a:br>
            <a:r>
              <a:rPr lang="de-DE" b="0" dirty="0"/>
              <a:t>und diskutieren Sie anhand der beiden Varianten, welchen didaktischen Mehrwert die digitale Umsetzung – als virtuelles Experiment oder als Erweiterung – im Hinblick auf die Förderung funktionalen Denkens bietet.</a:t>
            </a:r>
          </a:p>
          <a:p>
            <a:r>
              <a:rPr lang="de-DE" b="0" dirty="0"/>
              <a:t>Starten Sie das Video anschließend wieder, wenn Sie mit dem Arbeitsauftrag fertig sind</a:t>
            </a:r>
          </a:p>
          <a:p>
            <a:endParaRPr lang="de-DE" b="0" dirty="0"/>
          </a:p>
          <a:p>
            <a:pPr marL="0" indent="0">
              <a:buFont typeface="Calibri"/>
              <a:buNone/>
            </a:pPr>
            <a:endParaRPr lang="de-DE" dirty="0"/>
          </a:p>
          <a:p>
            <a:pPr marL="171450" indent="-171450">
              <a:buFont typeface="Calibri"/>
              <a:buChar char="-"/>
            </a:pPr>
            <a:endParaRPr lang="de-DE" dirty="0"/>
          </a:p>
          <a:p>
            <a:pPr marL="171450" indent="-171450">
              <a:buFont typeface="Calibri"/>
              <a:buChar char="-"/>
            </a:pPr>
            <a:endParaRPr lang="de-DE" dirty="0"/>
          </a:p>
          <a:p>
            <a:pPr marL="171450" indent="-171450">
              <a:buFont typeface="Calibri"/>
              <a:buChar char="-"/>
            </a:pPr>
            <a:endParaRPr lang="de-DE" dirty="0"/>
          </a:p>
        </p:txBody>
      </p:sp>
      <p:sp>
        <p:nvSpPr>
          <p:cNvPr id="4" name="Foliennummernplatzhalter 3">
            <a:extLst>
              <a:ext uri="{FF2B5EF4-FFF2-40B4-BE49-F238E27FC236}">
                <a16:creationId xmlns:a16="http://schemas.microsoft.com/office/drawing/2014/main" id="{81025DD0-9959-4768-82E2-285E81A9D3A4}"/>
              </a:ext>
            </a:extLst>
          </p:cNvPr>
          <p:cNvSpPr>
            <a:spLocks noGrp="1"/>
          </p:cNvSpPr>
          <p:nvPr>
            <p:ph type="sldNum" sz="quarter" idx="5"/>
          </p:nvPr>
        </p:nvSpPr>
        <p:spPr/>
        <p:txBody>
          <a:bodyPr/>
          <a:lstStyle/>
          <a:p>
            <a:fld id="{12E76AD4-5A7D-4A1C-A0DA-DAECCDFB5300}" type="slidenum">
              <a:rPr lang="de-DE" smtClean="0"/>
              <a:t>29</a:t>
            </a:fld>
            <a:endParaRPr lang="de-DE" dirty="0"/>
          </a:p>
        </p:txBody>
      </p:sp>
    </p:spTree>
    <p:extLst>
      <p:ext uri="{BB962C8B-B14F-4D97-AF65-F5344CB8AC3E}">
        <p14:creationId xmlns:p14="http://schemas.microsoft.com/office/powerpoint/2010/main" val="3109765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sz="2800" dirty="0"/>
              <a:t>Erfolgreicher Unterricht ist heute digital mitgedacht – aber nicht rein digital. Schülerinnen und Schüler lernen besser, wenn digitale Medien das (gemeinsame) Lernen gezielt unterstützen. Entscheidend ist, wie Medien eingesetzt werden – nämlich so, dass sie das fachliche Lernen wirksam fördern.</a:t>
            </a:r>
          </a:p>
          <a:p>
            <a:pPr>
              <a:defRPr/>
            </a:pPr>
            <a:r>
              <a:rPr lang="de-DE" sz="2800" dirty="0"/>
              <a:t>Digitale Werkzeuge entfalten ihr Potenzial dann, wenn sie durchdacht in den Unterricht eingebettet sind und an die unterschiedlichen Lernvoraussetzungen angepasst werden.</a:t>
            </a:r>
            <a:br>
              <a:rPr lang="de-DE" sz="2800" dirty="0">
                <a:cs typeface="+mn-lt"/>
              </a:rPr>
            </a:br>
            <a:r>
              <a:rPr lang="de-DE" sz="2800" dirty="0"/>
              <a:t>Leistungsstarke Lernende profitieren von Freiraum und offenen Aufgaben, leistungsschwächere Lernende brauchen klare Strukturen und gezielte Hilfen.</a:t>
            </a:r>
          </a:p>
          <a:p>
            <a:pPr>
              <a:defRPr/>
            </a:pPr>
            <a:r>
              <a:rPr lang="de-DE" sz="2800" dirty="0"/>
              <a:t>MINT-ProNeD stellt sich genau dieser Herausforderung.</a:t>
            </a:r>
          </a:p>
          <a:p>
            <a:pPr>
              <a:defRPr/>
            </a:pPr>
            <a:r>
              <a:rPr lang="de-DE" sz="2800" dirty="0"/>
              <a:t>Wie kann Unterricht so gestaltet werden, dass er adaptiv auf unterschiedliche Lernbedarfe eingeht – schon in der Planung und auch im Unterrichtsgeschehen selbst!</a:t>
            </a:r>
          </a:p>
          <a:p>
            <a:pPr>
              <a:defRPr/>
            </a:pPr>
            <a:r>
              <a:rPr lang="de-DE" sz="2800" dirty="0"/>
              <a:t>Damit kommen wir zur nächsten Folie – zur Unterscheidung von Makroadaption und Mikroadaption.</a:t>
            </a:r>
          </a:p>
          <a:p>
            <a:pPr>
              <a:defRPr/>
            </a:pPr>
            <a:endParaRPr lang="de-DE" sz="2800" dirty="0"/>
          </a:p>
          <a:p>
            <a:pPr>
              <a:defRPr/>
            </a:pPr>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3</a:t>
            </a:fld>
            <a:endParaRPr lang="de-DE" dirty="0"/>
          </a:p>
        </p:txBody>
      </p:sp>
    </p:spTree>
    <p:extLst>
      <p:ext uri="{BB962C8B-B14F-4D97-AF65-F5344CB8AC3E}">
        <p14:creationId xmlns:p14="http://schemas.microsoft.com/office/powerpoint/2010/main" val="1428375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D394F-26AA-743A-AA7B-F06C5FE09FC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B67382-837A-31B0-B67F-F033BCFB529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47D26B-C385-6935-343C-F7AE6E583553}"/>
              </a:ext>
            </a:extLst>
          </p:cNvPr>
          <p:cNvSpPr>
            <a:spLocks noGrp="1"/>
          </p:cNvSpPr>
          <p:nvPr>
            <p:ph type="body" idx="1"/>
          </p:nvPr>
        </p:nvSpPr>
        <p:spPr/>
        <p:txBody>
          <a:bodyPr/>
          <a:lstStyle/>
          <a:p>
            <a:r>
              <a:rPr lang="de-DE" dirty="0"/>
              <a:t>Wir möchten nun gemeinsam mit Ihnen die beiden digitalen Varianten reflektieren und diskutieren:</a:t>
            </a:r>
          </a:p>
          <a:p>
            <a:pPr>
              <a:buFont typeface="Arial" panose="020B0604020202020204" pitchFamily="34" charset="0"/>
              <a:buChar char="•"/>
            </a:pPr>
            <a:r>
              <a:rPr lang="de-DE" b="1" dirty="0"/>
              <a:t>Was leisten sie jeweils für das funktionale Denken?</a:t>
            </a:r>
            <a:endParaRPr lang="de-DE" dirty="0"/>
          </a:p>
          <a:p>
            <a:pPr>
              <a:buFont typeface="Arial" panose="020B0604020202020204" pitchFamily="34" charset="0"/>
              <a:buChar char="•"/>
            </a:pPr>
            <a:r>
              <a:rPr lang="de-DE" b="1" dirty="0"/>
              <a:t>Welche Grundvorstellungen – Zuordnung, Kovariation, Objekt – können wie unterstützt werden?</a:t>
            </a:r>
            <a:endParaRPr lang="de-DE" dirty="0"/>
          </a:p>
          <a:p>
            <a:pPr>
              <a:buFont typeface="Arial" panose="020B0604020202020204" pitchFamily="34" charset="0"/>
              <a:buChar char="•"/>
            </a:pPr>
            <a:r>
              <a:rPr lang="de-DE" b="1" dirty="0"/>
              <a:t>Und welche Kriterien würden Sie für den gezielten Einsatz digitaler Werkzeuge im Unterricht ableiten?</a:t>
            </a:r>
          </a:p>
          <a:p>
            <a:pPr>
              <a:buFont typeface="Arial" panose="020B0604020202020204" pitchFamily="34" charset="0"/>
              <a:buChar char="•"/>
            </a:pPr>
            <a:endParaRPr lang="de-DE" b="1" dirty="0"/>
          </a:p>
          <a:p>
            <a:pPr>
              <a:buFont typeface="Arial" panose="020B0604020202020204" pitchFamily="34" charset="0"/>
              <a:buChar char="•"/>
            </a:pPr>
            <a:endParaRPr lang="de-DE" dirty="0"/>
          </a:p>
          <a:p>
            <a:r>
              <a:rPr lang="de-DE" dirty="0"/>
              <a:t>Zur Unterstützung Ihrer Überlegungen haben wir im nächsten Schritt beispielhafte </a:t>
            </a:r>
            <a:r>
              <a:rPr lang="de-DE" b="1" dirty="0"/>
              <a:t>Lehrkräfte-Statements</a:t>
            </a:r>
            <a:r>
              <a:rPr lang="de-DE" dirty="0"/>
              <a:t> zusammengestellt.</a:t>
            </a:r>
            <a:br>
              <a:rPr lang="de-DE" dirty="0"/>
            </a:br>
            <a:r>
              <a:rPr lang="de-DE" dirty="0"/>
              <a:t>Sie greifen zentrale Aspekte auf, die Sie auf den letzten Folien kennengelernt haben – etwa die Rolle von Darstellung, Kontextbezug, haptischer Erfahrung oder Darstellungswechsel.</a:t>
            </a:r>
          </a:p>
          <a:p>
            <a:r>
              <a:rPr lang="de-DE" dirty="0"/>
              <a:t>Nutzen Sie diese Impulse gern als Ausgangspunkt für Ihre Diskussion – im Kollegium oder in der Fortbildungsgruppe.</a:t>
            </a:r>
          </a:p>
          <a:p>
            <a:endParaRPr lang="de-DE" dirty="0"/>
          </a:p>
        </p:txBody>
      </p:sp>
      <p:sp>
        <p:nvSpPr>
          <p:cNvPr id="4" name="Foliennummernplatzhalter 3">
            <a:extLst>
              <a:ext uri="{FF2B5EF4-FFF2-40B4-BE49-F238E27FC236}">
                <a16:creationId xmlns:a16="http://schemas.microsoft.com/office/drawing/2014/main" id="{81025DD0-9959-4768-82E2-285E81A9D3A4}"/>
              </a:ext>
            </a:extLst>
          </p:cNvPr>
          <p:cNvSpPr>
            <a:spLocks noGrp="1"/>
          </p:cNvSpPr>
          <p:nvPr>
            <p:ph type="sldNum" sz="quarter" idx="5"/>
          </p:nvPr>
        </p:nvSpPr>
        <p:spPr/>
        <p:txBody>
          <a:bodyPr/>
          <a:lstStyle/>
          <a:p>
            <a:fld id="{12E76AD4-5A7D-4A1C-A0DA-DAECCDFB5300}" type="slidenum">
              <a:rPr lang="de-DE" smtClean="0"/>
              <a:t>30</a:t>
            </a:fld>
            <a:endParaRPr lang="de-DE" dirty="0"/>
          </a:p>
        </p:txBody>
      </p:sp>
    </p:spTree>
    <p:extLst>
      <p:ext uri="{BB962C8B-B14F-4D97-AF65-F5344CB8AC3E}">
        <p14:creationId xmlns:p14="http://schemas.microsoft.com/office/powerpoint/2010/main" val="39781104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D394F-26AA-743A-AA7B-F06C5FE09FC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B67382-837A-31B0-B67F-F033BCFB529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47D26B-C385-6935-343C-F7AE6E583553}"/>
              </a:ext>
            </a:extLst>
          </p:cNvPr>
          <p:cNvSpPr>
            <a:spLocks noGrp="1"/>
          </p:cNvSpPr>
          <p:nvPr>
            <p:ph type="body" idx="1"/>
          </p:nvPr>
        </p:nvSpPr>
        <p:spPr/>
        <p:txBody>
          <a:bodyPr/>
          <a:lstStyle/>
          <a:p>
            <a:r>
              <a:rPr lang="de-DE" b="1" dirty="0"/>
              <a:t>Version 1 – Virtuelles Experiment (Ersatz für Rechenwaage):</a:t>
            </a:r>
          </a:p>
          <a:p>
            <a:pPr>
              <a:buFont typeface="Arial" panose="020B0604020202020204" pitchFamily="34" charset="0"/>
              <a:buChar char="•"/>
            </a:pPr>
            <a:r>
              <a:rPr lang="de-DE" dirty="0"/>
              <a:t>„Ich finde es gut, dass man den Forscherkreislauf komplett digital durchlaufen kann – gerade für Vertretungsstunden oder zu Hause.“</a:t>
            </a:r>
          </a:p>
          <a:p>
            <a:pPr>
              <a:buFont typeface="Arial" panose="020B0604020202020204" pitchFamily="34" charset="0"/>
              <a:buChar char="•"/>
            </a:pPr>
            <a:r>
              <a:rPr lang="de-DE" dirty="0"/>
              <a:t>„Aber ohne das reale Ausprobieren fehlt vielen Schüler:innen das Erleben der Situation – da wird funktionales Denken schnell abstrakt.“</a:t>
            </a:r>
          </a:p>
          <a:p>
            <a:pPr>
              <a:buFont typeface="Arial" panose="020B0604020202020204" pitchFamily="34" charset="0"/>
              <a:buChar char="•"/>
            </a:pPr>
            <a:r>
              <a:rPr lang="de-DE" dirty="0"/>
              <a:t>„Für die Zuordnungsvorstellung bräuchte es Aufgaben, die stärker den Bezug zur Wippe wiederherstellen.“</a:t>
            </a:r>
          </a:p>
          <a:p>
            <a:pPr>
              <a:buFont typeface="Arial" panose="020B0604020202020204" pitchFamily="34" charset="0"/>
              <a:buChar char="•"/>
            </a:pPr>
            <a:r>
              <a:rPr lang="de-DE" dirty="0"/>
              <a:t>„Die mathematischen Darstellungen entstehen erst im Nachgang – das kann auch überfordern, wenn sie nicht angeleitet werden.“</a:t>
            </a:r>
          </a:p>
          <a:p>
            <a:pPr>
              <a:buFont typeface="Arial" panose="020B0604020202020204" pitchFamily="34" charset="0"/>
              <a:buChar char="•"/>
            </a:pPr>
            <a:r>
              <a:rPr lang="de-DE" dirty="0"/>
              <a:t>„Ich sehe hier eine Chance zur Strukturierung – aber die Tiefe fehlt mir im Vergleich zum Realexperiment.“</a:t>
            </a:r>
          </a:p>
          <a:p>
            <a:pPr>
              <a:buFont typeface="Arial" panose="020B0604020202020204" pitchFamily="34" charset="0"/>
              <a:buChar char="•"/>
            </a:pPr>
            <a:r>
              <a:rPr lang="de-DE" dirty="0"/>
              <a:t>„Für Wiederholung oder Diagnose gut – aber zur Einführung würde ich lieber mit Material arbeiten.“</a:t>
            </a:r>
          </a:p>
          <a:p>
            <a:r>
              <a:rPr lang="de-DE" b="1" dirty="0"/>
              <a:t>Version 2 – Simulation mit Darstellungswechsel (Multiples Werkzeug):</a:t>
            </a:r>
          </a:p>
          <a:p>
            <a:pPr>
              <a:buFont typeface="Arial" panose="020B0604020202020204" pitchFamily="34" charset="0"/>
              <a:buChar char="•"/>
            </a:pPr>
            <a:r>
              <a:rPr lang="de-DE" dirty="0"/>
              <a:t>„Gerade für die Kovariationsvorstellung ist das super – weil Änderungen in Tabelle, Graph und Gleichung gleichzeitig sichtbar sind.“</a:t>
            </a:r>
          </a:p>
          <a:p>
            <a:pPr>
              <a:buFont typeface="Arial" panose="020B0604020202020204" pitchFamily="34" charset="0"/>
              <a:buChar char="•"/>
            </a:pPr>
            <a:r>
              <a:rPr lang="de-DE" dirty="0"/>
              <a:t>„Die Verknüpfung von Darstellung und Situation ist hier richtig gut umgesetzt – das fördert echtes Verstehen.“</a:t>
            </a:r>
          </a:p>
          <a:p>
            <a:pPr>
              <a:buFont typeface="Arial" panose="020B0604020202020204" pitchFamily="34" charset="0"/>
              <a:buChar char="•"/>
            </a:pPr>
            <a:r>
              <a:rPr lang="de-DE" dirty="0"/>
              <a:t>„Man sieht sofort, ob Schüler:innen Zusammenhänge erfassen oder nur rechnen – das macht ihre Denkprozesse für mich als Lehrkraft transparenter.“</a:t>
            </a:r>
          </a:p>
          <a:p>
            <a:pPr>
              <a:buFont typeface="Arial" panose="020B0604020202020204" pitchFamily="34" charset="0"/>
              <a:buChar char="•"/>
            </a:pPr>
            <a:r>
              <a:rPr lang="de-DE" dirty="0"/>
              <a:t>„Die Schüler:innen lernen hier, zwischen Darstellungen zu wechseln – und merken, wann welche hilfreich ist.“</a:t>
            </a:r>
          </a:p>
          <a:p>
            <a:pPr>
              <a:buFont typeface="Arial" panose="020B0604020202020204" pitchFamily="34" charset="0"/>
              <a:buChar char="•"/>
            </a:pPr>
            <a:r>
              <a:rPr lang="de-DE" dirty="0"/>
              <a:t>„Ich finde, das ist ein Werkzeug, um auch die Objektvorstellung aufzubauen – die Funktion wird als Ganzes erkennbar.“</a:t>
            </a:r>
          </a:p>
          <a:p>
            <a:pPr>
              <a:buFont typeface="Arial" panose="020B0604020202020204" pitchFamily="34" charset="0"/>
              <a:buChar char="•"/>
            </a:pPr>
            <a:r>
              <a:rPr lang="de-DE" dirty="0"/>
              <a:t>„Gerade für heterogene Gruppen hilfreich – weil es mehrere Zugänge gleichzeitig anbietet.“</a:t>
            </a:r>
          </a:p>
          <a:p>
            <a:endParaRPr lang="de-DE" dirty="0"/>
          </a:p>
        </p:txBody>
      </p:sp>
      <p:sp>
        <p:nvSpPr>
          <p:cNvPr id="4" name="Foliennummernplatzhalter 3">
            <a:extLst>
              <a:ext uri="{FF2B5EF4-FFF2-40B4-BE49-F238E27FC236}">
                <a16:creationId xmlns:a16="http://schemas.microsoft.com/office/drawing/2014/main" id="{81025DD0-9959-4768-82E2-285E81A9D3A4}"/>
              </a:ext>
            </a:extLst>
          </p:cNvPr>
          <p:cNvSpPr>
            <a:spLocks noGrp="1"/>
          </p:cNvSpPr>
          <p:nvPr>
            <p:ph type="sldNum" sz="quarter" idx="5"/>
          </p:nvPr>
        </p:nvSpPr>
        <p:spPr/>
        <p:txBody>
          <a:bodyPr/>
          <a:lstStyle/>
          <a:p>
            <a:fld id="{12E76AD4-5A7D-4A1C-A0DA-DAECCDFB5300}" type="slidenum">
              <a:rPr lang="de-DE" smtClean="0"/>
              <a:t>31</a:t>
            </a:fld>
            <a:endParaRPr lang="de-DE" dirty="0"/>
          </a:p>
        </p:txBody>
      </p:sp>
    </p:spTree>
    <p:extLst>
      <p:ext uri="{BB962C8B-B14F-4D97-AF65-F5344CB8AC3E}">
        <p14:creationId xmlns:p14="http://schemas.microsoft.com/office/powerpoint/2010/main" val="33787765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cs typeface="Times New Roman" panose="02020603050405020304" pitchFamily="18" charset="0"/>
              </a:rPr>
              <a:t>Wir starten nun mit Aktivität II, der Rechtecksaufgabe. </a:t>
            </a:r>
          </a:p>
        </p:txBody>
      </p:sp>
      <p:sp>
        <p:nvSpPr>
          <p:cNvPr id="4" name="Foliennummernplatzhalter 3"/>
          <p:cNvSpPr>
            <a:spLocks noGrp="1"/>
          </p:cNvSpPr>
          <p:nvPr>
            <p:ph type="sldNum" sz="quarter" idx="5"/>
          </p:nvPr>
        </p:nvSpPr>
        <p:spPr/>
        <p:txBody>
          <a:bodyPr/>
          <a:lstStyle/>
          <a:p>
            <a:fld id="{12E76AD4-5A7D-4A1C-A0DA-DAECCDFB5300}" type="slidenum">
              <a:rPr lang="de-DE" smtClean="0"/>
              <a:t>32</a:t>
            </a:fld>
            <a:endParaRPr lang="de-DE" dirty="0"/>
          </a:p>
        </p:txBody>
      </p:sp>
    </p:spTree>
    <p:extLst>
      <p:ext uri="{BB962C8B-B14F-4D97-AF65-F5344CB8AC3E}">
        <p14:creationId xmlns:p14="http://schemas.microsoft.com/office/powerpoint/2010/main" val="15268616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Im nächsten Schritt geht es um eine neue Forscherfrage.</a:t>
            </a:r>
            <a:br>
              <a:rPr lang="de-DE" b="0" dirty="0"/>
            </a:br>
            <a:r>
              <a:rPr lang="de-DE" b="0" dirty="0"/>
              <a:t>Wie verändern sich die Seitenlängen eines Rechtecks, wenn der Flächeninhalt konstant bleibt?</a:t>
            </a:r>
          </a:p>
          <a:p>
            <a:r>
              <a:rPr lang="de-DE" b="0" dirty="0"/>
              <a:t>Die Aufgabe folgt erneut dem Prinzip des Forschens – diesmal mit einem anderen funktionalen Zusammenhang.</a:t>
            </a:r>
          </a:p>
          <a:p>
            <a:r>
              <a:rPr lang="de-DE" b="0" dirty="0"/>
              <a:t>Die Schülerinnen und Schüler erkunden, wie sich bei festem Flächeninhalt die Seitenlängen wechselseitig beeinflussen. Zunächst mit Legematerial, später digital mit einer Simulation, die ihnen systematisches Variieren und Darstellen ermöglicht.</a:t>
            </a:r>
          </a:p>
          <a:p>
            <a:r>
              <a:rPr lang="de-DE" b="0" dirty="0"/>
              <a:t>Ziel ist es, funktionale Zusammenhänge in unterschiedlichen Darstellungsformen zu erfassen – in Sprache, Tabelle, Gleichung oder Graph. Dabei wird der Wechsel zwischen den Darstellungen bewusst angeregt. </a:t>
            </a:r>
            <a:br>
              <a:rPr lang="de-DE" b="0" dirty="0"/>
            </a:br>
            <a:r>
              <a:rPr lang="de-DE" b="0" dirty="0"/>
              <a:t>Ihr Arbeitsauftrag:</a:t>
            </a:r>
            <a:br>
              <a:rPr lang="de-DE" b="0" dirty="0"/>
            </a:br>
            <a:r>
              <a:rPr lang="de-DE" b="0" dirty="0"/>
              <a:t>Begeben Sie in die Rolle Ihrer Schülerinnen und Schüler und bearbeiten Sie das digitale Arbeitsblatt aus der Materialsammlung zur Fortbildung: „Rechteck – Funktionaler Zusammenhang“.</a:t>
            </a:r>
          </a:p>
          <a:p>
            <a:r>
              <a:rPr lang="de-DE" b="0" dirty="0"/>
              <a:t>Der Link zur Simulation befindet sich ebenfalls in der Materialsammlung.</a:t>
            </a:r>
          </a:p>
          <a:p>
            <a:r>
              <a:rPr lang="de-DE" b="0" dirty="0"/>
              <a:t>Beobachten Sie währenddessen auch aus der Perspektive einer Lehrkraft:</a:t>
            </a:r>
          </a:p>
          <a:p>
            <a:pPr>
              <a:buFont typeface="Arial" panose="020B0604020202020204" pitchFamily="34" charset="0"/>
              <a:buChar char="•"/>
            </a:pPr>
            <a:r>
              <a:rPr lang="de-DE" b="0" dirty="0"/>
              <a:t>Welche Aspekte funktionalen Denkens werden durch die Aufgabe gefördert?</a:t>
            </a:r>
          </a:p>
          <a:p>
            <a:pPr>
              <a:buFont typeface="Arial" panose="020B0604020202020204" pitchFamily="34" charset="0"/>
              <a:buChar char="•"/>
            </a:pPr>
            <a:r>
              <a:rPr lang="de-DE" b="0" dirty="0"/>
              <a:t>Wie gelingt die Anbindung an unterschiedliche Darstellungsformen?</a:t>
            </a:r>
          </a:p>
          <a:p>
            <a:r>
              <a:rPr lang="de-DE" b="0" dirty="0"/>
              <a:t>Bitte stoppen Sie jetzt das Video.</a:t>
            </a:r>
            <a:br>
              <a:rPr lang="de-DE" b="0" dirty="0"/>
            </a:br>
            <a:r>
              <a:rPr lang="de-DE" b="0" dirty="0"/>
              <a:t>Starten Sie es wieder, sobald Sie mit dem Arbeitsauftrag fertig sind.</a:t>
            </a:r>
          </a:p>
          <a:p>
            <a:endParaRPr lang="de-DE" dirty="0"/>
          </a:p>
        </p:txBody>
      </p:sp>
      <p:sp>
        <p:nvSpPr>
          <p:cNvPr id="4" name="Foliennummernplatzhalter 3"/>
          <p:cNvSpPr>
            <a:spLocks noGrp="1"/>
          </p:cNvSpPr>
          <p:nvPr>
            <p:ph type="sldNum" sz="quarter" idx="5"/>
          </p:nvPr>
        </p:nvSpPr>
        <p:spPr/>
        <p:txBody>
          <a:bodyPr/>
          <a:lstStyle/>
          <a:p>
            <a:fld id="{12E76AD4-5A7D-4A1C-A0DA-DAECCDFB5300}" type="slidenum">
              <a:rPr lang="de-DE" smtClean="0"/>
              <a:t>33</a:t>
            </a:fld>
            <a:endParaRPr lang="de-DE" dirty="0"/>
          </a:p>
        </p:txBody>
      </p:sp>
    </p:spTree>
    <p:extLst>
      <p:ext uri="{BB962C8B-B14F-4D97-AF65-F5344CB8AC3E}">
        <p14:creationId xmlns:p14="http://schemas.microsoft.com/office/powerpoint/2010/main" val="16953764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5D184-855C-35C5-C25B-80E4B3E54C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32958B-3534-7D52-BDF9-48F089A5B2D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7EDA20B-9D10-5C67-F2D2-75E06FC9EFE0}"/>
              </a:ext>
            </a:extLst>
          </p:cNvPr>
          <p:cNvSpPr>
            <a:spLocks noGrp="1"/>
          </p:cNvSpPr>
          <p:nvPr>
            <p:ph type="body" idx="1"/>
          </p:nvPr>
        </p:nvSpPr>
        <p:spPr/>
        <p:txBody>
          <a:bodyPr/>
          <a:lstStyle/>
          <a:p>
            <a:r>
              <a:rPr lang="de-DE" b="0" dirty="0"/>
              <a:t>Sie haben nun die Rechteck-Aufgabe aus </a:t>
            </a:r>
            <a:r>
              <a:rPr lang="de-DE" b="0" dirty="0" err="1"/>
              <a:t>Lernendensicht</a:t>
            </a:r>
            <a:r>
              <a:rPr lang="de-DE" b="0" dirty="0"/>
              <a:t> bearbeitet und dabei zentrale Aspekte funktionalen Denkens kennengelernt: das gezielte Variieren, das Wechseln zwischen Darstellungen – und das Herausarbeiten eines funktionalen Zusammenhangs.</a:t>
            </a:r>
          </a:p>
          <a:p>
            <a:r>
              <a:rPr lang="de-DE" b="0" dirty="0"/>
              <a:t>Auf dieser Folie sehen Sie, wie sich das Forscherprinzip systematisch fortsetzen lässt.</a:t>
            </a:r>
            <a:br>
              <a:rPr lang="de-DE" b="0" dirty="0"/>
            </a:br>
            <a:r>
              <a:rPr lang="de-DE" b="0" dirty="0"/>
              <a:t>Die ursprüngliche Forscherfrage – „Wie verändert sich b in Abhängigkeit von a bei konstantem Flächeninhalt?“ – führt zu einem antiproportionalen Zusammenhang.</a:t>
            </a:r>
            <a:br>
              <a:rPr lang="de-DE" b="0" dirty="0"/>
            </a:br>
            <a:r>
              <a:rPr lang="de-DE" b="0" dirty="0"/>
              <a:t>Doch das Rechteck bietet noch viel mehr Potenzial.</a:t>
            </a:r>
          </a:p>
          <a:p>
            <a:r>
              <a:rPr lang="de-DE" b="0" dirty="0"/>
              <a:t>Indem wir einzelne Größen bewusst konstant halten und andere variieren, lassen sich verschiedene Funktionstypen entdecken – jeweils über eine neue Forscherfrage.</a:t>
            </a:r>
          </a:p>
          <a:p>
            <a:r>
              <a:rPr lang="de-DE" b="0" dirty="0"/>
              <a:t>So entstehen zum Beispiel:</a:t>
            </a:r>
          </a:p>
          <a:p>
            <a:pPr>
              <a:buFont typeface="Arial" panose="020B0604020202020204" pitchFamily="34" charset="0"/>
              <a:buChar char="•"/>
            </a:pPr>
            <a:r>
              <a:rPr lang="de-DE" b="0" dirty="0"/>
              <a:t>Proportionale Zusammenhänge, wenn der Flächeninhalt F in Abhängigkeit von a bei fester Seitenlänge b betrachtet wird.</a:t>
            </a:r>
          </a:p>
          <a:p>
            <a:pPr>
              <a:buFont typeface="Arial" panose="020B0604020202020204" pitchFamily="34" charset="0"/>
              <a:buChar char="•"/>
            </a:pPr>
            <a:r>
              <a:rPr lang="de-DE" b="0" dirty="0"/>
              <a:t>Lineare Zusammenhänge, wenn der Umfang u in Abhängigkeit von a mit konstanter b untersucht wird.</a:t>
            </a:r>
          </a:p>
          <a:p>
            <a:pPr>
              <a:buFont typeface="Arial" panose="020B0604020202020204" pitchFamily="34" charset="0"/>
              <a:buChar char="•"/>
            </a:pPr>
            <a:r>
              <a:rPr lang="de-DE" b="0" dirty="0"/>
              <a:t>Quadratische Funktionen, wenn F in Abhängigkeit von a betrachtet wird, während der Umfang u konstant bleibt.</a:t>
            </a:r>
          </a:p>
          <a:p>
            <a:pPr>
              <a:buFont typeface="Arial" panose="020B0604020202020204" pitchFamily="34" charset="0"/>
              <a:buChar char="•"/>
            </a:pPr>
            <a:r>
              <a:rPr lang="de-DE" b="0" dirty="0"/>
              <a:t>Und gebrochen-rationale Funktionen, wenn der Umfang u in Abhängigkeit von a analysiert wird, bei konstantem Flächeninhalt.</a:t>
            </a:r>
          </a:p>
          <a:p>
            <a:endParaRPr lang="de-DE" b="0" dirty="0"/>
          </a:p>
          <a:p>
            <a:r>
              <a:rPr lang="de-DE" b="0" dirty="0"/>
              <a:t>All diese Zusammenhänge sind in dieser Übersicht dargestellt – mit der jeweiligen Forscherfrage, dem Funktionsterm und der zugehörigen Funktionstyp-Bezeichnung.</a:t>
            </a:r>
          </a:p>
          <a:p>
            <a:r>
              <a:rPr lang="de-DE" b="0" dirty="0"/>
              <a:t>Nutzen Sie diese Struktur gern zur systematischen Weiterarbeit im Unterricht – zum Beispiel in Forschergruppen, zur Binnendifferenzierung oder zum Vergleich von Funktionstypen in höheren Klassenstufen.</a:t>
            </a:r>
          </a:p>
          <a:p>
            <a:r>
              <a:rPr lang="de-DE" b="0" dirty="0"/>
              <a:t>So lässt sich aus einer einzigen Grundidee – dem Rechteck – ein ganzer Lernpfad zum funktionalen Denken entwickeln.</a:t>
            </a:r>
            <a:br>
              <a:rPr lang="de-DE" b="0" dirty="0"/>
            </a:br>
            <a:br>
              <a:rPr lang="de-DE" b="0" dirty="0"/>
            </a:br>
            <a:r>
              <a:rPr lang="de-DE" dirty="0"/>
              <a:t>Zum Abschluss dieses Abschnitts richten wir auf der nächsten Folie den Blick auf eine typische Schulbuchaufgabe.</a:t>
            </a:r>
            <a:endParaRPr lang="de-DE" b="0" dirty="0"/>
          </a:p>
          <a:p>
            <a:endParaRPr lang="de-DE" dirty="0"/>
          </a:p>
        </p:txBody>
      </p:sp>
      <p:sp>
        <p:nvSpPr>
          <p:cNvPr id="4" name="Foliennummernplatzhalter 3">
            <a:extLst>
              <a:ext uri="{FF2B5EF4-FFF2-40B4-BE49-F238E27FC236}">
                <a16:creationId xmlns:a16="http://schemas.microsoft.com/office/drawing/2014/main" id="{FE4DFEBE-37F3-587B-7563-D10C312AC78D}"/>
              </a:ext>
            </a:extLst>
          </p:cNvPr>
          <p:cNvSpPr>
            <a:spLocks noGrp="1"/>
          </p:cNvSpPr>
          <p:nvPr>
            <p:ph type="sldNum" sz="quarter" idx="5"/>
          </p:nvPr>
        </p:nvSpPr>
        <p:spPr/>
        <p:txBody>
          <a:bodyPr/>
          <a:lstStyle/>
          <a:p>
            <a:fld id="{12E76AD4-5A7D-4A1C-A0DA-DAECCDFB5300}" type="slidenum">
              <a:rPr lang="de-DE" smtClean="0"/>
              <a:t>34</a:t>
            </a:fld>
            <a:endParaRPr lang="de-DE"/>
          </a:p>
        </p:txBody>
      </p:sp>
    </p:spTree>
    <p:extLst>
      <p:ext uri="{BB962C8B-B14F-4D97-AF65-F5344CB8AC3E}">
        <p14:creationId xmlns:p14="http://schemas.microsoft.com/office/powerpoint/2010/main" val="14812917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Aufgabe stammt aus einem aktuellen Schulbuch und ist im Kapitel „Funktionen“ angesiedelt. Auf den ersten Blick wirkt sie vertraut – strukturiert, klassisch, nachvollziehbar.</a:t>
            </a:r>
          </a:p>
          <a:p>
            <a:r>
              <a:rPr lang="de-DE" dirty="0"/>
              <a:t>Doch vor dem Hintergrund unserer bisherigen Überlegungen zur Förderung funktionalen Denkens lohnt es sich, nochmal genauer hinzuschauen:</a:t>
            </a:r>
            <a:br>
              <a:rPr lang="de-DE" dirty="0"/>
            </a:br>
            <a:r>
              <a:rPr lang="de-DE" dirty="0"/>
              <a:t>Welches Potenzial steckt tatsächlich in dieser Aufgabe? Welche Grundvorstellungen könnten angesprochen werden? Und an welchen Stellen wäre es sinnvoll, die Aufgabe zu ergänzen oder leicht umzugestalten, damit Ihre Lernenden ihr funktionales Denken noch gezielter weiterentwickeln können?</a:t>
            </a:r>
          </a:p>
          <a:p>
            <a:endParaRPr lang="de-DE" b="0" dirty="0"/>
          </a:p>
          <a:p>
            <a:endParaRPr lang="de-DE" b="0" dirty="0"/>
          </a:p>
          <a:p>
            <a:r>
              <a:rPr lang="de-DE" b="0" dirty="0"/>
              <a:t>Wir sind nun am Ende dieser Fortbildung angekommen.</a:t>
            </a:r>
            <a:br>
              <a:rPr lang="de-DE" b="0" dirty="0"/>
            </a:br>
            <a:r>
              <a:rPr lang="de-DE" b="0" dirty="0"/>
              <a:t>Zum Abschluss möchten wir zentrale Gedanken und Impulse für Ihren Unterricht noch einmal auf den Punkt bringen.</a:t>
            </a:r>
          </a:p>
          <a:p>
            <a:r>
              <a:rPr lang="de-DE" b="0" dirty="0"/>
              <a:t>Kommen wir zu den Take-Home-Messages.</a:t>
            </a:r>
          </a:p>
          <a:p>
            <a:endParaRPr lang="de-DE" b="0" dirty="0"/>
          </a:p>
          <a:p>
            <a:endParaRPr lang="de-DE" b="0" dirty="0"/>
          </a:p>
          <a:p>
            <a:endParaRPr lang="de-DE" b="0" dirty="0"/>
          </a:p>
        </p:txBody>
      </p:sp>
      <p:sp>
        <p:nvSpPr>
          <p:cNvPr id="4" name="Foliennummernplatzhalter 3"/>
          <p:cNvSpPr>
            <a:spLocks noGrp="1"/>
          </p:cNvSpPr>
          <p:nvPr>
            <p:ph type="sldNum" sz="quarter" idx="5"/>
          </p:nvPr>
        </p:nvSpPr>
        <p:spPr/>
        <p:txBody>
          <a:bodyPr/>
          <a:lstStyle/>
          <a:p>
            <a:fld id="{12E76AD4-5A7D-4A1C-A0DA-DAECCDFB5300}" type="slidenum">
              <a:rPr lang="de-DE" smtClean="0"/>
              <a:t>35</a:t>
            </a:fld>
            <a:endParaRPr lang="de-DE"/>
          </a:p>
        </p:txBody>
      </p:sp>
    </p:spTree>
    <p:extLst>
      <p:ext uri="{BB962C8B-B14F-4D97-AF65-F5344CB8AC3E}">
        <p14:creationId xmlns:p14="http://schemas.microsoft.com/office/powerpoint/2010/main" val="41383393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974FE-4FEB-1472-1DE6-0205C58967E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854DE9E-AC96-2326-3A5E-B26E9A653EE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E9B823D-17FB-7794-3688-E90A1D50FD57}"/>
              </a:ext>
            </a:extLst>
          </p:cNvPr>
          <p:cNvSpPr>
            <a:spLocks noGrp="1"/>
          </p:cNvSpPr>
          <p:nvPr>
            <p:ph type="body" idx="1"/>
          </p:nvPr>
        </p:nvSpPr>
        <p:spPr/>
        <p:txBody>
          <a:bodyPr/>
          <a:lstStyle/>
          <a:p>
            <a:r>
              <a:rPr lang="de-DE" dirty="0"/>
              <a:t>Bevor wir zum Abschluss kommen, möchten wir gemeinsam mit Ihnen noch einmal innehalten und den Blick auf das richten, was Sie persönlich aus Baustein 1 mitnehmen.</a:t>
            </a:r>
          </a:p>
          <a:p>
            <a:r>
              <a:rPr lang="de-DE" dirty="0"/>
              <a:t>Auf der Folie sehen Sie Bilder, die zentrale Impulse unserer heutigen Fortbildungsaktivitäten symbolisieren – von den zwei Aufgaben, digitale Werkzeuge bis hin zu den Aspekten funktionalen Denkens.</a:t>
            </a:r>
          </a:p>
          <a:p>
            <a:r>
              <a:rPr lang="de-DE" dirty="0"/>
              <a:t>Was nehmen Sie für Ihren Unterricht mit?</a:t>
            </a:r>
            <a:br>
              <a:rPr lang="de-DE" dirty="0"/>
            </a:br>
            <a:r>
              <a:rPr lang="de-DE" dirty="0"/>
              <a:t>Welche Idee, welches Verständnis oder welche Erkenntnis bleibt für Sie besonders hängen?</a:t>
            </a:r>
          </a:p>
          <a:p>
            <a:r>
              <a:rPr lang="de-DE" dirty="0"/>
              <a:t>Formulieren Sie Ihre persönliche Take-Home-Message – ganz aus der Sicht einer Lehrkraft, die funktionales Denken im Unterricht fördert und begleitet.</a:t>
            </a:r>
          </a:p>
          <a:p>
            <a:pPr marL="171450" indent="-171450">
              <a:buFont typeface="Calibri"/>
              <a:buChar char="-"/>
            </a:pPr>
            <a:endParaRPr lang="en-US" dirty="0">
              <a:cs typeface="Calibri"/>
            </a:endParaRPr>
          </a:p>
        </p:txBody>
      </p:sp>
      <p:sp>
        <p:nvSpPr>
          <p:cNvPr id="4" name="Foliennummernplatzhalter 3">
            <a:extLst>
              <a:ext uri="{FF2B5EF4-FFF2-40B4-BE49-F238E27FC236}">
                <a16:creationId xmlns:a16="http://schemas.microsoft.com/office/drawing/2014/main" id="{B3EAF469-16E5-A488-0943-08568117BA05}"/>
              </a:ext>
            </a:extLst>
          </p:cNvPr>
          <p:cNvSpPr>
            <a:spLocks noGrp="1"/>
          </p:cNvSpPr>
          <p:nvPr>
            <p:ph type="sldNum" sz="quarter" idx="5"/>
          </p:nvPr>
        </p:nvSpPr>
        <p:spPr/>
        <p:txBody>
          <a:bodyPr/>
          <a:lstStyle/>
          <a:p>
            <a:fld id="{12E76AD4-5A7D-4A1C-A0DA-DAECCDFB5300}" type="slidenum">
              <a:rPr lang="de-DE" smtClean="0"/>
              <a:t>36</a:t>
            </a:fld>
            <a:endParaRPr lang="de-DE"/>
          </a:p>
        </p:txBody>
      </p:sp>
    </p:spTree>
    <p:extLst>
      <p:ext uri="{BB962C8B-B14F-4D97-AF65-F5344CB8AC3E}">
        <p14:creationId xmlns:p14="http://schemas.microsoft.com/office/powerpoint/2010/main" val="10906824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„Reale Experimente stärken vor allem die Zuordnungsvorstellung – da wird funktionales Denken konkret.“</a:t>
            </a:r>
          </a:p>
          <a:p>
            <a:r>
              <a:rPr lang="de-DE" b="0" dirty="0"/>
              <a:t> „Simulationen machen Veränderungen sichtbar – perfekt, um die Kovariationsvorstellung zu fördern.“</a:t>
            </a:r>
          </a:p>
          <a:p>
            <a:r>
              <a:rPr lang="de-DE" b="0" dirty="0"/>
              <a:t>„Wenn Funktionen als Ganzes betrachtet werden sollen, hilft die Objektvorstellung – z. B. mit Tabellen und Graphen.“</a:t>
            </a:r>
          </a:p>
          <a:p>
            <a:r>
              <a:rPr lang="de-DE" b="0" dirty="0"/>
              <a:t>„Beide Formen – real und digital – haben ihren Platz. Entscheidend ist, welche Grundvorstellung ich fördern will.“</a:t>
            </a:r>
          </a:p>
          <a:p>
            <a:r>
              <a:rPr lang="de-DE" b="0" dirty="0"/>
              <a:t>„In der Rechtecksaufgabe zeigt sich: ein Kontext – viele Funktionstypen. Das schafft Verbindungen.“</a:t>
            </a:r>
          </a:p>
          <a:p>
            <a:r>
              <a:rPr lang="de-DE" b="0" dirty="0"/>
              <a:t>„Funktionales Denken entsteht, wenn SuS zwischen Situation, Darstellung und Sprache wechseln können.“</a:t>
            </a:r>
          </a:p>
          <a:p>
            <a:r>
              <a:rPr lang="de-DE" b="0" dirty="0"/>
              <a:t>„Nicht nur rechnen – sondern funktionale Zusammenhänge verstehen und beschreiben lernen!“</a:t>
            </a:r>
          </a:p>
          <a:p>
            <a:r>
              <a:rPr lang="de-DE" b="0" dirty="0"/>
              <a:t>„Simulationen eröffnen neue Lernwege – besonders beim Deuten und Kommunizieren von Funktionen.“</a:t>
            </a:r>
          </a:p>
          <a:p>
            <a:r>
              <a:rPr lang="de-DE" b="0" dirty="0"/>
              <a:t> „Ich achte künftig bewusster darauf, welche Darstellungen welche Denkprozesse anregen.“</a:t>
            </a:r>
          </a:p>
          <a:p>
            <a:r>
              <a:rPr lang="de-DE" b="0" dirty="0"/>
              <a:t> „Das Rechteck bietet Potenzial vom Einstieg bis zur Vertiefung – ein Beispiel für spiralcurriculares Arbeiten.“</a:t>
            </a:r>
          </a:p>
          <a:p>
            <a:pPr defTabSz="685800">
              <a:defRPr/>
            </a:pPr>
            <a:r>
              <a:rPr lang="de-DE" b="0" dirty="0">
                <a:cs typeface="Calibri"/>
              </a:rPr>
              <a:t>In Experimenten werden bivariate Daten gesammelt, dargestellt und interpretiert! Dieser Ablauf geht einher mit der Entwicklung von Grundvorstellungen funktionalen Denkens, da währenddessen notwendigerweise Darstellungswechsel durchgeführt werden.</a:t>
            </a:r>
          </a:p>
          <a:p>
            <a:pPr marL="171450" indent="-171450" defTabSz="685800">
              <a:buFont typeface="Calibri"/>
              <a:buChar char="-"/>
              <a:defRPr/>
            </a:pPr>
            <a:r>
              <a:rPr lang="de-DE" b="0" dirty="0">
                <a:cs typeface="Calibri"/>
              </a:rPr>
              <a:t>Vor allem die Verbindung zwischen der Darstellung "Situation" und den anderen Darstellungen  Tabelle, Graph und Gleichung ist es überhaupt möglich einen Vorgang lebensweltlich zu deuten!</a:t>
            </a:r>
          </a:p>
          <a:p>
            <a:pPr marL="171450" indent="-171450" defTabSz="685800">
              <a:buFont typeface="Calibri"/>
              <a:buChar char="-"/>
              <a:defRPr/>
            </a:pPr>
            <a:endParaRPr lang="de-DE" dirty="0">
              <a:cs typeface="Calibri"/>
            </a:endParaRPr>
          </a:p>
          <a:p>
            <a:pPr marL="171450" indent="-171450" defTabSz="685800">
              <a:buFont typeface="Calibri"/>
              <a:buChar char="-"/>
              <a:defRPr/>
            </a:pPr>
            <a:endParaRPr lang="de-DE" dirty="0">
              <a:cs typeface="Calibri"/>
            </a:endParaRPr>
          </a:p>
          <a:p>
            <a:pPr marL="171450" indent="-171450" defTabSz="685800">
              <a:buFont typeface="Calibri"/>
              <a:buChar char="-"/>
              <a:defRPr/>
            </a:pPr>
            <a:endParaRPr lang="de-DE" dirty="0">
              <a:cs typeface="Calibri"/>
            </a:endParaRPr>
          </a:p>
        </p:txBody>
      </p:sp>
      <p:sp>
        <p:nvSpPr>
          <p:cNvPr id="4" name="Foliennummernplatzhalter 3"/>
          <p:cNvSpPr>
            <a:spLocks noGrp="1"/>
          </p:cNvSpPr>
          <p:nvPr>
            <p:ph type="sldNum" sz="quarter" idx="5"/>
          </p:nvPr>
        </p:nvSpPr>
        <p:spPr/>
        <p:txBody>
          <a:bodyPr/>
          <a:lstStyle/>
          <a:p>
            <a:fld id="{456EA2B8-489A-2D46-9FF2-809674614F4E}" type="slidenum">
              <a:rPr lang="de-DE" smtClean="0"/>
              <a:t>37</a:t>
            </a:fld>
            <a:endParaRPr lang="de-DE" dirty="0"/>
          </a:p>
        </p:txBody>
      </p:sp>
    </p:spTree>
    <p:extLst>
      <p:ext uri="{BB962C8B-B14F-4D97-AF65-F5344CB8AC3E}">
        <p14:creationId xmlns:p14="http://schemas.microsoft.com/office/powerpoint/2010/main" val="559731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285AD-BFE9-5701-7561-8129A88F8B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2B98738-213C-CE23-C9A5-7BF37B157EC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7874F01-6544-AF0B-F14D-2CB6407A8947}"/>
              </a:ext>
            </a:extLst>
          </p:cNvPr>
          <p:cNvSpPr>
            <a:spLocks noGrp="1"/>
          </p:cNvSpPr>
          <p:nvPr>
            <p:ph type="body" idx="1"/>
          </p:nvPr>
        </p:nvSpPr>
        <p:spPr/>
        <p:txBody>
          <a:bodyPr/>
          <a:lstStyle/>
          <a:p>
            <a:r>
              <a:rPr lang="de-DE" b="0" dirty="0"/>
              <a:t>Wir sind nun am Ende von Baustein 1 angekommen.</a:t>
            </a:r>
            <a:br>
              <a:rPr lang="de-DE" b="0" dirty="0"/>
            </a:br>
            <a:r>
              <a:rPr lang="de-DE" b="0" dirty="0"/>
              <a:t>Zum Abschluss möchten wir Sie einladen, den nächsten Schritt in Angriff zu nehmen: Baustein 2.</a:t>
            </a:r>
          </a:p>
          <a:p>
            <a:r>
              <a:rPr lang="de-DE" b="0" dirty="0"/>
              <a:t>Im Zentrum steht hier ein Erprobungsauftrag:</a:t>
            </a:r>
            <a:br>
              <a:rPr lang="de-DE" b="0" dirty="0"/>
            </a:br>
            <a:r>
              <a:rPr lang="de-DE" b="0" dirty="0"/>
              <a:t>Bitte wählen Sie eine der Diagnoseaufgaben aus der Materialsammlung aus – und führen Sie diese im Unterricht durch.</a:t>
            </a:r>
            <a:br>
              <a:rPr lang="de-DE" b="0" dirty="0"/>
            </a:br>
            <a:r>
              <a:rPr lang="de-DE" b="0" dirty="0"/>
              <a:t>So sammeln Sie Lernendenprodukte, mit denen Sie in Baustein 3 konkret weiterarbeiten können.</a:t>
            </a:r>
          </a:p>
          <a:p>
            <a:r>
              <a:rPr lang="de-DE" b="0" dirty="0"/>
              <a:t>Optional haben Sie in Baustein 2 auch die Möglichkeit, weitere Materialien zu sichten – zum Beispiel die Aufgabe zur Textlänge, die gezielt das Modellieren mit Funktionen in den Blick nimmt.</a:t>
            </a:r>
            <a:br>
              <a:rPr lang="de-DE" b="0" dirty="0"/>
            </a:br>
            <a:r>
              <a:rPr lang="de-DE" b="0" dirty="0"/>
              <a:t>Gerade für Schülerinnen und Schüler mit bereits vorhandenen Vorstellungen funktionaler Zusammenhänge bietet sie eine wertvolle Gelegenheit, ihr funktionales Denken weiterzuentwickeln – in Anwendung auf eine authentische, lebensnahe Situation.</a:t>
            </a:r>
          </a:p>
          <a:p>
            <a:r>
              <a:rPr lang="de-DE" b="0" dirty="0"/>
              <a:t>Darüber hinaus stehen Ihnen vertiefende Literatur sowie Übersichtsblätter zum funktionalen Denken zur Verfügung. Nehmen Sie sich Zeit, das passende Angebot für Sie auszuwählen.</a:t>
            </a:r>
          </a:p>
          <a:p>
            <a:r>
              <a:rPr lang="de-DE" b="0" dirty="0"/>
              <a:t>Ein kurzer Ausblick noch auf Baustein 3:</a:t>
            </a:r>
            <a:br>
              <a:rPr lang="de-DE" b="0" dirty="0"/>
            </a:br>
            <a:r>
              <a:rPr lang="de-DE" b="0" dirty="0"/>
              <a:t>Dort beschäftigen wir uns mit typischen Fehlvorstellungen beim funktionalen Denken – und damit, wie man diesen im Unterricht identifizieren und gezielt und adaptiv begegnen kann.</a:t>
            </a:r>
          </a:p>
          <a:p>
            <a:endParaRPr lang="de-DE" dirty="0"/>
          </a:p>
        </p:txBody>
      </p:sp>
      <p:sp>
        <p:nvSpPr>
          <p:cNvPr id="4" name="Foliennummernplatzhalter 3">
            <a:extLst>
              <a:ext uri="{FF2B5EF4-FFF2-40B4-BE49-F238E27FC236}">
                <a16:creationId xmlns:a16="http://schemas.microsoft.com/office/drawing/2014/main" id="{F1083DF6-69B9-8564-34B0-D4D44D421C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76AD4-5A7D-4A1C-A0DA-DAECCDFB530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902986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Wir danken Ihnen herzlich für Ihre aktive Teilnahme an Baustein 1 – und wünschen Ihnen viel Erfolg bei der Erprobung!</a:t>
            </a:r>
          </a:p>
        </p:txBody>
      </p:sp>
      <p:sp>
        <p:nvSpPr>
          <p:cNvPr id="4" name="Foliennummernplatzhalter 3"/>
          <p:cNvSpPr>
            <a:spLocks noGrp="1"/>
          </p:cNvSpPr>
          <p:nvPr>
            <p:ph type="sldNum" sz="quarter" idx="5"/>
          </p:nvPr>
        </p:nvSpPr>
        <p:spPr/>
        <p:txBody>
          <a:bodyPr/>
          <a:lstStyle/>
          <a:p>
            <a:fld id="{12E76AD4-5A7D-4A1C-A0DA-DAECCDFB5300}" type="slidenum">
              <a:rPr lang="de-DE" smtClean="0"/>
              <a:t>39</a:t>
            </a:fld>
            <a:endParaRPr lang="de-DE" dirty="0"/>
          </a:p>
        </p:txBody>
      </p:sp>
    </p:spTree>
    <p:extLst>
      <p:ext uri="{BB962C8B-B14F-4D97-AF65-F5344CB8AC3E}">
        <p14:creationId xmlns:p14="http://schemas.microsoft.com/office/powerpoint/2010/main" val="1558424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t>Wenn wir über adaptiven Unterricht sprechen, unterscheiden wir zwei Ebenen: Makroadaption und Mikroadaption.</a:t>
            </a:r>
          </a:p>
          <a:p>
            <a:r>
              <a:rPr lang="de-DE" b="0" dirty="0"/>
              <a:t>Makroadaption meint die Anpassung des Lernangebots bereits in der Unterrichtsplanung. Dabei geht es darum, Aufgaben so auszuwählen oder zu gestalten, dass sie unterschiedliche Lernvoraussetzungen berücksichtigen, fachliches Lernen gezielt fördern – und dabei auch sinnvoll digital angereichert werden können.</a:t>
            </a:r>
          </a:p>
          <a:p>
            <a:r>
              <a:rPr lang="de-DE" b="0" dirty="0"/>
              <a:t>Mikroadaption findet während des Unterrichts statt. Hier steht im Mittelpunkt, wie Lehrkräfte auf Lernprozesse reagieren: also wie sie erkennen, wo einzelne Schülerinnen und Schüler stehen – und wie sie spontan oder gezielt Impulse setzen können, um das Weiterlernen zu unterstützen.</a:t>
            </a:r>
          </a:p>
          <a:p>
            <a:r>
              <a:rPr lang="de-DE" b="0" dirty="0"/>
              <a:t>Beide Ebenen zusammen ermöglichen es, adaptiven und wirksamen Mathematikunterricht zu gestalten.</a:t>
            </a:r>
          </a:p>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4</a:t>
            </a:fld>
            <a:endParaRPr lang="de-DE" dirty="0"/>
          </a:p>
        </p:txBody>
      </p:sp>
    </p:spTree>
    <p:extLst>
      <p:ext uri="{BB962C8B-B14F-4D97-AF65-F5344CB8AC3E}">
        <p14:creationId xmlns:p14="http://schemas.microsoft.com/office/powerpoint/2010/main" val="5590704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40</a:t>
            </a:fld>
            <a:endParaRPr lang="de-DE"/>
          </a:p>
        </p:txBody>
      </p:sp>
    </p:spTree>
    <p:extLst>
      <p:ext uri="{BB962C8B-B14F-4D97-AF65-F5344CB8AC3E}">
        <p14:creationId xmlns:p14="http://schemas.microsoft.com/office/powerpoint/2010/main" val="42819665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41</a:t>
            </a:fld>
            <a:endParaRPr lang="de-DE" dirty="0"/>
          </a:p>
        </p:txBody>
      </p:sp>
    </p:spTree>
    <p:extLst>
      <p:ext uri="{BB962C8B-B14F-4D97-AF65-F5344CB8AC3E}">
        <p14:creationId xmlns:p14="http://schemas.microsoft.com/office/powerpoint/2010/main" val="3076115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3200" dirty="0"/>
              <a:t>Um einen adaptiven und digital gestützten Mathematikunterricht zu ermöglichen, hat das Matheteam von MINT-ProNeD eine Fortbildung mit drei Bausteinen entwickelt und erprobt.</a:t>
            </a:r>
          </a:p>
          <a:p>
            <a:r>
              <a:rPr lang="de-DE" sz="3200" dirty="0"/>
              <a:t>Baustein I und Baustein III können Sie – idealerweise gemeinsam mit Fachkolleginnen und -kollegen – mit Hilfe dieser vertonten Präsentationen selbstständig durchführen.</a:t>
            </a:r>
          </a:p>
          <a:p>
            <a:r>
              <a:rPr lang="de-DE" sz="3200" dirty="0"/>
              <a:t>Baustein II enthält zwei zentrale Elemente:</a:t>
            </a:r>
            <a:br>
              <a:rPr lang="de-DE" sz="3200" dirty="0"/>
            </a:br>
            <a:r>
              <a:rPr lang="de-DE" sz="3200" dirty="0"/>
              <a:t>Zum einen finden Sie hier einen Erprobungsauftrag für Ihren Unterricht. Zum anderen gibt es die Möglichkeit, alternative Lernumgebungen kennenzulernen, digitale Werkzeuge zu erkunden und sich mit fachdidaktischer Literatur vertiefend auseinanderzusetzen.</a:t>
            </a:r>
          </a:p>
          <a:p>
            <a:r>
              <a:rPr lang="de-DE" sz="3200" dirty="0"/>
              <a:t>Alle Materialien, die Sie dafür benötigen, stehen Ihnen zum Download bereit.</a:t>
            </a:r>
          </a:p>
          <a:p>
            <a:r>
              <a:rPr lang="de-DE" sz="3200" dirty="0"/>
              <a:t>Ziel dieser Fortbildung ist es, Ihnen das notwendige fachdidaktische Wissen an die Hand zu geben, um Ihre Schülerinnen und Schüler beim Aufbau tragfähiger Grundvorstellungen zu unterstützen – Fehlvorstellungen zu erkennen und gezielt darauf einzugehen.</a:t>
            </a:r>
          </a:p>
          <a:p>
            <a:r>
              <a:rPr lang="de-DE" sz="3200" dirty="0"/>
              <a:t>In Baustein I steht vor allem die digitale Unterstützung funktionalen Denkens im Mittelpunkt – Baustein III konzentriert sich hingegen auf die adaptive Förderung der Schülerinnen und Schüler.</a:t>
            </a:r>
          </a:p>
          <a:p>
            <a:endParaRPr lang="de-DE" sz="3200" dirty="0"/>
          </a:p>
          <a:p>
            <a:endParaRPr lang="de-DE" dirty="0">
              <a:cs typeface="+mn-lt"/>
            </a:endParaRPr>
          </a:p>
          <a:p>
            <a:br>
              <a:rPr lang="de-DE" dirty="0">
                <a:cs typeface="+mn-lt"/>
              </a:rPr>
            </a:br>
            <a:br>
              <a:rPr lang="de-DE" dirty="0">
                <a:cs typeface="+mn-lt"/>
              </a:rPr>
            </a:br>
            <a:endParaRPr lang="de-DE" dirty="0">
              <a:cs typeface="+mn-lt"/>
            </a:endParaRPr>
          </a:p>
          <a:p>
            <a:endParaRPr lang="de-DE" dirty="0"/>
          </a:p>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76AD4-5A7D-4A1C-A0DA-DAECCDFB530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2494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sz="3200" dirty="0"/>
          </a:p>
          <a:p>
            <a:r>
              <a:rPr lang="de-DE" sz="3200" dirty="0"/>
              <a:t>Abschließend möchten wir Sie ermutigen, die Zusammenarbeit im Kollegium – etwa in Fachschaften oder Schulteams – in Form einer Professionellen Lerngemeinschaft zu verstetigen.</a:t>
            </a:r>
            <a:br>
              <a:rPr lang="de-DE" sz="3200" dirty="0"/>
            </a:br>
            <a:r>
              <a:rPr lang="de-DE" sz="3200" dirty="0"/>
              <a:t>Ein Beispiel, wie das konkret aussehen kann, finden Sie in den Materialien.</a:t>
            </a:r>
          </a:p>
          <a:p>
            <a:endParaRPr lang="de-DE" sz="3200" dirty="0"/>
          </a:p>
          <a:p>
            <a:r>
              <a:rPr lang="de-DE" sz="3200" dirty="0">
                <a:cs typeface="+mn-lt"/>
              </a:rPr>
              <a:t>Özel, E.; Bogda, F.; Ruge, J.; Vogel, M. &amp; Friesen, M. (eingereicht). Schule und Hochschule entwickeln Mathematikunterricht</a:t>
            </a:r>
          </a:p>
          <a:p>
            <a:r>
              <a:rPr lang="de-DE" sz="3200" dirty="0">
                <a:cs typeface="+mn-lt"/>
              </a:rPr>
              <a:t>gemeinsam weiter: Neugründung einer Professionellen Lerngemeinschaft zum adaptiven und digital gestützten Unterrichten. In K. Scheiter, D. Richter, D. Pittich &amp; L. Halbrock (Hrsg.), Professionelles Handeln in einer Kultur der Digitalität: Ergebnisse des</a:t>
            </a:r>
          </a:p>
          <a:p>
            <a:r>
              <a:rPr lang="de-DE" sz="3200" dirty="0">
                <a:cs typeface="+mn-lt"/>
              </a:rPr>
              <a:t>Kompetenzzentrums MINT (Buchreihe: Digitale Transformation von Schule und Fortbildung gestalten im Kompetenzverbund</a:t>
            </a:r>
          </a:p>
          <a:p>
            <a:r>
              <a:rPr lang="de-DE" sz="3200" dirty="0">
                <a:cs typeface="+mn-lt"/>
              </a:rPr>
              <a:t>lernen:digital). Waxmann.</a:t>
            </a:r>
          </a:p>
          <a:p>
            <a:endParaRPr lang="de-DE" dirty="0">
              <a:cs typeface="+mn-lt"/>
            </a:endParaRPr>
          </a:p>
          <a:p>
            <a:br>
              <a:rPr lang="de-DE" dirty="0">
                <a:cs typeface="+mn-lt"/>
              </a:rPr>
            </a:br>
            <a:br>
              <a:rPr lang="de-DE" dirty="0">
                <a:cs typeface="+mn-lt"/>
              </a:rPr>
            </a:br>
            <a:endParaRPr lang="de-DE" dirty="0">
              <a:cs typeface="+mn-lt"/>
            </a:endParaRPr>
          </a:p>
          <a:p>
            <a:endParaRPr lang="de-DE" dirty="0"/>
          </a:p>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76AD4-5A7D-4A1C-A0DA-DAECCDFB530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67156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5E1BB-C606-CD83-DD36-E5F140A840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EBE530F-5C3D-7445-5DF9-C658F484184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E40FBB7-AA94-61A1-7598-EE0067D0BD6A}"/>
              </a:ext>
            </a:extLst>
          </p:cNvPr>
          <p:cNvSpPr>
            <a:spLocks noGrp="1"/>
          </p:cNvSpPr>
          <p:nvPr>
            <p:ph type="body" idx="1"/>
          </p:nvPr>
        </p:nvSpPr>
        <p:spPr/>
        <p:txBody>
          <a:bodyPr/>
          <a:lstStyle/>
          <a:p>
            <a:r>
              <a:rPr lang="de-DE" baseline="0" dirty="0">
                <a:latin typeface="Calibri" panose="020F0502020204030204" pitchFamily="34" charset="0"/>
                <a:ea typeface="Calibri" panose="020F0502020204030204" pitchFamily="34" charset="0"/>
                <a:cs typeface="Calibri" panose="020F0502020204030204" pitchFamily="34" charset="0"/>
              </a:rPr>
              <a:t>Im Modul „Funktionaler Zusammenhang“ geht es um den Aufbau tragfähiger Grundvorstellungen – den sogenannten Aspekten funktionalen Denkens.</a:t>
            </a:r>
          </a:p>
          <a:p>
            <a:r>
              <a:rPr lang="de-DE" baseline="0" dirty="0">
                <a:latin typeface="Calibri" panose="020F0502020204030204" pitchFamily="34" charset="0"/>
                <a:ea typeface="Calibri" panose="020F0502020204030204" pitchFamily="34" charset="0"/>
                <a:cs typeface="Calibri" panose="020F0502020204030204" pitchFamily="34" charset="0"/>
              </a:rPr>
              <a:t>Wir klären, was genau hinter den Bildungsplanzielen der Leitidee „Funktionaler Zusammenhang“ steht.</a:t>
            </a:r>
          </a:p>
          <a:p>
            <a:endParaRPr lang="de-DE" baseline="0" dirty="0">
              <a:latin typeface="Calibri" panose="020F0502020204030204" pitchFamily="34" charset="0"/>
              <a:ea typeface="Calibri" panose="020F0502020204030204" pitchFamily="34" charset="0"/>
              <a:cs typeface="Calibri" panose="020F0502020204030204" pitchFamily="34" charset="0"/>
            </a:endParaRPr>
          </a:p>
          <a:p>
            <a:r>
              <a:rPr lang="de-DE" b="1" baseline="0" dirty="0">
                <a:latin typeface="Calibri" panose="020F0502020204030204" pitchFamily="34" charset="0"/>
                <a:ea typeface="Calibri" panose="020F0502020204030204" pitchFamily="34" charset="0"/>
                <a:cs typeface="Calibri" panose="020F0502020204030204" pitchFamily="34" charset="0"/>
              </a:rPr>
              <a:t>Analoge und digital gestützte Experimente spielen dabei eine wichtige Rolle – weil sie funktionale Zusammenhänge anschaulich machen und den Aufbau mathematischer Grundvorstellungen gezielt unterstützen können.</a:t>
            </a:r>
            <a:endParaRPr lang="de-DE" baseline="0" dirty="0">
              <a:latin typeface="Calibri" panose="020F0502020204030204" pitchFamily="34" charset="0"/>
              <a:ea typeface="Calibri" panose="020F0502020204030204" pitchFamily="34" charset="0"/>
              <a:cs typeface="Calibri" panose="020F0502020204030204" pitchFamily="34" charset="0"/>
            </a:endParaRPr>
          </a:p>
          <a:p>
            <a:r>
              <a:rPr lang="de-DE" baseline="0" dirty="0">
                <a:latin typeface="Calibri" panose="020F0502020204030204" pitchFamily="34" charset="0"/>
                <a:ea typeface="Calibri" panose="020F0502020204030204" pitchFamily="34" charset="0"/>
                <a:cs typeface="Calibri" panose="020F0502020204030204" pitchFamily="34" charset="0"/>
              </a:rPr>
              <a:t>An den Lernumgebungen „Wippe“ und „Rechteck“ sehen Sie, wie digitale Werkzeuge den Unterricht sinnvoll ergänzen und funktionales Denken fördern.</a:t>
            </a:r>
          </a:p>
          <a:p>
            <a:pPr fontAlgn="base"/>
            <a:r>
              <a:rPr lang="de-DE" baseline="0" dirty="0">
                <a:latin typeface="Calibri" panose="020F0502020204030204" pitchFamily="34" charset="0"/>
                <a:ea typeface="Calibri" panose="020F0502020204030204" pitchFamily="34" charset="0"/>
                <a:cs typeface="Calibri" panose="020F0502020204030204" pitchFamily="34" charset="0"/>
              </a:rPr>
              <a:t>Mit Diagnoseaufgaben analysieren Sie typische Lernendenprodukte, erkennen Fehlvorstellungen – und lernen, wie Sie gezielt darauf reagieren können, auch mit sprachförderlichen Unterstützungsangeboten im Unterricht.</a:t>
            </a:r>
            <a:endParaRPr lang="de-DE" b="0" i="0" baseline="0" dirty="0">
              <a:solidFill>
                <a:srgbClr val="444444"/>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Foliennummernplatzhalter 3">
            <a:extLst>
              <a:ext uri="{FF2B5EF4-FFF2-40B4-BE49-F238E27FC236}">
                <a16:creationId xmlns:a16="http://schemas.microsoft.com/office/drawing/2014/main" id="{18F1C7A1-5613-6078-F2CF-6AF9EC4BD2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76AD4-5A7D-4A1C-A0DA-DAECCDFB530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70914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dirty="0"/>
              <a:t>Nehmen Sie sich jetzt kurz Zeit, um zu reflektieren inwieweit die vorgestellten Inhalte und der vorgestellte Ablauf mit Ihren Erwartungen an dieses Fortbildungsmodul zusammenpassen.</a:t>
            </a:r>
          </a:p>
          <a:p>
            <a:endParaRPr lang="de-DE" sz="1100" dirty="0"/>
          </a:p>
          <a:p>
            <a:r>
              <a:rPr lang="de-DE" sz="1100" dirty="0"/>
              <a:t>Stoppen Sie das Video und starten Sie wieder, sobald Ihr Denkmoment beendet ist.</a:t>
            </a:r>
          </a:p>
        </p:txBody>
      </p:sp>
      <p:sp>
        <p:nvSpPr>
          <p:cNvPr id="4" name="Foliennummernplatzhalter 3"/>
          <p:cNvSpPr>
            <a:spLocks noGrp="1"/>
          </p:cNvSpPr>
          <p:nvPr>
            <p:ph type="sldNum" sz="quarter" idx="5"/>
          </p:nvPr>
        </p:nvSpPr>
        <p:spPr/>
        <p:txBody>
          <a:bodyPr/>
          <a:lstStyle/>
          <a:p>
            <a:fld id="{456EA2B8-489A-2D46-9FF2-809674614F4E}" type="slidenum">
              <a:rPr lang="de-DE" smtClean="0"/>
              <a:t>8</a:t>
            </a:fld>
            <a:endParaRPr lang="de-DE" dirty="0"/>
          </a:p>
        </p:txBody>
      </p:sp>
    </p:spTree>
    <p:extLst>
      <p:ext uri="{BB962C8B-B14F-4D97-AF65-F5344CB8AC3E}">
        <p14:creationId xmlns:p14="http://schemas.microsoft.com/office/powerpoint/2010/main" val="2811741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5E1BB-C606-CD83-DD36-E5F140A840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EBE530F-5C3D-7445-5DF9-C658F484184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E40FBB7-AA94-61A1-7598-EE0067D0BD6A}"/>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de-DE" b="0" dirty="0"/>
              <a:t>Sie starten jetzt mit Baustein I.</a:t>
            </a:r>
            <a:br>
              <a:rPr lang="de-DE" b="0" dirty="0"/>
            </a:br>
            <a:r>
              <a:rPr lang="de-DE" b="0" dirty="0"/>
              <a:t>Anschließend werden Sie in Baustein II übergeleitet – mit einer Unterrichtserprobung und verschiedenen Vertiefungsmöglichkeiten.</a:t>
            </a:r>
            <a:endParaRPr lang="de-DE" b="0" dirty="0">
              <a:solidFill>
                <a:srgbClr val="000000"/>
              </a:solidFill>
              <a:latin typeface="Aptos"/>
            </a:endParaRPr>
          </a:p>
          <a:p>
            <a:pPr fontAlgn="base"/>
            <a:br>
              <a:rPr lang="de-DE" b="0" i="0" dirty="0">
                <a:effectLst/>
                <a:latin typeface="Aptos"/>
              </a:rPr>
            </a:br>
            <a:endParaRPr lang="de-DE" b="0" i="0" dirty="0">
              <a:solidFill>
                <a:srgbClr val="444444"/>
              </a:solidFill>
              <a:effectLst/>
              <a:latin typeface="Calibri" panose="020F0502020204030204" pitchFamily="34" charset="0"/>
            </a:endParaRPr>
          </a:p>
        </p:txBody>
      </p:sp>
      <p:sp>
        <p:nvSpPr>
          <p:cNvPr id="4" name="Foliennummernplatzhalter 3">
            <a:extLst>
              <a:ext uri="{FF2B5EF4-FFF2-40B4-BE49-F238E27FC236}">
                <a16:creationId xmlns:a16="http://schemas.microsoft.com/office/drawing/2014/main" id="{18F1C7A1-5613-6078-F2CF-6AF9EC4BD2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E76AD4-5A7D-4A1C-A0DA-DAECCDFB5300}"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1693675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Text</a:t>
            </a:r>
          </a:p>
        </p:txBody>
      </p:sp>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525583" y="5949499"/>
            <a:ext cx="1662867" cy="373677"/>
          </a:xfrm>
          <a:prstGeom prst="rect">
            <a:avLst/>
          </a:prstGeom>
        </p:spPr>
      </p:pic>
      <p:pic>
        <p:nvPicPr>
          <p:cNvPr id="10" name="Grafik 9">
            <a:extLst>
              <a:ext uri="{FF2B5EF4-FFF2-40B4-BE49-F238E27FC236}">
                <a16:creationId xmlns:a16="http://schemas.microsoft.com/office/drawing/2014/main" id="{E6BA698C-2844-41AF-AF72-60F07D364C0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927251" y="5606861"/>
            <a:ext cx="2268000" cy="1197588"/>
          </a:xfrm>
          <a:prstGeom prst="rect">
            <a:avLst/>
          </a:prstGeom>
        </p:spPr>
      </p:pic>
      <p:pic>
        <p:nvPicPr>
          <p:cNvPr id="12" name="Grafik 11">
            <a:extLst>
              <a:ext uri="{FF2B5EF4-FFF2-40B4-BE49-F238E27FC236}">
                <a16:creationId xmlns:a16="http://schemas.microsoft.com/office/drawing/2014/main" id="{904A1374-13FA-4A23-A992-A555720B671C}"/>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551384" y="563467"/>
            <a:ext cx="2520280" cy="582723"/>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32902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589980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41995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elfolie">
    <p:spTree>
      <p:nvGrpSpPr>
        <p:cNvPr id="1" name=""/>
        <p:cNvGrpSpPr/>
        <p:nvPr/>
      </p:nvGrpSpPr>
      <p:grpSpPr>
        <a:xfrm>
          <a:off x="0" y="0"/>
          <a:ext cx="0" cy="0"/>
          <a:chOff x="0" y="0"/>
          <a:chExt cx="0" cy="0"/>
        </a:xfrm>
      </p:grpSpPr>
      <p:sp>
        <p:nvSpPr>
          <p:cNvPr id="2" name="Titel 1"/>
          <p:cNvSpPr>
            <a:spLocks noGrp="1"/>
          </p:cNvSpPr>
          <p:nvPr>
            <p:ph type="title"/>
          </p:nvPr>
        </p:nvSpPr>
        <p:spPr>
          <a:xfrm>
            <a:off x="542400" y="2739268"/>
            <a:ext cx="10809600" cy="1324800"/>
          </a:xfrm>
          <a:prstGeom prst="rect">
            <a:avLst/>
          </a:prstGeom>
        </p:spPr>
        <p:txBody>
          <a:bodyPr/>
          <a:lstStyle>
            <a:lvl1pPr>
              <a:defRPr sz="32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a:xfrm>
            <a:off x="4036800" y="6356351"/>
            <a:ext cx="4114800" cy="366183"/>
          </a:xfrm>
        </p:spPr>
        <p:txBody>
          <a:bodyPr/>
          <a:lstStyle/>
          <a:p>
            <a:endParaRPr lang="de-DE"/>
          </a:p>
        </p:txBody>
      </p:sp>
      <p:sp>
        <p:nvSpPr>
          <p:cNvPr id="5" name="Foliennummernplatzhalter 4"/>
          <p:cNvSpPr>
            <a:spLocks noGrp="1"/>
          </p:cNvSpPr>
          <p:nvPr>
            <p:ph type="sldNum" sz="quarter" idx="12"/>
          </p:nvPr>
        </p:nvSpPr>
        <p:spPr>
          <a:xfrm>
            <a:off x="9108440" y="6356351"/>
            <a:ext cx="2743200" cy="366183"/>
          </a:xfrm>
        </p:spPr>
        <p:txBody>
          <a:bodyPr/>
          <a:lstStyle/>
          <a:p>
            <a:fld id="{9DC87056-A966-497F-98D7-6A5E601F86AF}" type="slidenum">
              <a:rPr lang="de-DE" smtClean="0"/>
              <a:pPr/>
              <a:t>‹Nr.›</a:t>
            </a:fld>
            <a:endParaRPr lang="de-DE"/>
          </a:p>
        </p:txBody>
      </p:sp>
      <p:sp>
        <p:nvSpPr>
          <p:cNvPr id="9" name="Inhaltsplatzhalter 8"/>
          <p:cNvSpPr>
            <a:spLocks noGrp="1"/>
          </p:cNvSpPr>
          <p:nvPr>
            <p:ph sz="quarter" idx="13" hasCustomPrompt="1"/>
          </p:nvPr>
        </p:nvSpPr>
        <p:spPr>
          <a:xfrm>
            <a:off x="542400" y="4060674"/>
            <a:ext cx="10809600" cy="935567"/>
          </a:xfrm>
          <a:prstGeom prst="rect">
            <a:avLst/>
          </a:prstGeom>
        </p:spPr>
        <p:txBody>
          <a:bodyPr/>
          <a:lstStyle>
            <a:lvl1pPr marL="0" indent="0">
              <a:buFontTx/>
              <a:buNone/>
              <a:defRPr sz="2533" baseline="0">
                <a:latin typeface="Arial" panose="020B0604020202020204" pitchFamily="34" charset="0"/>
                <a:cs typeface="Arial" panose="020B0604020202020204" pitchFamily="34" charset="0"/>
              </a:defRPr>
            </a:lvl1pPr>
          </a:lstStyle>
          <a:p>
            <a:pPr lvl="0"/>
            <a:r>
              <a:rPr lang="de-DE">
                <a:latin typeface="Arial" panose="020B0604020202020204" pitchFamily="34" charset="0"/>
                <a:cs typeface="Arial" panose="020B0604020202020204" pitchFamily="34" charset="0"/>
              </a:rPr>
              <a:t>Formatvorlage des Untertitelmasters durch Klicken bearbeiten</a:t>
            </a:r>
            <a:endParaRPr lang="de-DE"/>
          </a:p>
        </p:txBody>
      </p:sp>
    </p:spTree>
    <p:extLst>
      <p:ext uri="{BB962C8B-B14F-4D97-AF65-F5344CB8AC3E}">
        <p14:creationId xmlns:p14="http://schemas.microsoft.com/office/powerpoint/2010/main" val="766062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a:xfrm>
            <a:off x="1" y="6523831"/>
            <a:ext cx="624254" cy="166998"/>
          </a:xfrm>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542400" y="1070401"/>
            <a:ext cx="108114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a:xfrm>
            <a:off x="9110400" y="6356351"/>
            <a:ext cx="2743200" cy="366183"/>
          </a:xfrm>
        </p:spPr>
        <p:txBody>
          <a:bodyPr/>
          <a:lstStyle/>
          <a:p>
            <a:fld id="{9DC87056-A966-497F-98D7-6A5E601F86AF}" type="slidenum">
              <a:rPr lang="de-DE" smtClean="0"/>
              <a:pPr/>
              <a:t>‹Nr.›</a:t>
            </a:fld>
            <a:endParaRPr lang="de-DE"/>
          </a:p>
        </p:txBody>
      </p:sp>
      <p:sp>
        <p:nvSpPr>
          <p:cNvPr id="7" name="Inhaltsplatzhalter 6"/>
          <p:cNvSpPr>
            <a:spLocks noGrp="1"/>
          </p:cNvSpPr>
          <p:nvPr>
            <p:ph sz="quarter" idx="13"/>
          </p:nvPr>
        </p:nvSpPr>
        <p:spPr>
          <a:xfrm>
            <a:off x="542399" y="2683200"/>
            <a:ext cx="5256000" cy="2644925"/>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Inhaltsplatzhalter 8"/>
          <p:cNvSpPr>
            <a:spLocks noGrp="1"/>
          </p:cNvSpPr>
          <p:nvPr>
            <p:ph sz="quarter" idx="14"/>
          </p:nvPr>
        </p:nvSpPr>
        <p:spPr>
          <a:xfrm>
            <a:off x="6096000" y="2683201"/>
            <a:ext cx="5257800" cy="2645833"/>
          </a:xfrm>
          <a:prstGeom prst="rect">
            <a:avLst/>
          </a:prstGeom>
        </p:spPr>
        <p:txBody>
          <a:bodyPr/>
          <a:lstStyle>
            <a:lvl1pPr>
              <a:defRPr>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0998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3" name="Titel 2"/>
          <p:cNvSpPr>
            <a:spLocks noGrp="1"/>
          </p:cNvSpPr>
          <p:nvPr>
            <p:ph type="title"/>
          </p:nvPr>
        </p:nvSpPr>
        <p:spPr>
          <a:xfrm>
            <a:off x="542400" y="1070230"/>
            <a:ext cx="10809600" cy="1325033"/>
          </a:xfrm>
          <a:prstGeom prst="rect">
            <a:avLst/>
          </a:prstGeom>
        </p:spPr>
        <p:txBody>
          <a:bodyPr/>
          <a:lstStyle>
            <a:lvl1pPr>
              <a:defRPr sz="3600">
                <a:solidFill>
                  <a:srgbClr val="094372"/>
                </a:solidFill>
                <a:latin typeface="Arial" panose="020B0604020202020204" pitchFamily="34" charset="0"/>
                <a:cs typeface="Arial" panose="020B0604020202020204" pitchFamily="34" charset="0"/>
              </a:defRPr>
            </a:lvl1pPr>
          </a:lstStyle>
          <a:p>
            <a:r>
              <a:rPr lang="de-DE"/>
              <a:t>Mastertitelformat bearbeiten</a:t>
            </a:r>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a:xfrm>
            <a:off x="9110400" y="6356350"/>
            <a:ext cx="2743200" cy="366183"/>
          </a:xfrm>
        </p:spPr>
        <p:txBody>
          <a:bodyPr/>
          <a:lstStyle/>
          <a:p>
            <a:fld id="{9DC87056-A966-497F-98D7-6A5E601F86AF}" type="slidenum">
              <a:rPr lang="de-DE" smtClean="0"/>
              <a:pPr/>
              <a:t>‹Nr.›</a:t>
            </a:fld>
            <a:endParaRPr lang="de-DE"/>
          </a:p>
        </p:txBody>
      </p:sp>
      <p:sp>
        <p:nvSpPr>
          <p:cNvPr id="9" name="Inhaltsplatzhalter 8"/>
          <p:cNvSpPr>
            <a:spLocks noGrp="1"/>
          </p:cNvSpPr>
          <p:nvPr>
            <p:ph sz="quarter" idx="13"/>
          </p:nvPr>
        </p:nvSpPr>
        <p:spPr>
          <a:xfrm>
            <a:off x="542400" y="2683432"/>
            <a:ext cx="10809600" cy="2644800"/>
          </a:xfrm>
          <a:prstGeom prst="rect">
            <a:avLst/>
          </a:prstGeom>
        </p:spPr>
        <p:txBody>
          <a:bodyPr/>
          <a:lstStyle>
            <a:lvl1pPr>
              <a:defRPr sz="2800">
                <a:latin typeface="Arial" panose="020B0604020202020204" pitchFamily="34" charset="0"/>
                <a:cs typeface="Arial" panose="020B0604020202020204" pitchFamily="34" charset="0"/>
              </a:defRPr>
            </a:lvl1pPr>
            <a:lvl2pPr marL="685783" indent="-228594">
              <a:buFont typeface="Symbol" panose="05050102010706020507" pitchFamily="18" charset="2"/>
              <a:buChar char="-"/>
              <a:defRPr sz="2533">
                <a:latin typeface="Arial" panose="020B0604020202020204" pitchFamily="34" charset="0"/>
                <a:cs typeface="Arial" panose="020B0604020202020204" pitchFamily="34" charset="0"/>
              </a:defRPr>
            </a:lvl2pPr>
            <a:lvl3pPr>
              <a:defRPr sz="2267">
                <a:latin typeface="Arial" panose="020B0604020202020204" pitchFamily="34" charset="0"/>
                <a:cs typeface="Arial" panose="020B0604020202020204" pitchFamily="34" charset="0"/>
              </a:defRPr>
            </a:lvl3pPr>
            <a:lvl4pPr marL="1600160" indent="-228594">
              <a:buFont typeface="Symbol" panose="05050102010706020507" pitchFamily="18" charset="2"/>
              <a:buChar char="-"/>
              <a:defRPr sz="2000">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6067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a:t>[Inhalte bitte hier einsetzen]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2545540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FD420A89-7FC6-440D-A333-E79A1EB50363}"/>
              </a:ext>
            </a:extLst>
          </p:cNvPr>
          <p:cNvSpPr/>
          <p:nvPr userDrawn="1"/>
        </p:nvSpPr>
        <p:spPr>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9534084" cy="707944"/>
          </a:xfrm>
          <a:prstGeom prst="rect">
            <a:avLst/>
          </a:prstGeom>
        </p:spPr>
        <p:txBody>
          <a:bodyPr vert="horz" lIns="0" tIns="0" rIns="0" bIns="0" rtlCol="0" anchor="t" anchorCtr="0">
            <a:noAutofit/>
          </a:bodyPr>
          <a:lstStyle/>
          <a:p>
            <a:r>
              <a:rPr lang="de-DE"/>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9047162"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endParaRPr lang="de-DE"/>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105508" y="6440332"/>
            <a:ext cx="400722" cy="198750"/>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a:p>
        </p:txBody>
      </p:sp>
      <p:pic>
        <p:nvPicPr>
          <p:cNvPr id="11" name="Grafik 10">
            <a:extLst>
              <a:ext uri="{FF2B5EF4-FFF2-40B4-BE49-F238E27FC236}">
                <a16:creationId xmlns:a16="http://schemas.microsoft.com/office/drawing/2014/main" id="{145D8D24-2529-4F48-8313-4294DC3632C3}"/>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 id="2147483674" r:id="rId7"/>
    <p:sldLayoutId id="2147483688" r:id="rId8"/>
    <p:sldLayoutId id="2147483678" r:id="rId9"/>
    <p:sldLayoutId id="2147483679" r:id="rId10"/>
    <p:sldLayoutId id="2147483680" r:id="rId11"/>
    <p:sldLayoutId id="2147483683" r:id="rId12"/>
    <p:sldLayoutId id="2147483689" r:id="rId13"/>
  </p:sldLayoutIdLst>
  <p:hf hdr="0" ftr="0" dt="0"/>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tags" Target="../tags/tag7.xml"/><Relationship Id="rId5" Type="http://schemas.openxmlformats.org/officeDocument/2006/relationships/image" Target="../media/image25.pn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7.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2.png"/><Relationship Id="rId2" Type="http://schemas.openxmlformats.org/officeDocument/2006/relationships/slideLayout" Target="../slideLayouts/slideLayout8.xml"/><Relationship Id="rId1" Type="http://schemas.openxmlformats.org/officeDocument/2006/relationships/tags" Target="../tags/tag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notesSlide" Target="../notesSlides/notesSlide18.xml"/><Relationship Id="rId7" Type="http://schemas.openxmlformats.org/officeDocument/2006/relationships/image" Target="../media/image36.jpeg"/><Relationship Id="rId2" Type="http://schemas.openxmlformats.org/officeDocument/2006/relationships/slideLayout" Target="../slideLayouts/slideLayout8.xml"/><Relationship Id="rId1" Type="http://schemas.openxmlformats.org/officeDocument/2006/relationships/tags" Target="../tags/tag9.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0.xml"/><Relationship Id="rId7" Type="http://schemas.openxmlformats.org/officeDocument/2006/relationships/diagramColors" Target="../diagrams/colors3.xml"/><Relationship Id="rId2" Type="http://schemas.openxmlformats.org/officeDocument/2006/relationships/slideLayout" Target="../slideLayouts/slideLayout8.xml"/><Relationship Id="rId1" Type="http://schemas.openxmlformats.org/officeDocument/2006/relationships/tags" Target="../tags/tag1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21.xml"/><Relationship Id="rId7" Type="http://schemas.openxmlformats.org/officeDocument/2006/relationships/diagramColors" Target="../diagrams/colors4.xml"/><Relationship Id="rId2" Type="http://schemas.openxmlformats.org/officeDocument/2006/relationships/slideLayout" Target="../slideLayouts/slideLayout8.xml"/><Relationship Id="rId1" Type="http://schemas.openxmlformats.org/officeDocument/2006/relationships/tags" Target="../tags/tag12.xm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42.png"/><Relationship Id="rId4" Type="http://schemas.openxmlformats.org/officeDocument/2006/relationships/diagramData" Target="../diagrams/data4.xml"/><Relationship Id="rId9"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22.xml"/><Relationship Id="rId7" Type="http://schemas.openxmlformats.org/officeDocument/2006/relationships/diagramColors" Target="../diagrams/colors5.xml"/><Relationship Id="rId2" Type="http://schemas.openxmlformats.org/officeDocument/2006/relationships/slideLayout" Target="../slideLayouts/slideLayout8.xml"/><Relationship Id="rId1" Type="http://schemas.openxmlformats.org/officeDocument/2006/relationships/tags" Target="../tags/tag13.xml"/><Relationship Id="rId6" Type="http://schemas.openxmlformats.org/officeDocument/2006/relationships/diagramQuickStyle" Target="../diagrams/quickStyle5.xml"/><Relationship Id="rId11" Type="http://schemas.openxmlformats.org/officeDocument/2006/relationships/image" Target="../media/image43.png"/><Relationship Id="rId5" Type="http://schemas.openxmlformats.org/officeDocument/2006/relationships/diagramLayout" Target="../diagrams/layout5.xml"/><Relationship Id="rId10" Type="http://schemas.openxmlformats.org/officeDocument/2006/relationships/image" Target="../media/image41.png"/><Relationship Id="rId4" Type="http://schemas.openxmlformats.org/officeDocument/2006/relationships/diagramData" Target="../diagrams/data5.xml"/><Relationship Id="rId9" Type="http://schemas.openxmlformats.org/officeDocument/2006/relationships/image" Target="../media/image42.png"/></Relationships>
</file>

<file path=ppt/slides/_rels/slide23.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23.xml"/><Relationship Id="rId7" Type="http://schemas.openxmlformats.org/officeDocument/2006/relationships/diagramColors" Target="../diagrams/colors6.xml"/><Relationship Id="rId2" Type="http://schemas.openxmlformats.org/officeDocument/2006/relationships/slideLayout" Target="../slideLayouts/slideLayout8.xml"/><Relationship Id="rId1" Type="http://schemas.openxmlformats.org/officeDocument/2006/relationships/tags" Target="../tags/tag14.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15.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www.pedocs.de/volltexte/2018/15482/pdf/Hillmeyr_2017_Digitale_Medien_im_mathematisch_naturwissenschaftlichen_Unterricht.pdf" TargetMode="Externa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32.xml"/><Relationship Id="rId7" Type="http://schemas.openxmlformats.org/officeDocument/2006/relationships/diagramColors" Target="../diagrams/colors10.xml"/><Relationship Id="rId2" Type="http://schemas.openxmlformats.org/officeDocument/2006/relationships/slideLayout" Target="../slideLayouts/slideLayout8.xml"/><Relationship Id="rId1" Type="http://schemas.openxmlformats.org/officeDocument/2006/relationships/tags" Target="../tags/tag16.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17.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6.png"/><Relationship Id="rId3" Type="http://schemas.openxmlformats.org/officeDocument/2006/relationships/notesSlide" Target="../notesSlides/notesSlide34.xml"/><Relationship Id="rId7" Type="http://schemas.openxmlformats.org/officeDocument/2006/relationships/image" Target="../media/image59.png"/><Relationship Id="rId12" Type="http://schemas.openxmlformats.org/officeDocument/2006/relationships/image" Target="../media/image55.png"/><Relationship Id="rId2" Type="http://schemas.openxmlformats.org/officeDocument/2006/relationships/slideLayout" Target="../slideLayouts/slideLayout8.xml"/><Relationship Id="rId1" Type="http://schemas.openxmlformats.org/officeDocument/2006/relationships/tags" Target="../tags/tag18.xml"/><Relationship Id="rId6" Type="http://schemas.openxmlformats.org/officeDocument/2006/relationships/image" Target="../media/image58.png"/><Relationship Id="rId11" Type="http://schemas.openxmlformats.org/officeDocument/2006/relationships/image" Target="../media/image54.png"/><Relationship Id="rId10" Type="http://schemas.openxmlformats.org/officeDocument/2006/relationships/image" Target="../media/image53.png"/><Relationship Id="rId9"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tags" Target="../tags/tag19.xml"/><Relationship Id="rId5" Type="http://schemas.openxmlformats.org/officeDocument/2006/relationships/image" Target="../media/image57.pn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8.xml"/><Relationship Id="rId6" Type="http://schemas.openxmlformats.org/officeDocument/2006/relationships/image" Target="../media/image61.png"/><Relationship Id="rId5" Type="http://schemas.openxmlformats.org/officeDocument/2006/relationships/image" Target="../media/image48.png"/><Relationship Id="rId10" Type="http://schemas.openxmlformats.org/officeDocument/2006/relationships/image" Target="../media/image26.png"/><Relationship Id="rId4" Type="http://schemas.openxmlformats.org/officeDocument/2006/relationships/image" Target="../media/image60.png"/><Relationship Id="rId9" Type="http://schemas.openxmlformats.org/officeDocument/2006/relationships/image" Target="../media/image6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hyperlink" Target="https://www.bildungsplaene-bw.de/,Lde/LS/BP2016BW/ALLG/SEK1/M.V2"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doi.org/10.25656/01:15482"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8" Type="http://schemas.openxmlformats.org/officeDocument/2006/relationships/hyperlink" Target="https://pixabay.com/de/illustrations/schule-studenten-bus-schulbus-953123/" TargetMode="External"/><Relationship Id="rId3" Type="http://schemas.openxmlformats.org/officeDocument/2006/relationships/notesSlide" Target="../notesSlides/notesSlide5.xml"/><Relationship Id="rId7"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pPr>
              <a:lnSpc>
                <a:spcPct val="100000"/>
              </a:lnSpc>
            </a:pPr>
            <a:r>
              <a:rPr lang="de-DE" sz="3600" dirty="0">
                <a:latin typeface="Kantumruy Pro Medium" pitchFamily="2" charset="0"/>
                <a:ea typeface="Calibri Light"/>
                <a:cs typeface="Kantumruy Pro Medium" pitchFamily="2" charset="0"/>
              </a:rPr>
              <a:t>„Funktionaler Zusammenhang“ - </a:t>
            </a:r>
            <a:r>
              <a:rPr lang="de-DE" sz="3600" b="0" i="0" dirty="0">
                <a:solidFill>
                  <a:srgbClr val="202334"/>
                </a:solidFill>
                <a:effectLst/>
                <a:latin typeface="Kantumruy Pro Medium" pitchFamily="2" charset="0"/>
                <a:cs typeface="Kantumruy Pro Medium" pitchFamily="2" charset="0"/>
              </a:rPr>
              <a:t>ein</a:t>
            </a:r>
            <a:br>
              <a:rPr lang="de-DE" sz="3600" b="0" i="0" dirty="0">
                <a:solidFill>
                  <a:srgbClr val="202334"/>
                </a:solidFill>
                <a:effectLst/>
                <a:latin typeface="Kantumruy Pro Medium" pitchFamily="2" charset="0"/>
                <a:cs typeface="Kantumruy Pro Medium" pitchFamily="2" charset="0"/>
              </a:rPr>
            </a:br>
            <a:r>
              <a:rPr lang="de-DE" sz="3600" b="0" i="0" dirty="0">
                <a:solidFill>
                  <a:srgbClr val="202334"/>
                </a:solidFill>
                <a:effectLst/>
                <a:latin typeface="Kantumruy Pro Medium" pitchFamily="2" charset="0"/>
                <a:cs typeface="Kantumruy Pro Medium" pitchFamily="2" charset="0"/>
              </a:rPr>
              <a:t>Fortbildungsmodul für die Sekundarstufe I</a:t>
            </a:r>
            <a:r>
              <a:rPr lang="de-DE" sz="3600" dirty="0">
                <a:latin typeface="Kantumruy Pro Medium" pitchFamily="2" charset="0"/>
                <a:cs typeface="Kantumruy Pro Medium" pitchFamily="2" charset="0"/>
              </a:rPr>
              <a:t> </a:t>
            </a:r>
            <a:br>
              <a:rPr lang="de-DE" sz="3600" dirty="0">
                <a:ea typeface="Calibri Light"/>
                <a:cs typeface="Calibri Light"/>
              </a:rPr>
            </a:br>
            <a:r>
              <a:rPr lang="de-DE" sz="3200" dirty="0">
                <a:latin typeface="+mn-lt"/>
                <a:ea typeface="Calibri Light"/>
                <a:cs typeface="Kantumruy Pro Medium" pitchFamily="2" charset="0"/>
              </a:rPr>
              <a:t>Baustein 1</a:t>
            </a:r>
            <a:endParaRPr lang="de-DE" sz="3600" dirty="0">
              <a:latin typeface="Calibri Light"/>
              <a:ea typeface="Calibri Light"/>
              <a:cs typeface="Calibri Light"/>
            </a:endParaRP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6" y="1528007"/>
            <a:ext cx="2313623" cy="563439"/>
          </a:xfrm>
        </p:spPr>
        <p:txBody>
          <a:bodyPr/>
          <a:lstStyle/>
          <a:p>
            <a:r>
              <a:rPr lang="de-DE" dirty="0"/>
              <a:t>Mathematik Sekundarstufe I</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endParaRPr lang="de-DE" dirty="0"/>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3339552573"/>
      </p:ext>
    </p:extLst>
  </p:cSld>
  <p:clrMapOvr>
    <a:masterClrMapping/>
  </p:clrMapOvr>
  <mc:AlternateContent xmlns:mc="http://schemas.openxmlformats.org/markup-compatibility/2006" xmlns:p14="http://schemas.microsoft.com/office/powerpoint/2010/main">
    <mc:Choice Requires="p14">
      <p:transition spd="slow" p14:dur="2000" advTm="13670"/>
    </mc:Choice>
    <mc:Fallback xmlns="">
      <p:transition spd="slow" advTm="1367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371DA38A-3F61-9392-C844-D69B44B523F3}"/>
              </a:ext>
            </a:extLst>
          </p:cNvPr>
          <p:cNvSpPr>
            <a:spLocks noGrp="1"/>
          </p:cNvSpPr>
          <p:nvPr>
            <p:ph type="title"/>
          </p:nvPr>
        </p:nvSpPr>
        <p:spPr>
          <a:xfrm>
            <a:off x="552985" y="502767"/>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Was erwartet Sie in Baustein 1? </a:t>
            </a:r>
            <a:endParaRPr lang="de-DE" sz="3200" b="1" dirty="0">
              <a:solidFill>
                <a:schemeClr val="bg1"/>
              </a:solidFill>
              <a:latin typeface="+mj-lt"/>
            </a:endParaRPr>
          </a:p>
        </p:txBody>
      </p:sp>
      <p:graphicFrame>
        <p:nvGraphicFramePr>
          <p:cNvPr id="3" name="Diagramm 2">
            <a:extLst>
              <a:ext uri="{FF2B5EF4-FFF2-40B4-BE49-F238E27FC236}">
                <a16:creationId xmlns:a16="http://schemas.microsoft.com/office/drawing/2014/main" id="{9111B614-E263-60A9-5C4D-40568F892B47}"/>
              </a:ext>
            </a:extLst>
          </p:cNvPr>
          <p:cNvGraphicFramePr/>
          <p:nvPr>
            <p:extLst>
              <p:ext uri="{D42A27DB-BD31-4B8C-83A1-F6EECF244321}">
                <p14:modId xmlns:p14="http://schemas.microsoft.com/office/powerpoint/2010/main" val="2829810361"/>
              </p:ext>
            </p:extLst>
          </p:nvPr>
        </p:nvGraphicFramePr>
        <p:xfrm>
          <a:off x="552985" y="1293780"/>
          <a:ext cx="10623016" cy="4873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liennummernplatzhalter 5">
            <a:extLst>
              <a:ext uri="{FF2B5EF4-FFF2-40B4-BE49-F238E27FC236}">
                <a16:creationId xmlns:a16="http://schemas.microsoft.com/office/drawing/2014/main" id="{C101C258-57A0-7B5E-5443-B01289B7AA8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10</a:t>
            </a:fld>
            <a:endParaRPr lang="de-DE" dirty="0"/>
          </a:p>
        </p:txBody>
      </p:sp>
    </p:spTree>
    <p:extLst>
      <p:ext uri="{BB962C8B-B14F-4D97-AF65-F5344CB8AC3E}">
        <p14:creationId xmlns:p14="http://schemas.microsoft.com/office/powerpoint/2010/main" val="1195472205"/>
      </p:ext>
    </p:extLst>
  </p:cSld>
  <p:clrMapOvr>
    <a:masterClrMapping/>
  </p:clrMapOvr>
  <mc:AlternateContent xmlns:mc="http://schemas.openxmlformats.org/markup-compatibility/2006" xmlns:p14="http://schemas.microsoft.com/office/powerpoint/2010/main">
    <mc:Choice Requires="p14">
      <p:transition spd="slow" p14:dur="2000" advTm="70857"/>
    </mc:Choice>
    <mc:Fallback xmlns="">
      <p:transition spd="slow" advTm="7085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 2">
            <a:extLst>
              <a:ext uri="{FF2B5EF4-FFF2-40B4-BE49-F238E27FC236}">
                <a16:creationId xmlns:a16="http://schemas.microsoft.com/office/drawing/2014/main" id="{9111B614-E263-60A9-5C4D-40568F892B47}"/>
              </a:ext>
            </a:extLst>
          </p:cNvPr>
          <p:cNvGraphicFramePr/>
          <p:nvPr>
            <p:extLst>
              <p:ext uri="{D42A27DB-BD31-4B8C-83A1-F6EECF244321}">
                <p14:modId xmlns:p14="http://schemas.microsoft.com/office/powerpoint/2010/main" val="3617360152"/>
              </p:ext>
            </p:extLst>
          </p:nvPr>
        </p:nvGraphicFramePr>
        <p:xfrm>
          <a:off x="552985" y="1250652"/>
          <a:ext cx="10623016"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liennummernplatzhalter 5">
            <a:extLst>
              <a:ext uri="{FF2B5EF4-FFF2-40B4-BE49-F238E27FC236}">
                <a16:creationId xmlns:a16="http://schemas.microsoft.com/office/drawing/2014/main" id="{C101C258-57A0-7B5E-5443-B01289B7AA8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11</a:t>
            </a:fld>
            <a:endParaRPr lang="de-DE" dirty="0"/>
          </a:p>
        </p:txBody>
      </p:sp>
      <p:sp>
        <p:nvSpPr>
          <p:cNvPr id="6" name="Rechteck 5">
            <a:extLst>
              <a:ext uri="{FF2B5EF4-FFF2-40B4-BE49-F238E27FC236}">
                <a16:creationId xmlns:a16="http://schemas.microsoft.com/office/drawing/2014/main" id="{CF4389D0-FF51-4C54-8021-5D790F9722BF}"/>
              </a:ext>
            </a:extLst>
          </p:cNvPr>
          <p:cNvSpPr/>
          <p:nvPr/>
        </p:nvSpPr>
        <p:spPr>
          <a:xfrm>
            <a:off x="355600" y="1292777"/>
            <a:ext cx="5367468" cy="471060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accent2"/>
              </a:solidFill>
            </a:endParaRPr>
          </a:p>
        </p:txBody>
      </p:sp>
      <p:sp>
        <p:nvSpPr>
          <p:cNvPr id="7" name="Titel 1">
            <a:extLst>
              <a:ext uri="{FF2B5EF4-FFF2-40B4-BE49-F238E27FC236}">
                <a16:creationId xmlns:a16="http://schemas.microsoft.com/office/drawing/2014/main" id="{3B1E7ED7-A71B-4F6D-B213-BF90D36D9F67}"/>
              </a:ext>
            </a:extLst>
          </p:cNvPr>
          <p:cNvSpPr>
            <a:spLocks noGrp="1"/>
          </p:cNvSpPr>
          <p:nvPr>
            <p:ph type="title"/>
          </p:nvPr>
        </p:nvSpPr>
        <p:spPr>
          <a:xfrm>
            <a:off x="552985" y="502767"/>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Was erwartet Sie in Baustein 1? </a:t>
            </a:r>
            <a:endParaRPr lang="de-DE" sz="3200" b="1" dirty="0">
              <a:solidFill>
                <a:schemeClr val="bg1"/>
              </a:solidFill>
              <a:latin typeface="+mj-lt"/>
            </a:endParaRPr>
          </a:p>
        </p:txBody>
      </p:sp>
    </p:spTree>
    <p:extLst>
      <p:ext uri="{BB962C8B-B14F-4D97-AF65-F5344CB8AC3E}">
        <p14:creationId xmlns:p14="http://schemas.microsoft.com/office/powerpoint/2010/main" val="3701077401"/>
      </p:ext>
    </p:extLst>
  </p:cSld>
  <p:clrMapOvr>
    <a:masterClrMapping/>
  </p:clrMapOvr>
  <mc:AlternateContent xmlns:mc="http://schemas.openxmlformats.org/markup-compatibility/2006" xmlns:p14="http://schemas.microsoft.com/office/powerpoint/2010/main">
    <mc:Choice Requires="p14">
      <p:transition spd="slow" p14:dur="2000" advTm="5408"/>
    </mc:Choice>
    <mc:Fallback xmlns="">
      <p:transition spd="slow" advTm="5408"/>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el 1">
            <a:extLst>
              <a:ext uri="{FF2B5EF4-FFF2-40B4-BE49-F238E27FC236}">
                <a16:creationId xmlns:a16="http://schemas.microsoft.com/office/drawing/2014/main" id="{176CAA1B-4CAB-5D80-DF9C-DFA06B5F10FC}"/>
              </a:ext>
            </a:extLst>
          </p:cNvPr>
          <p:cNvSpPr txBox="1">
            <a:spLocks/>
          </p:cNvSpPr>
          <p:nvPr/>
        </p:nvSpPr>
        <p:spPr>
          <a:xfrm>
            <a:off x="303753" y="351610"/>
            <a:ext cx="10809600" cy="1325033"/>
          </a:xfrm>
          <a:prstGeom prst="rect">
            <a:avLst/>
          </a:prstGeom>
        </p:spPr>
        <p:txBody>
          <a:bodyPr lIns="121920" tIns="60960" rIns="121920" bIns="60960" anchor="t"/>
          <a:lstStyle>
            <a:lvl1pPr algn="l" defTabSz="685800" rtl="0" eaLnBrk="1" latinLnBrk="0" hangingPunct="1">
              <a:lnSpc>
                <a:spcPct val="90000"/>
              </a:lnSpc>
              <a:spcBef>
                <a:spcPct val="0"/>
              </a:spcBef>
              <a:buNone/>
              <a:defRPr sz="2700" kern="1200">
                <a:solidFill>
                  <a:srgbClr val="094372"/>
                </a:solidFill>
                <a:latin typeface="Arial" panose="020B0604020202020204" pitchFamily="34" charset="0"/>
                <a:ea typeface="+mj-ea"/>
                <a:cs typeface="Arial" panose="020B0604020202020204" pitchFamily="34" charset="0"/>
              </a:defRPr>
            </a:lvl1pPr>
          </a:lstStyle>
          <a:p>
            <a:r>
              <a:rPr lang="de-DE" sz="3200" b="1" spc="-1" dirty="0">
                <a:solidFill>
                  <a:sysClr val="windowText" lastClr="000000"/>
                </a:solidFill>
                <a:latin typeface="+mn-lt"/>
                <a:ea typeface="+mn-ea"/>
                <a:cs typeface="+mn-cs"/>
              </a:rPr>
              <a:t>Bildungsplanbezug</a:t>
            </a:r>
            <a:r>
              <a:rPr lang="de-DE" sz="3200" b="1" dirty="0">
                <a:solidFill>
                  <a:schemeClr val="bg1"/>
                </a:solidFill>
                <a:latin typeface="+mj-lt"/>
                <a:cs typeface="Arial"/>
              </a:rPr>
              <a:t> </a:t>
            </a:r>
            <a:br>
              <a:rPr lang="de-DE" sz="3600" b="1" dirty="0">
                <a:latin typeface="+mj-lt"/>
                <a:cs typeface="Arial"/>
              </a:rPr>
            </a:br>
            <a:r>
              <a:rPr lang="de-DE" sz="2400" spc="-1" dirty="0">
                <a:solidFill>
                  <a:srgbClr val="202334"/>
                </a:solidFill>
                <a:latin typeface="+mn-lt"/>
                <a:ea typeface="+mn-lt"/>
                <a:cs typeface="+mn-lt"/>
              </a:rPr>
              <a:t>Leitidee „Funktionaler Zusammenhang“</a:t>
            </a:r>
          </a:p>
        </p:txBody>
      </p:sp>
      <p:sp>
        <p:nvSpPr>
          <p:cNvPr id="24" name="Foliennummernplatzhalter 5">
            <a:extLst>
              <a:ext uri="{FF2B5EF4-FFF2-40B4-BE49-F238E27FC236}">
                <a16:creationId xmlns:a16="http://schemas.microsoft.com/office/drawing/2014/main" id="{D1AE8247-3079-489D-B67D-30E3C5F17D1A}"/>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12</a:t>
            </a:fld>
            <a:endParaRPr lang="de-DE" dirty="0"/>
          </a:p>
        </p:txBody>
      </p:sp>
      <p:sp>
        <p:nvSpPr>
          <p:cNvPr id="38" name="Textfeld 37">
            <a:extLst>
              <a:ext uri="{FF2B5EF4-FFF2-40B4-BE49-F238E27FC236}">
                <a16:creationId xmlns:a16="http://schemas.microsoft.com/office/drawing/2014/main" id="{7E0D59E6-BBE2-44C3-946F-EE305512D548}"/>
              </a:ext>
            </a:extLst>
          </p:cNvPr>
          <p:cNvSpPr txBox="1"/>
          <p:nvPr/>
        </p:nvSpPr>
        <p:spPr>
          <a:xfrm>
            <a:off x="8774200" y="5353356"/>
            <a:ext cx="3273070" cy="461665"/>
          </a:xfrm>
          <a:prstGeom prst="rect">
            <a:avLst/>
          </a:prstGeom>
          <a:noFill/>
        </p:spPr>
        <p:txBody>
          <a:bodyPr wrap="square" lIns="91440" tIns="45720" rIns="91440" bIns="45720" anchor="t">
            <a:spAutoFit/>
          </a:bodyPr>
          <a:lstStyle/>
          <a:p>
            <a:r>
              <a:rPr lang="de-DE" sz="800" dirty="0">
                <a:solidFill>
                  <a:sysClr val="windowText" lastClr="000000"/>
                </a:solidFill>
              </a:rPr>
              <a:t>Orientiert an </a:t>
            </a:r>
            <a:r>
              <a:rPr lang="de-DE" sz="800" dirty="0">
                <a:solidFill>
                  <a:sysClr val="windowText" lastClr="000000"/>
                </a:solidFill>
                <a:latin typeface="+mj-lt"/>
              </a:rPr>
              <a:t>Gemeinsamer Bildungsplan für die Sekundarstufe 1, Baden-Württemberg (Mathematik vom 23. März 2016 in der Fassung vom 29. Februar 2024)</a:t>
            </a:r>
            <a:endParaRPr lang="en-US" sz="800" dirty="0">
              <a:solidFill>
                <a:sysClr val="windowText" lastClr="000000"/>
              </a:solidFill>
            </a:endParaRPr>
          </a:p>
        </p:txBody>
      </p:sp>
      <p:grpSp>
        <p:nvGrpSpPr>
          <p:cNvPr id="4" name="Gruppieren 3">
            <a:extLst>
              <a:ext uri="{FF2B5EF4-FFF2-40B4-BE49-F238E27FC236}">
                <a16:creationId xmlns:a16="http://schemas.microsoft.com/office/drawing/2014/main" id="{499E8423-6CB4-4F16-8974-9DFFE51EEA47}"/>
              </a:ext>
            </a:extLst>
          </p:cNvPr>
          <p:cNvGrpSpPr/>
          <p:nvPr/>
        </p:nvGrpSpPr>
        <p:grpSpPr>
          <a:xfrm>
            <a:off x="801520" y="4389136"/>
            <a:ext cx="7772400" cy="1670286"/>
            <a:chOff x="624255" y="4668331"/>
            <a:chExt cx="7772400" cy="1670286"/>
          </a:xfrm>
        </p:grpSpPr>
        <p:pic>
          <p:nvPicPr>
            <p:cNvPr id="7" name="Grafik 6">
              <a:extLst>
                <a:ext uri="{FF2B5EF4-FFF2-40B4-BE49-F238E27FC236}">
                  <a16:creationId xmlns:a16="http://schemas.microsoft.com/office/drawing/2014/main" id="{E0EA44C9-7A9B-4E7E-E196-3B9C1E855BA7}"/>
                </a:ext>
              </a:extLst>
            </p:cNvPr>
            <p:cNvPicPr>
              <a:picLocks noChangeAspect="1"/>
            </p:cNvPicPr>
            <p:nvPr/>
          </p:nvPicPr>
          <p:blipFill>
            <a:blip r:embed="rId4"/>
            <a:stretch>
              <a:fillRect/>
            </a:stretch>
          </p:blipFill>
          <p:spPr>
            <a:xfrm>
              <a:off x="624255" y="4668331"/>
              <a:ext cx="7772400" cy="1670286"/>
            </a:xfrm>
            <a:prstGeom prst="rect">
              <a:avLst/>
            </a:prstGeom>
          </p:spPr>
        </p:pic>
        <p:sp>
          <p:nvSpPr>
            <p:cNvPr id="35" name="Rechteck 34">
              <a:extLst>
                <a:ext uri="{FF2B5EF4-FFF2-40B4-BE49-F238E27FC236}">
                  <a16:creationId xmlns:a16="http://schemas.microsoft.com/office/drawing/2014/main" id="{F64DAB4D-04DE-49DD-9DC5-2970172752F7}"/>
                </a:ext>
              </a:extLst>
            </p:cNvPr>
            <p:cNvSpPr/>
            <p:nvPr/>
          </p:nvSpPr>
          <p:spPr>
            <a:xfrm>
              <a:off x="4338483" y="5324203"/>
              <a:ext cx="2787445" cy="179271"/>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6" name="Rechteck 35">
              <a:extLst>
                <a:ext uri="{FF2B5EF4-FFF2-40B4-BE49-F238E27FC236}">
                  <a16:creationId xmlns:a16="http://schemas.microsoft.com/office/drawing/2014/main" id="{416CBF47-D432-4BDC-AECD-746057CBF240}"/>
                </a:ext>
              </a:extLst>
            </p:cNvPr>
            <p:cNvSpPr/>
            <p:nvPr/>
          </p:nvSpPr>
          <p:spPr>
            <a:xfrm>
              <a:off x="1736979" y="5777397"/>
              <a:ext cx="3473848" cy="244622"/>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a:extLst>
                <a:ext uri="{FF2B5EF4-FFF2-40B4-BE49-F238E27FC236}">
                  <a16:creationId xmlns:a16="http://schemas.microsoft.com/office/drawing/2014/main" id="{2492EBD7-FFFE-04F1-1505-9620B06C45E3}"/>
                </a:ext>
              </a:extLst>
            </p:cNvPr>
            <p:cNvSpPr/>
            <p:nvPr/>
          </p:nvSpPr>
          <p:spPr>
            <a:xfrm>
              <a:off x="1736979" y="5090485"/>
              <a:ext cx="1306846" cy="177059"/>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a:extLst>
                <a:ext uri="{FF2B5EF4-FFF2-40B4-BE49-F238E27FC236}">
                  <a16:creationId xmlns:a16="http://schemas.microsoft.com/office/drawing/2014/main" id="{82443F30-C3DC-FEA4-0266-BA335F66820D}"/>
                </a:ext>
              </a:extLst>
            </p:cNvPr>
            <p:cNvSpPr/>
            <p:nvPr/>
          </p:nvSpPr>
          <p:spPr>
            <a:xfrm>
              <a:off x="7051839" y="5532775"/>
              <a:ext cx="1190288" cy="199552"/>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Rechteck 21">
              <a:extLst>
                <a:ext uri="{FF2B5EF4-FFF2-40B4-BE49-F238E27FC236}">
                  <a16:creationId xmlns:a16="http://schemas.microsoft.com/office/drawing/2014/main" id="{270F114D-4334-4FF7-A981-D2DDE5C0D910}"/>
                </a:ext>
              </a:extLst>
            </p:cNvPr>
            <p:cNvSpPr/>
            <p:nvPr/>
          </p:nvSpPr>
          <p:spPr>
            <a:xfrm>
              <a:off x="5468002" y="4850728"/>
              <a:ext cx="2773476" cy="199552"/>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2" name="Gruppieren 1">
            <a:extLst>
              <a:ext uri="{FF2B5EF4-FFF2-40B4-BE49-F238E27FC236}">
                <a16:creationId xmlns:a16="http://schemas.microsoft.com/office/drawing/2014/main" id="{2BA52C1D-EDDA-4813-91C1-56A4BA01E9DF}"/>
              </a:ext>
            </a:extLst>
          </p:cNvPr>
          <p:cNvGrpSpPr/>
          <p:nvPr/>
        </p:nvGrpSpPr>
        <p:grpSpPr>
          <a:xfrm>
            <a:off x="624255" y="1291877"/>
            <a:ext cx="7772400" cy="1899759"/>
            <a:chOff x="624255" y="1590456"/>
            <a:chExt cx="7772400" cy="1899759"/>
          </a:xfrm>
        </p:grpSpPr>
        <p:pic>
          <p:nvPicPr>
            <p:cNvPr id="5" name="Grafik 4">
              <a:extLst>
                <a:ext uri="{FF2B5EF4-FFF2-40B4-BE49-F238E27FC236}">
                  <a16:creationId xmlns:a16="http://schemas.microsoft.com/office/drawing/2014/main" id="{315BA3EB-00C1-2E62-39FB-8EE29876427B}"/>
                </a:ext>
              </a:extLst>
            </p:cNvPr>
            <p:cNvPicPr>
              <a:picLocks noChangeAspect="1"/>
            </p:cNvPicPr>
            <p:nvPr/>
          </p:nvPicPr>
          <p:blipFill>
            <a:blip r:embed="rId5"/>
            <a:stretch>
              <a:fillRect/>
            </a:stretch>
          </p:blipFill>
          <p:spPr>
            <a:xfrm>
              <a:off x="624255" y="1590456"/>
              <a:ext cx="7772400" cy="1899759"/>
            </a:xfrm>
            <a:prstGeom prst="rect">
              <a:avLst/>
            </a:prstGeom>
          </p:spPr>
        </p:pic>
        <p:sp>
          <p:nvSpPr>
            <p:cNvPr id="51" name="Rechteck 50">
              <a:extLst>
                <a:ext uri="{FF2B5EF4-FFF2-40B4-BE49-F238E27FC236}">
                  <a16:creationId xmlns:a16="http://schemas.microsoft.com/office/drawing/2014/main" id="{049CCA17-C486-4D71-A9D0-32A77BFC6091}"/>
                </a:ext>
              </a:extLst>
            </p:cNvPr>
            <p:cNvSpPr/>
            <p:nvPr/>
          </p:nvSpPr>
          <p:spPr>
            <a:xfrm>
              <a:off x="3742609" y="1942417"/>
              <a:ext cx="649423" cy="164574"/>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1" name="Rechteck 40">
              <a:extLst>
                <a:ext uri="{FF2B5EF4-FFF2-40B4-BE49-F238E27FC236}">
                  <a16:creationId xmlns:a16="http://schemas.microsoft.com/office/drawing/2014/main" id="{601C020C-C642-4319-BEFC-7645816E0FA6}"/>
                </a:ext>
              </a:extLst>
            </p:cNvPr>
            <p:cNvSpPr/>
            <p:nvPr/>
          </p:nvSpPr>
          <p:spPr>
            <a:xfrm>
              <a:off x="4805248" y="1938320"/>
              <a:ext cx="2943502" cy="194071"/>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Rechteck 41">
              <a:extLst>
                <a:ext uri="{FF2B5EF4-FFF2-40B4-BE49-F238E27FC236}">
                  <a16:creationId xmlns:a16="http://schemas.microsoft.com/office/drawing/2014/main" id="{C0D52E65-A23C-402A-A96C-D20D258FFABA}"/>
                </a:ext>
              </a:extLst>
            </p:cNvPr>
            <p:cNvSpPr/>
            <p:nvPr/>
          </p:nvSpPr>
          <p:spPr>
            <a:xfrm>
              <a:off x="3690031" y="2189437"/>
              <a:ext cx="4013831" cy="167412"/>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3" name="Gruppieren 2">
            <a:extLst>
              <a:ext uri="{FF2B5EF4-FFF2-40B4-BE49-F238E27FC236}">
                <a16:creationId xmlns:a16="http://schemas.microsoft.com/office/drawing/2014/main" id="{9D1F2926-1695-43B1-92AE-4F04668687A3}"/>
              </a:ext>
            </a:extLst>
          </p:cNvPr>
          <p:cNvGrpSpPr/>
          <p:nvPr/>
        </p:nvGrpSpPr>
        <p:grpSpPr>
          <a:xfrm>
            <a:off x="4274870" y="3031312"/>
            <a:ext cx="7772400" cy="1482145"/>
            <a:chOff x="2209800" y="3367092"/>
            <a:chExt cx="7772400" cy="1482145"/>
          </a:xfrm>
        </p:grpSpPr>
        <p:pic>
          <p:nvPicPr>
            <p:cNvPr id="6" name="Grafik 5">
              <a:extLst>
                <a:ext uri="{FF2B5EF4-FFF2-40B4-BE49-F238E27FC236}">
                  <a16:creationId xmlns:a16="http://schemas.microsoft.com/office/drawing/2014/main" id="{43DEC67C-BC50-CEF5-CBA7-3BE54CEE25E4}"/>
                </a:ext>
              </a:extLst>
            </p:cNvPr>
            <p:cNvPicPr>
              <a:picLocks noChangeAspect="1"/>
            </p:cNvPicPr>
            <p:nvPr/>
          </p:nvPicPr>
          <p:blipFill>
            <a:blip r:embed="rId6"/>
            <a:stretch>
              <a:fillRect/>
            </a:stretch>
          </p:blipFill>
          <p:spPr>
            <a:xfrm>
              <a:off x="2209800" y="3367092"/>
              <a:ext cx="7772400" cy="1482145"/>
            </a:xfrm>
            <a:prstGeom prst="rect">
              <a:avLst/>
            </a:prstGeom>
          </p:spPr>
        </p:pic>
        <p:sp>
          <p:nvSpPr>
            <p:cNvPr id="33" name="Rechteck 32">
              <a:extLst>
                <a:ext uri="{FF2B5EF4-FFF2-40B4-BE49-F238E27FC236}">
                  <a16:creationId xmlns:a16="http://schemas.microsoft.com/office/drawing/2014/main" id="{83ACFB04-5550-425B-8E8E-758CDAEEA5BF}"/>
                </a:ext>
              </a:extLst>
            </p:cNvPr>
            <p:cNvSpPr/>
            <p:nvPr/>
          </p:nvSpPr>
          <p:spPr>
            <a:xfrm>
              <a:off x="7940205" y="3672335"/>
              <a:ext cx="602546" cy="194924"/>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7" name="Rechteck 36">
              <a:extLst>
                <a:ext uri="{FF2B5EF4-FFF2-40B4-BE49-F238E27FC236}">
                  <a16:creationId xmlns:a16="http://schemas.microsoft.com/office/drawing/2014/main" id="{D2D66622-3B14-46BC-A89C-02671CF6EF76}"/>
                </a:ext>
              </a:extLst>
            </p:cNvPr>
            <p:cNvSpPr/>
            <p:nvPr/>
          </p:nvSpPr>
          <p:spPr>
            <a:xfrm>
              <a:off x="4126521" y="3716511"/>
              <a:ext cx="3523627" cy="156605"/>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Rechteck 20">
              <a:extLst>
                <a:ext uri="{FF2B5EF4-FFF2-40B4-BE49-F238E27FC236}">
                  <a16:creationId xmlns:a16="http://schemas.microsoft.com/office/drawing/2014/main" id="{3F6E5759-D085-4AE6-BEDA-11260034022C}"/>
                </a:ext>
              </a:extLst>
            </p:cNvPr>
            <p:cNvSpPr/>
            <p:nvPr/>
          </p:nvSpPr>
          <p:spPr>
            <a:xfrm>
              <a:off x="3367328" y="4159221"/>
              <a:ext cx="3596494" cy="159775"/>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2" name="Rechteck 31">
              <a:extLst>
                <a:ext uri="{FF2B5EF4-FFF2-40B4-BE49-F238E27FC236}">
                  <a16:creationId xmlns:a16="http://schemas.microsoft.com/office/drawing/2014/main" id="{DC26EA50-7492-4380-AED2-DA5F6920E530}"/>
                </a:ext>
              </a:extLst>
            </p:cNvPr>
            <p:cNvSpPr/>
            <p:nvPr/>
          </p:nvSpPr>
          <p:spPr>
            <a:xfrm>
              <a:off x="2320947" y="3938070"/>
              <a:ext cx="5783525" cy="170437"/>
            </a:xfrm>
            <a:prstGeom prst="rect">
              <a:avLst/>
            </a:prstGeom>
            <a:solidFill>
              <a:schemeClr val="accent4">
                <a:lumMod val="60000"/>
                <a:lumOff val="40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Tree>
    <p:custDataLst>
      <p:tags r:id="rId1"/>
    </p:custDataLst>
    <p:extLst>
      <p:ext uri="{BB962C8B-B14F-4D97-AF65-F5344CB8AC3E}">
        <p14:creationId xmlns:p14="http://schemas.microsoft.com/office/powerpoint/2010/main" val="2296987331"/>
      </p:ext>
    </p:extLst>
  </p:cSld>
  <p:clrMapOvr>
    <a:masterClrMapping/>
  </p:clrMapOvr>
  <mc:AlternateContent xmlns:mc="http://schemas.openxmlformats.org/markup-compatibility/2006" xmlns:p14="http://schemas.microsoft.com/office/powerpoint/2010/main">
    <mc:Choice Requires="p14">
      <p:transition spd="slow" p14:dur="2000" advTm="56000"/>
    </mc:Choice>
    <mc:Fallback xmlns="">
      <p:transition spd="slow" advTm="5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3BEA9-4D42-0300-CF1A-F5582FCB7700}"/>
            </a:ext>
          </a:extLst>
        </p:cNvPr>
        <p:cNvGrpSpPr/>
        <p:nvPr/>
      </p:nvGrpSpPr>
      <p:grpSpPr>
        <a:xfrm>
          <a:off x="0" y="0"/>
          <a:ext cx="0" cy="0"/>
          <a:chOff x="0" y="0"/>
          <a:chExt cx="0" cy="0"/>
        </a:xfrm>
      </p:grpSpPr>
      <p:sp>
        <p:nvSpPr>
          <p:cNvPr id="16" name="Textfeld 15">
            <a:extLst>
              <a:ext uri="{FF2B5EF4-FFF2-40B4-BE49-F238E27FC236}">
                <a16:creationId xmlns:a16="http://schemas.microsoft.com/office/drawing/2014/main" id="{2F674A5D-648B-4179-9FB6-2AEF96E1CFB8}"/>
              </a:ext>
            </a:extLst>
          </p:cNvPr>
          <p:cNvSpPr txBox="1"/>
          <p:nvPr/>
        </p:nvSpPr>
        <p:spPr>
          <a:xfrm>
            <a:off x="6194091" y="5811762"/>
            <a:ext cx="4259832" cy="338554"/>
          </a:xfrm>
          <a:prstGeom prst="rect">
            <a:avLst/>
          </a:prstGeom>
          <a:noFill/>
        </p:spPr>
        <p:txBody>
          <a:bodyPr wrap="square" lIns="91440" tIns="45720" rIns="91440" bIns="45720" anchor="t">
            <a:spAutoFit/>
          </a:bodyPr>
          <a:lstStyle/>
          <a:p>
            <a:r>
              <a:rPr lang="de-DE" sz="800" dirty="0">
                <a:solidFill>
                  <a:sysClr val="windowText" lastClr="000000"/>
                </a:solidFill>
                <a:latin typeface="+mj-lt"/>
              </a:rPr>
              <a:t>Gemeinsamer Bildungsplan für die Sekundarstufe 1, Baden-Württemberg (Mathematik vom 23. März 2016 in der Fassung vom 29. Februar 2024</a:t>
            </a:r>
            <a:endParaRPr lang="en-US" dirty="0">
              <a:solidFill>
                <a:sysClr val="windowText" lastClr="000000"/>
              </a:solidFill>
            </a:endParaRPr>
          </a:p>
        </p:txBody>
      </p:sp>
      <p:sp>
        <p:nvSpPr>
          <p:cNvPr id="19" name="Titel 1">
            <a:extLst>
              <a:ext uri="{FF2B5EF4-FFF2-40B4-BE49-F238E27FC236}">
                <a16:creationId xmlns:a16="http://schemas.microsoft.com/office/drawing/2014/main" id="{6AC8673B-3EAD-3F9D-2088-98C051D13E5B}"/>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Vom Bildungsplan in den Unterricht </a:t>
            </a:r>
            <a:br>
              <a:rPr lang="de-DE" b="1" dirty="0">
                <a:latin typeface="+mj-lt"/>
                <a:cs typeface="Arial"/>
              </a:rPr>
            </a:br>
            <a:r>
              <a:rPr lang="de-DE" sz="2400" dirty="0">
                <a:solidFill>
                  <a:schemeClr val="bg1"/>
                </a:solidFill>
                <a:latin typeface="+mj-lt"/>
                <a:cs typeface="Arial"/>
              </a:rPr>
              <a:t>„Mathematisch Modellieren“ mit dem Forscherkreislauf</a:t>
            </a:r>
            <a:endParaRPr lang="de-DE" sz="2400" dirty="0">
              <a:solidFill>
                <a:schemeClr val="bg1"/>
              </a:solidFill>
              <a:latin typeface="+mj-lt"/>
            </a:endParaRPr>
          </a:p>
        </p:txBody>
      </p:sp>
      <p:sp>
        <p:nvSpPr>
          <p:cNvPr id="14" name="Foliennummernplatzhalter 5">
            <a:extLst>
              <a:ext uri="{FF2B5EF4-FFF2-40B4-BE49-F238E27FC236}">
                <a16:creationId xmlns:a16="http://schemas.microsoft.com/office/drawing/2014/main" id="{B281C78A-55F4-E34B-1E45-69603402709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13</a:t>
            </a:fld>
            <a:endParaRPr lang="de-DE" dirty="0"/>
          </a:p>
        </p:txBody>
      </p:sp>
      <p:grpSp>
        <p:nvGrpSpPr>
          <p:cNvPr id="4" name="Gruppieren 3">
            <a:extLst>
              <a:ext uri="{FF2B5EF4-FFF2-40B4-BE49-F238E27FC236}">
                <a16:creationId xmlns:a16="http://schemas.microsoft.com/office/drawing/2014/main" id="{61548079-83C8-4C71-87AE-4A384DA6EE91}"/>
              </a:ext>
            </a:extLst>
          </p:cNvPr>
          <p:cNvGrpSpPr/>
          <p:nvPr/>
        </p:nvGrpSpPr>
        <p:grpSpPr>
          <a:xfrm>
            <a:off x="6996890" y="1898781"/>
            <a:ext cx="4259832" cy="3781260"/>
            <a:chOff x="7044134" y="2204018"/>
            <a:chExt cx="4259832" cy="3781260"/>
          </a:xfrm>
        </p:grpSpPr>
        <p:pic>
          <p:nvPicPr>
            <p:cNvPr id="2" name="Grafik 1" descr="Ein Bild, das Text, Screenshot, Schrift, Kreis enthält.&#10;&#10;KI-generierte Inhalte können fehlerhaft sein.">
              <a:extLst>
                <a:ext uri="{FF2B5EF4-FFF2-40B4-BE49-F238E27FC236}">
                  <a16:creationId xmlns:a16="http://schemas.microsoft.com/office/drawing/2014/main" id="{00C80D26-A485-A10F-E854-57CFE0534E55}"/>
                </a:ext>
              </a:extLst>
            </p:cNvPr>
            <p:cNvPicPr>
              <a:picLocks noChangeAspect="1"/>
            </p:cNvPicPr>
            <p:nvPr/>
          </p:nvPicPr>
          <p:blipFill>
            <a:blip r:embed="rId4"/>
            <a:srcRect b="6053"/>
            <a:stretch>
              <a:fillRect/>
            </a:stretch>
          </p:blipFill>
          <p:spPr>
            <a:xfrm>
              <a:off x="7044134" y="2204018"/>
              <a:ext cx="4259832" cy="3621074"/>
            </a:xfrm>
            <a:prstGeom prst="rect">
              <a:avLst/>
            </a:prstGeom>
          </p:spPr>
        </p:pic>
        <p:sp>
          <p:nvSpPr>
            <p:cNvPr id="20" name="Textfeld 8">
              <a:extLst>
                <a:ext uri="{FF2B5EF4-FFF2-40B4-BE49-F238E27FC236}">
                  <a16:creationId xmlns:a16="http://schemas.microsoft.com/office/drawing/2014/main" id="{6858028D-458A-43F6-8C55-82F628BE53CB}"/>
                </a:ext>
              </a:extLst>
            </p:cNvPr>
            <p:cNvSpPr txBox="1"/>
            <p:nvPr/>
          </p:nvSpPr>
          <p:spPr>
            <a:xfrm>
              <a:off x="7187347" y="5769834"/>
              <a:ext cx="3233604" cy="215444"/>
            </a:xfrm>
            <a:prstGeom prst="rect">
              <a:avLst/>
            </a:prstGeom>
            <a:noFill/>
          </p:spPr>
          <p:txBody>
            <a:bodyPr wrap="square" lIns="91440" tIns="45720" rIns="91440" bIns="45720" anchor="t">
              <a:spAutoFit/>
            </a:bodyPr>
            <a:lstStyle/>
            <a:p>
              <a:r>
                <a:rPr lang="de-DE" sz="800" dirty="0">
                  <a:solidFill>
                    <a:sysClr val="windowText" lastClr="000000"/>
                  </a:solidFill>
                  <a:latin typeface="+mj-lt"/>
                </a:rPr>
                <a:t>Abbildung: Modellierungskreislauf nach Prediger, 2010</a:t>
              </a:r>
              <a:endParaRPr lang="en-US" sz="800" dirty="0">
                <a:solidFill>
                  <a:sysClr val="windowText" lastClr="000000"/>
                </a:solidFill>
                <a:latin typeface="+mj-lt"/>
              </a:endParaRPr>
            </a:p>
          </p:txBody>
        </p:sp>
      </p:grpSp>
      <p:sp>
        <p:nvSpPr>
          <p:cNvPr id="18" name="Pfeil: nach oben gekrümmt 17">
            <a:extLst>
              <a:ext uri="{FF2B5EF4-FFF2-40B4-BE49-F238E27FC236}">
                <a16:creationId xmlns:a16="http://schemas.microsoft.com/office/drawing/2014/main" id="{F4A81283-20A5-46F2-A088-9EFA914B0557}"/>
              </a:ext>
            </a:extLst>
          </p:cNvPr>
          <p:cNvSpPr/>
          <p:nvPr/>
        </p:nvSpPr>
        <p:spPr>
          <a:xfrm rot="10800000" flipH="1">
            <a:off x="5750222" y="1755307"/>
            <a:ext cx="1702864" cy="519408"/>
          </a:xfrm>
          <a:prstGeom prst="curvedUpArrow">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grpSp>
        <p:nvGrpSpPr>
          <p:cNvPr id="3" name="Gruppieren 2">
            <a:extLst>
              <a:ext uri="{FF2B5EF4-FFF2-40B4-BE49-F238E27FC236}">
                <a16:creationId xmlns:a16="http://schemas.microsoft.com/office/drawing/2014/main" id="{039B5928-CABD-4715-A22E-2648387F5177}"/>
              </a:ext>
            </a:extLst>
          </p:cNvPr>
          <p:cNvGrpSpPr/>
          <p:nvPr/>
        </p:nvGrpSpPr>
        <p:grpSpPr>
          <a:xfrm>
            <a:off x="529901" y="1481840"/>
            <a:ext cx="5664190" cy="4658162"/>
            <a:chOff x="709366" y="1719929"/>
            <a:chExt cx="5664190" cy="4658162"/>
          </a:xfrm>
        </p:grpSpPr>
        <p:pic>
          <p:nvPicPr>
            <p:cNvPr id="9" name="Grafik 8" descr="Ein Bild, das Text, Screenshot, Schrift, Zahl enthält.&#10;&#10;KI-generierte Inhalte können fehlerhaft sein.">
              <a:extLst>
                <a:ext uri="{FF2B5EF4-FFF2-40B4-BE49-F238E27FC236}">
                  <a16:creationId xmlns:a16="http://schemas.microsoft.com/office/drawing/2014/main" id="{53435C5C-0809-3FB0-F620-F18F214205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366" y="1719929"/>
              <a:ext cx="5664190" cy="4658162"/>
            </a:xfrm>
            <a:prstGeom prst="rect">
              <a:avLst/>
            </a:prstGeom>
          </p:spPr>
        </p:pic>
        <p:sp>
          <p:nvSpPr>
            <p:cNvPr id="15" name="Rechteck 14">
              <a:extLst>
                <a:ext uri="{FF2B5EF4-FFF2-40B4-BE49-F238E27FC236}">
                  <a16:creationId xmlns:a16="http://schemas.microsoft.com/office/drawing/2014/main" id="{52C78A9C-0C67-4F18-750A-3FF15A620FBC}"/>
                </a:ext>
              </a:extLst>
            </p:cNvPr>
            <p:cNvSpPr/>
            <p:nvPr/>
          </p:nvSpPr>
          <p:spPr>
            <a:xfrm>
              <a:off x="2185639" y="1915797"/>
              <a:ext cx="995883" cy="215444"/>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6" name="Rechteck 25">
              <a:extLst>
                <a:ext uri="{FF2B5EF4-FFF2-40B4-BE49-F238E27FC236}">
                  <a16:creationId xmlns:a16="http://schemas.microsoft.com/office/drawing/2014/main" id="{A0660410-721C-58B8-3D6A-05D0597DF791}"/>
                </a:ext>
              </a:extLst>
            </p:cNvPr>
            <p:cNvSpPr/>
            <p:nvPr/>
          </p:nvSpPr>
          <p:spPr>
            <a:xfrm>
              <a:off x="1222758" y="2471714"/>
              <a:ext cx="717553" cy="175525"/>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Rechteck 26">
              <a:extLst>
                <a:ext uri="{FF2B5EF4-FFF2-40B4-BE49-F238E27FC236}">
                  <a16:creationId xmlns:a16="http://schemas.microsoft.com/office/drawing/2014/main" id="{A92CCD7E-10B4-C2B6-C987-94E449077A7B}"/>
                </a:ext>
              </a:extLst>
            </p:cNvPr>
            <p:cNvSpPr/>
            <p:nvPr/>
          </p:nvSpPr>
          <p:spPr>
            <a:xfrm>
              <a:off x="4035667" y="5227820"/>
              <a:ext cx="558635" cy="207633"/>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8" name="Rechteck 27">
              <a:extLst>
                <a:ext uri="{FF2B5EF4-FFF2-40B4-BE49-F238E27FC236}">
                  <a16:creationId xmlns:a16="http://schemas.microsoft.com/office/drawing/2014/main" id="{35A73084-6826-E763-6776-FEC71A4C31CA}"/>
                </a:ext>
              </a:extLst>
            </p:cNvPr>
            <p:cNvSpPr/>
            <p:nvPr/>
          </p:nvSpPr>
          <p:spPr>
            <a:xfrm>
              <a:off x="1222758" y="5785766"/>
              <a:ext cx="840218" cy="215445"/>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3" name="Rechteck 32">
              <a:extLst>
                <a:ext uri="{FF2B5EF4-FFF2-40B4-BE49-F238E27FC236}">
                  <a16:creationId xmlns:a16="http://schemas.microsoft.com/office/drawing/2014/main" id="{41755E9F-B7BB-47F7-98E1-31B47BFF3BD6}"/>
                </a:ext>
              </a:extLst>
            </p:cNvPr>
            <p:cNvSpPr/>
            <p:nvPr/>
          </p:nvSpPr>
          <p:spPr>
            <a:xfrm>
              <a:off x="1761894" y="3935343"/>
              <a:ext cx="528964" cy="215444"/>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37" name="Rechteck 36">
            <a:extLst>
              <a:ext uri="{FF2B5EF4-FFF2-40B4-BE49-F238E27FC236}">
                <a16:creationId xmlns:a16="http://schemas.microsoft.com/office/drawing/2014/main" id="{C522FE82-28A7-4051-B70B-F992B3E1AFC5}"/>
              </a:ext>
            </a:extLst>
          </p:cNvPr>
          <p:cNvSpPr/>
          <p:nvPr/>
        </p:nvSpPr>
        <p:spPr>
          <a:xfrm>
            <a:off x="8933688" y="3762281"/>
            <a:ext cx="637220" cy="276446"/>
          </a:xfrm>
          <a:prstGeom prst="rect">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custDataLst>
      <p:tags r:id="rId1"/>
    </p:custDataLst>
    <p:extLst>
      <p:ext uri="{BB962C8B-B14F-4D97-AF65-F5344CB8AC3E}">
        <p14:creationId xmlns:p14="http://schemas.microsoft.com/office/powerpoint/2010/main" val="4090417953"/>
      </p:ext>
    </p:extLst>
  </p:cSld>
  <p:clrMapOvr>
    <a:masterClrMapping/>
  </p:clrMapOvr>
  <mc:AlternateContent xmlns:mc="http://schemas.openxmlformats.org/markup-compatibility/2006" xmlns:p14="http://schemas.microsoft.com/office/powerpoint/2010/main">
    <mc:Choice Requires="p14">
      <p:transition spd="slow" p14:dur="2000" advTm="84778"/>
    </mc:Choice>
    <mc:Fallback xmlns="">
      <p:transition spd="slow" advTm="847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BA4FD-AF50-2209-ED41-3C6D48072329}"/>
            </a:ext>
          </a:extLst>
        </p:cNvPr>
        <p:cNvGrpSpPr/>
        <p:nvPr/>
      </p:nvGrpSpPr>
      <p:grpSpPr>
        <a:xfrm>
          <a:off x="0" y="0"/>
          <a:ext cx="0" cy="0"/>
          <a:chOff x="0" y="0"/>
          <a:chExt cx="0" cy="0"/>
        </a:xfrm>
      </p:grpSpPr>
      <p:sp>
        <p:nvSpPr>
          <p:cNvPr id="18" name="Pfeil: nach oben gekrümmt 17">
            <a:extLst>
              <a:ext uri="{FF2B5EF4-FFF2-40B4-BE49-F238E27FC236}">
                <a16:creationId xmlns:a16="http://schemas.microsoft.com/office/drawing/2014/main" id="{60563C47-E525-4272-85BE-5E810AFC1C4B}"/>
              </a:ext>
            </a:extLst>
          </p:cNvPr>
          <p:cNvSpPr/>
          <p:nvPr/>
        </p:nvSpPr>
        <p:spPr>
          <a:xfrm rot="10800000">
            <a:off x="4455806" y="1739246"/>
            <a:ext cx="2082598" cy="585659"/>
          </a:xfrm>
          <a:prstGeom prst="curvedUpArrow">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9" name="Titel 1">
            <a:extLst>
              <a:ext uri="{FF2B5EF4-FFF2-40B4-BE49-F238E27FC236}">
                <a16:creationId xmlns:a16="http://schemas.microsoft.com/office/drawing/2014/main" id="{D373E683-8C92-E099-A958-52EB8815460E}"/>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Vom Bildungsplan in den Unterricht </a:t>
            </a:r>
            <a:br>
              <a:rPr lang="de-DE" b="1" dirty="0">
                <a:latin typeface="+mj-lt"/>
                <a:cs typeface="Arial"/>
              </a:rPr>
            </a:br>
            <a:r>
              <a:rPr lang="de-DE" sz="2400" dirty="0">
                <a:solidFill>
                  <a:schemeClr val="bg1"/>
                </a:solidFill>
                <a:latin typeface="+mj-lt"/>
                <a:cs typeface="Arial"/>
              </a:rPr>
              <a:t>„Mathematisch Modellieren“ mit dem Forscherkreislauf</a:t>
            </a:r>
            <a:endParaRPr lang="de-DE" sz="2400" dirty="0">
              <a:solidFill>
                <a:schemeClr val="bg1"/>
              </a:solidFill>
              <a:latin typeface="+mj-lt"/>
            </a:endParaRPr>
          </a:p>
        </p:txBody>
      </p:sp>
      <p:sp>
        <p:nvSpPr>
          <p:cNvPr id="14" name="Foliennummernplatzhalter 5">
            <a:extLst>
              <a:ext uri="{FF2B5EF4-FFF2-40B4-BE49-F238E27FC236}">
                <a16:creationId xmlns:a16="http://schemas.microsoft.com/office/drawing/2014/main" id="{C8C820EC-7288-E836-108F-62905995F808}"/>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14</a:t>
            </a:fld>
            <a:endParaRPr lang="de-DE" dirty="0"/>
          </a:p>
        </p:txBody>
      </p:sp>
      <p:pic>
        <p:nvPicPr>
          <p:cNvPr id="15" name="Grafik 14" descr="Ein Bild, das Text, Screenshot, Schrift, Kreis enthält.&#10;&#10;KI-generierte Inhalte können fehlerhaft sein.">
            <a:extLst>
              <a:ext uri="{FF2B5EF4-FFF2-40B4-BE49-F238E27FC236}">
                <a16:creationId xmlns:a16="http://schemas.microsoft.com/office/drawing/2014/main" id="{E108D592-FE18-4C59-AED8-99A31D61CA8C}"/>
              </a:ext>
            </a:extLst>
          </p:cNvPr>
          <p:cNvPicPr>
            <a:picLocks noChangeAspect="1"/>
          </p:cNvPicPr>
          <p:nvPr/>
        </p:nvPicPr>
        <p:blipFill>
          <a:blip r:embed="rId3"/>
          <a:srcRect b="7012"/>
          <a:stretch>
            <a:fillRect/>
          </a:stretch>
        </p:blipFill>
        <p:spPr>
          <a:xfrm>
            <a:off x="6257585" y="1759125"/>
            <a:ext cx="4259832" cy="3584114"/>
          </a:xfrm>
          <a:prstGeom prst="rect">
            <a:avLst/>
          </a:prstGeom>
        </p:spPr>
      </p:pic>
      <p:pic>
        <p:nvPicPr>
          <p:cNvPr id="7" name="Grafik 6" descr="Ein Bild, das Text, Kreis, Diagramm, Design enthält.&#10;&#10;KI-generierte Inhalte können fehlerhaft sein.">
            <a:extLst>
              <a:ext uri="{FF2B5EF4-FFF2-40B4-BE49-F238E27FC236}">
                <a16:creationId xmlns:a16="http://schemas.microsoft.com/office/drawing/2014/main" id="{155E1009-46B4-CC16-E861-0B252C5581B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6404" b="6655"/>
          <a:stretch>
            <a:fillRect/>
          </a:stretch>
        </p:blipFill>
        <p:spPr>
          <a:xfrm>
            <a:off x="1407368" y="1988664"/>
            <a:ext cx="3937135" cy="3765719"/>
          </a:xfrm>
          <a:prstGeom prst="rect">
            <a:avLst/>
          </a:prstGeom>
        </p:spPr>
      </p:pic>
      <p:sp>
        <p:nvSpPr>
          <p:cNvPr id="8" name="Textfeld 8">
            <a:extLst>
              <a:ext uri="{FF2B5EF4-FFF2-40B4-BE49-F238E27FC236}">
                <a16:creationId xmlns:a16="http://schemas.microsoft.com/office/drawing/2014/main" id="{C44E13CA-44FF-0DAB-896B-5F3ABB94546E}"/>
              </a:ext>
            </a:extLst>
          </p:cNvPr>
          <p:cNvSpPr txBox="1"/>
          <p:nvPr/>
        </p:nvSpPr>
        <p:spPr>
          <a:xfrm>
            <a:off x="6391070" y="5358010"/>
            <a:ext cx="3243332" cy="215444"/>
          </a:xfrm>
          <a:prstGeom prst="rect">
            <a:avLst/>
          </a:prstGeom>
          <a:noFill/>
        </p:spPr>
        <p:txBody>
          <a:bodyPr wrap="square" lIns="91440" tIns="45720" rIns="91440" bIns="45720" anchor="t">
            <a:spAutoFit/>
          </a:bodyPr>
          <a:lstStyle/>
          <a:p>
            <a:r>
              <a:rPr lang="de-DE" sz="800" dirty="0">
                <a:solidFill>
                  <a:sysClr val="windowText" lastClr="000000"/>
                </a:solidFill>
                <a:latin typeface="+mj-lt"/>
              </a:rPr>
              <a:t>Abbildung: Modellierungskreislauf nach Prediger, 2010</a:t>
            </a:r>
            <a:endParaRPr lang="en-US" sz="800" dirty="0">
              <a:solidFill>
                <a:sysClr val="windowText" lastClr="000000"/>
              </a:solidFill>
              <a:latin typeface="+mj-lt"/>
            </a:endParaRPr>
          </a:p>
        </p:txBody>
      </p:sp>
      <p:sp>
        <p:nvSpPr>
          <p:cNvPr id="9" name="Textfeld 8">
            <a:extLst>
              <a:ext uri="{FF2B5EF4-FFF2-40B4-BE49-F238E27FC236}">
                <a16:creationId xmlns:a16="http://schemas.microsoft.com/office/drawing/2014/main" id="{0B55659A-5FFE-A990-8DA8-41F990DF528F}"/>
              </a:ext>
            </a:extLst>
          </p:cNvPr>
          <p:cNvSpPr txBox="1"/>
          <p:nvPr/>
        </p:nvSpPr>
        <p:spPr bwMode="auto">
          <a:xfrm>
            <a:off x="1407368" y="5738037"/>
            <a:ext cx="420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Orientiert am Datenanalyse-Zyklus PPDAC nach Wild und Pfannkuch (1999): Problem, Plan, Data, Analysis, Conclusion; Zeichnung: Elif Özel</a:t>
            </a:r>
          </a:p>
          <a:p>
            <a:endParaRPr lang="de-DE" sz="800" dirty="0">
              <a:solidFill>
                <a:sysClr val="windowText" lastClr="000000"/>
              </a:solidFill>
              <a:latin typeface="+mj-lt"/>
            </a:endParaRPr>
          </a:p>
        </p:txBody>
      </p:sp>
    </p:spTree>
    <p:extLst>
      <p:ext uri="{BB962C8B-B14F-4D97-AF65-F5344CB8AC3E}">
        <p14:creationId xmlns:p14="http://schemas.microsoft.com/office/powerpoint/2010/main" val="2975874034"/>
      </p:ext>
    </p:extLst>
  </p:cSld>
  <p:clrMapOvr>
    <a:masterClrMapping/>
  </p:clrMapOvr>
  <mc:AlternateContent xmlns:mc="http://schemas.openxmlformats.org/markup-compatibility/2006" xmlns:p14="http://schemas.microsoft.com/office/powerpoint/2010/main">
    <mc:Choice Requires="p14">
      <p:transition spd="slow" p14:dur="2000" advTm="66421"/>
    </mc:Choice>
    <mc:Fallback xmlns="">
      <p:transition spd="slow" advTm="66421"/>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0BA4FD-AF50-2209-ED41-3C6D48072329}"/>
            </a:ext>
          </a:extLst>
        </p:cNvPr>
        <p:cNvGrpSpPr/>
        <p:nvPr/>
      </p:nvGrpSpPr>
      <p:grpSpPr>
        <a:xfrm>
          <a:off x="0" y="0"/>
          <a:ext cx="0" cy="0"/>
          <a:chOff x="0" y="0"/>
          <a:chExt cx="0" cy="0"/>
        </a:xfrm>
      </p:grpSpPr>
      <p:pic>
        <p:nvPicPr>
          <p:cNvPr id="3" name="Grafik 2" descr="Ein Bild, das Text, Kreis, Diagramm, Design enthält.&#10;&#10;KI-generierte Inhalte können fehlerhaft sein.">
            <a:extLst>
              <a:ext uri="{FF2B5EF4-FFF2-40B4-BE49-F238E27FC236}">
                <a16:creationId xmlns:a16="http://schemas.microsoft.com/office/drawing/2014/main" id="{BE9C23FC-B693-5F70-B9C3-599F7DB15D8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6404" b="6655"/>
          <a:stretch>
            <a:fillRect/>
          </a:stretch>
        </p:blipFill>
        <p:spPr>
          <a:xfrm>
            <a:off x="8893963" y="2639409"/>
            <a:ext cx="2998178" cy="2867643"/>
          </a:xfrm>
          <a:prstGeom prst="rect">
            <a:avLst/>
          </a:prstGeom>
        </p:spPr>
      </p:pic>
      <p:sp>
        <p:nvSpPr>
          <p:cNvPr id="10" name="Pfeil: nach oben gekrümmt 9">
            <a:extLst>
              <a:ext uri="{FF2B5EF4-FFF2-40B4-BE49-F238E27FC236}">
                <a16:creationId xmlns:a16="http://schemas.microsoft.com/office/drawing/2014/main" id="{274C3008-9BBA-68C3-FFE6-C57B26F58B00}"/>
              </a:ext>
            </a:extLst>
          </p:cNvPr>
          <p:cNvSpPr/>
          <p:nvPr/>
        </p:nvSpPr>
        <p:spPr>
          <a:xfrm rot="10800000" flipH="1">
            <a:off x="8392753" y="2376578"/>
            <a:ext cx="1587204" cy="525662"/>
          </a:xfrm>
          <a:prstGeom prst="curvedUpArrow">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9" name="Titel 1">
            <a:extLst>
              <a:ext uri="{FF2B5EF4-FFF2-40B4-BE49-F238E27FC236}">
                <a16:creationId xmlns:a16="http://schemas.microsoft.com/office/drawing/2014/main" id="{D373E683-8C92-E099-A958-52EB8815460E}"/>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Vom Bildungsplan in den Unterricht </a:t>
            </a:r>
            <a:br>
              <a:rPr lang="de-DE" b="1" dirty="0">
                <a:latin typeface="+mj-lt"/>
                <a:cs typeface="Arial"/>
              </a:rPr>
            </a:br>
            <a:r>
              <a:rPr lang="de-DE" sz="2400" dirty="0">
                <a:solidFill>
                  <a:schemeClr val="bg1"/>
                </a:solidFill>
                <a:latin typeface="+mj-lt"/>
                <a:cs typeface="Arial"/>
              </a:rPr>
              <a:t>„Mathematisch Modellieren“ mit dem Forscherkreislauf</a:t>
            </a:r>
            <a:endParaRPr lang="de-DE" sz="2400" dirty="0">
              <a:solidFill>
                <a:schemeClr val="bg1"/>
              </a:solidFill>
              <a:latin typeface="+mj-lt"/>
            </a:endParaRPr>
          </a:p>
        </p:txBody>
      </p:sp>
      <p:sp>
        <p:nvSpPr>
          <p:cNvPr id="14" name="Foliennummernplatzhalter 5">
            <a:extLst>
              <a:ext uri="{FF2B5EF4-FFF2-40B4-BE49-F238E27FC236}">
                <a16:creationId xmlns:a16="http://schemas.microsoft.com/office/drawing/2014/main" id="{C8C820EC-7288-E836-108F-62905995F808}"/>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15</a:t>
            </a:fld>
            <a:endParaRPr lang="de-DE" dirty="0"/>
          </a:p>
        </p:txBody>
      </p:sp>
      <p:pic>
        <p:nvPicPr>
          <p:cNvPr id="7" name="Grafik 6" descr="Ein Bild, das Text, Screenshot, Schrift, Kreis enthält.&#10;&#10;KI-generierte Inhalte können fehlerhaft sein.">
            <a:extLst>
              <a:ext uri="{FF2B5EF4-FFF2-40B4-BE49-F238E27FC236}">
                <a16:creationId xmlns:a16="http://schemas.microsoft.com/office/drawing/2014/main" id="{425D3861-970D-A4DA-82D7-E1A5FA8941BC}"/>
              </a:ext>
            </a:extLst>
          </p:cNvPr>
          <p:cNvPicPr>
            <a:picLocks noChangeAspect="1"/>
          </p:cNvPicPr>
          <p:nvPr/>
        </p:nvPicPr>
        <p:blipFill>
          <a:blip r:embed="rId4"/>
          <a:srcRect b="5664"/>
          <a:stretch>
            <a:fillRect/>
          </a:stretch>
        </p:blipFill>
        <p:spPr>
          <a:xfrm>
            <a:off x="5258949" y="1909095"/>
            <a:ext cx="3359565" cy="2867643"/>
          </a:xfrm>
          <a:prstGeom prst="rect">
            <a:avLst/>
          </a:prstGeom>
        </p:spPr>
      </p:pic>
      <p:sp>
        <p:nvSpPr>
          <p:cNvPr id="27" name="Pfeil: nach oben gekrümmt 26">
            <a:extLst>
              <a:ext uri="{FF2B5EF4-FFF2-40B4-BE49-F238E27FC236}">
                <a16:creationId xmlns:a16="http://schemas.microsoft.com/office/drawing/2014/main" id="{C1EFF383-1552-4E45-B19F-52619D514D37}"/>
              </a:ext>
            </a:extLst>
          </p:cNvPr>
          <p:cNvSpPr/>
          <p:nvPr/>
        </p:nvSpPr>
        <p:spPr>
          <a:xfrm rot="10800000" flipH="1">
            <a:off x="4241172" y="1771004"/>
            <a:ext cx="1587204" cy="525662"/>
          </a:xfrm>
          <a:prstGeom prst="curvedUpArrow">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2" name="Textfeld 8">
            <a:extLst>
              <a:ext uri="{FF2B5EF4-FFF2-40B4-BE49-F238E27FC236}">
                <a16:creationId xmlns:a16="http://schemas.microsoft.com/office/drawing/2014/main" id="{7E4439D9-B915-7C58-D3C4-EAE14CA84690}"/>
              </a:ext>
            </a:extLst>
          </p:cNvPr>
          <p:cNvSpPr txBox="1"/>
          <p:nvPr/>
        </p:nvSpPr>
        <p:spPr>
          <a:xfrm>
            <a:off x="5369668" y="4735961"/>
            <a:ext cx="2815963" cy="215444"/>
          </a:xfrm>
          <a:prstGeom prst="rect">
            <a:avLst/>
          </a:prstGeom>
          <a:noFill/>
        </p:spPr>
        <p:txBody>
          <a:bodyPr wrap="square" lIns="91440" tIns="45720" rIns="91440" bIns="45720" anchor="t">
            <a:spAutoFit/>
          </a:bodyPr>
          <a:lstStyle/>
          <a:p>
            <a:r>
              <a:rPr lang="de-DE" sz="800" dirty="0">
                <a:solidFill>
                  <a:sysClr val="windowText" lastClr="000000"/>
                </a:solidFill>
                <a:latin typeface="+mj-lt"/>
              </a:rPr>
              <a:t>Abbildung: Modellierungskreislauf nach Prediger, 2010</a:t>
            </a:r>
            <a:endParaRPr lang="en-US" sz="800" dirty="0">
              <a:solidFill>
                <a:sysClr val="windowText" lastClr="000000"/>
              </a:solidFill>
              <a:latin typeface="+mj-lt"/>
            </a:endParaRPr>
          </a:p>
        </p:txBody>
      </p:sp>
      <p:sp>
        <p:nvSpPr>
          <p:cNvPr id="6" name="Textfeld 5">
            <a:extLst>
              <a:ext uri="{FF2B5EF4-FFF2-40B4-BE49-F238E27FC236}">
                <a16:creationId xmlns:a16="http://schemas.microsoft.com/office/drawing/2014/main" id="{D8AB68E3-C512-8779-E747-8DAD361A1F00}"/>
              </a:ext>
            </a:extLst>
          </p:cNvPr>
          <p:cNvSpPr txBox="1"/>
          <p:nvPr/>
        </p:nvSpPr>
        <p:spPr bwMode="auto">
          <a:xfrm>
            <a:off x="9146151" y="5573367"/>
            <a:ext cx="24938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Orientiert am Datenanalyse-Zyklus PPDAC nach Wild und Pfannkuch (1999): Problem, Plan, Data, Analysis, Conclusion; Zeichnung: Elif Özel</a:t>
            </a:r>
          </a:p>
          <a:p>
            <a:endParaRPr lang="de-DE" sz="800" dirty="0">
              <a:solidFill>
                <a:sysClr val="windowText" lastClr="000000"/>
              </a:solidFill>
              <a:latin typeface="+mj-lt"/>
            </a:endParaRPr>
          </a:p>
        </p:txBody>
      </p:sp>
      <p:sp>
        <p:nvSpPr>
          <p:cNvPr id="8" name="Textfeld 7">
            <a:extLst>
              <a:ext uri="{FF2B5EF4-FFF2-40B4-BE49-F238E27FC236}">
                <a16:creationId xmlns:a16="http://schemas.microsoft.com/office/drawing/2014/main" id="{5A0F2402-14DD-83CB-E7E1-A8AB247A6788}"/>
              </a:ext>
            </a:extLst>
          </p:cNvPr>
          <p:cNvSpPr txBox="1"/>
          <p:nvPr/>
        </p:nvSpPr>
        <p:spPr>
          <a:xfrm>
            <a:off x="312128" y="5407739"/>
            <a:ext cx="4247563" cy="338554"/>
          </a:xfrm>
          <a:prstGeom prst="rect">
            <a:avLst/>
          </a:prstGeom>
          <a:noFill/>
        </p:spPr>
        <p:txBody>
          <a:bodyPr wrap="square" lIns="91440" tIns="45720" rIns="91440" bIns="45720" anchor="t">
            <a:spAutoFit/>
          </a:bodyPr>
          <a:lstStyle/>
          <a:p>
            <a:r>
              <a:rPr lang="de-DE" sz="800" dirty="0">
                <a:solidFill>
                  <a:sysClr val="windowText" lastClr="000000"/>
                </a:solidFill>
                <a:latin typeface="+mj-lt"/>
              </a:rPr>
              <a:t>Gemeinsamer Bildungsplan für die Sekundarstufe 1, Baden-Württemberg (Mathematik vom 23. März 2016 in der Fassung vom 29. Februar 2024</a:t>
            </a:r>
            <a:endParaRPr lang="en-US" dirty="0">
              <a:solidFill>
                <a:sysClr val="windowText" lastClr="000000"/>
              </a:solidFill>
            </a:endParaRPr>
          </a:p>
        </p:txBody>
      </p:sp>
      <p:pic>
        <p:nvPicPr>
          <p:cNvPr id="12" name="Grafik 11">
            <a:extLst>
              <a:ext uri="{FF2B5EF4-FFF2-40B4-BE49-F238E27FC236}">
                <a16:creationId xmlns:a16="http://schemas.microsoft.com/office/drawing/2014/main" id="{88F0A54D-1850-4505-AA28-F32ADDADA792}"/>
              </a:ext>
            </a:extLst>
          </p:cNvPr>
          <p:cNvPicPr>
            <a:picLocks noChangeAspect="1"/>
          </p:cNvPicPr>
          <p:nvPr/>
        </p:nvPicPr>
        <p:blipFill rotWithShape="1">
          <a:blip r:embed="rId5"/>
          <a:srcRect t="953"/>
          <a:stretch/>
        </p:blipFill>
        <p:spPr>
          <a:xfrm>
            <a:off x="299859" y="1501804"/>
            <a:ext cx="4259832" cy="3854391"/>
          </a:xfrm>
          <a:prstGeom prst="rect">
            <a:avLst/>
          </a:prstGeom>
        </p:spPr>
      </p:pic>
    </p:spTree>
    <p:extLst>
      <p:ext uri="{BB962C8B-B14F-4D97-AF65-F5344CB8AC3E}">
        <p14:creationId xmlns:p14="http://schemas.microsoft.com/office/powerpoint/2010/main" val="208087280"/>
      </p:ext>
    </p:extLst>
  </p:cSld>
  <p:clrMapOvr>
    <a:masterClrMapping/>
  </p:clrMapOvr>
  <mc:AlternateContent xmlns:mc="http://schemas.openxmlformats.org/markup-compatibility/2006" xmlns:p14="http://schemas.microsoft.com/office/powerpoint/2010/main">
    <mc:Choice Requires="p14">
      <p:transition spd="slow" p14:dur="2000" advTm="24981"/>
    </mc:Choice>
    <mc:Fallback xmlns="">
      <p:transition spd="slow" advTm="24981"/>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A49BBD3F-BF8F-C966-FA66-10FA57DE7540}"/>
              </a:ext>
            </a:extLst>
          </p:cNvPr>
          <p:cNvSpPr/>
          <p:nvPr/>
        </p:nvSpPr>
        <p:spPr>
          <a:xfrm>
            <a:off x="1728837" y="1429967"/>
            <a:ext cx="8935975" cy="47860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p>
        </p:txBody>
      </p:sp>
      <p:sp>
        <p:nvSpPr>
          <p:cNvPr id="18" name="Textfeld 17">
            <a:extLst>
              <a:ext uri="{FF2B5EF4-FFF2-40B4-BE49-F238E27FC236}">
                <a16:creationId xmlns:a16="http://schemas.microsoft.com/office/drawing/2014/main" id="{62341523-F976-32C2-BEE9-3AF0F9A4FBE4}"/>
              </a:ext>
            </a:extLst>
          </p:cNvPr>
          <p:cNvSpPr txBox="1"/>
          <p:nvPr/>
        </p:nvSpPr>
        <p:spPr bwMode="auto">
          <a:xfrm>
            <a:off x="1843947" y="1755637"/>
            <a:ext cx="775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r>
              <a:rPr lang="de-DE" sz="2400" b="1" dirty="0">
                <a:solidFill>
                  <a:srgbClr val="00725B"/>
                </a:solidFill>
                <a:latin typeface="+mj-lt"/>
                <a:ea typeface="Calibri"/>
                <a:cs typeface="Times New Roman"/>
              </a:rPr>
              <a:t>Bringe die Wippe ins Gleichgewicht</a:t>
            </a:r>
            <a:endParaRPr lang="de-DE" sz="2400" dirty="0">
              <a:solidFill>
                <a:srgbClr val="00725B"/>
              </a:solidFill>
            </a:endParaRPr>
          </a:p>
        </p:txBody>
      </p:sp>
      <p:sp>
        <p:nvSpPr>
          <p:cNvPr id="14" name="TextBox 13">
            <a:extLst>
              <a:ext uri="{FF2B5EF4-FFF2-40B4-BE49-F238E27FC236}">
                <a16:creationId xmlns:a16="http://schemas.microsoft.com/office/drawing/2014/main" id="{96D0CCC5-076F-EECA-6D79-DB3A92B14D27}"/>
              </a:ext>
            </a:extLst>
          </p:cNvPr>
          <p:cNvSpPr txBox="1"/>
          <p:nvPr/>
        </p:nvSpPr>
        <p:spPr>
          <a:xfrm>
            <a:off x="1843947" y="4727841"/>
            <a:ext cx="8854865" cy="14003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700" dirty="0">
                <a:solidFill>
                  <a:srgbClr val="000000"/>
                </a:solidFill>
                <a:latin typeface="+mj-lt"/>
                <a:ea typeface="Calibri Light"/>
                <a:cs typeface="Calibri Light"/>
              </a:rPr>
              <a:t>Wippen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kennst</a:t>
            </a:r>
            <a:r>
              <a:rPr lang="en-US" sz="1700" dirty="0">
                <a:solidFill>
                  <a:srgbClr val="000000"/>
                </a:solidFill>
                <a:latin typeface="+mj-lt"/>
                <a:ea typeface="Calibri Light"/>
                <a:cs typeface="Calibri Light"/>
              </a:rPr>
              <a:t> du </a:t>
            </a:r>
            <a:r>
              <a:rPr lang="de-DE" sz="1700" dirty="0">
                <a:solidFill>
                  <a:srgbClr val="000000"/>
                </a:solidFill>
                <a:latin typeface="+mj-lt"/>
                <a:ea typeface="Calibri Light"/>
                <a:cs typeface="Calibri Light"/>
              </a:rPr>
              <a:t>bestimmt</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noch</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aus</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deiner</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Kindheit</a:t>
            </a:r>
            <a:r>
              <a:rPr lang="en-US" sz="1700" dirty="0">
                <a:solidFill>
                  <a:srgbClr val="000000"/>
                </a:solidFill>
                <a:latin typeface="+mj-lt"/>
                <a:ea typeface="Calibri Light"/>
                <a:cs typeface="Calibri Light"/>
              </a:rPr>
              <a:t> – </a:t>
            </a:r>
            <a:r>
              <a:rPr lang="de-DE" sz="1700" dirty="0">
                <a:solidFill>
                  <a:srgbClr val="000000"/>
                </a:solidFill>
                <a:latin typeface="+mj-lt"/>
                <a:ea typeface="Calibri Light"/>
                <a:cs typeface="Calibri Light"/>
              </a:rPr>
              <a:t>ob</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mit</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Freunden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Geschwistern</a:t>
            </a:r>
            <a:r>
              <a:rPr lang="en-US" sz="1700" dirty="0">
                <a:solidFill>
                  <a:srgbClr val="000000"/>
                </a:solidFill>
                <a:latin typeface="+mj-lt"/>
                <a:ea typeface="Calibri Light"/>
                <a:cs typeface="Calibri Light"/>
              </a:rPr>
              <a:t> oder </a:t>
            </a:r>
            <a:r>
              <a:rPr lang="de-DE" sz="1700" dirty="0">
                <a:solidFill>
                  <a:srgbClr val="000000"/>
                </a:solidFill>
                <a:latin typeface="+mj-lt"/>
                <a:ea typeface="Calibri Light"/>
                <a:cs typeface="Calibri Light"/>
              </a:rPr>
              <a:t>Eltern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Vielleicht</a:t>
            </a:r>
            <a:r>
              <a:rPr lang="en-US" sz="1700" dirty="0">
                <a:solidFill>
                  <a:srgbClr val="000000"/>
                </a:solidFill>
                <a:latin typeface="+mj-lt"/>
                <a:ea typeface="Calibri Light"/>
                <a:cs typeface="Calibri Light"/>
              </a:rPr>
              <a:t> hast du </a:t>
            </a:r>
            <a:r>
              <a:rPr lang="de-DE" sz="1700" dirty="0">
                <a:solidFill>
                  <a:srgbClr val="000000"/>
                </a:solidFill>
                <a:latin typeface="+mj-lt"/>
                <a:ea typeface="Calibri Light"/>
                <a:cs typeface="Calibri Light"/>
              </a:rPr>
              <a:t>schon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einmal</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bemerkt</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dass</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deine</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Wipp-Partnerin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bzw</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dein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Wipp</a:t>
            </a:r>
            <a:r>
              <a:rPr lang="en-US" sz="1700" dirty="0">
                <a:solidFill>
                  <a:srgbClr val="000000"/>
                </a:solidFill>
                <a:latin typeface="+mj-lt"/>
                <a:ea typeface="Calibri Light"/>
                <a:cs typeface="Calibri Light"/>
              </a:rPr>
              <a:t>-Partner </a:t>
            </a:r>
            <a:r>
              <a:rPr lang="de-DE" sz="1700" dirty="0">
                <a:solidFill>
                  <a:srgbClr val="000000"/>
                </a:solidFill>
                <a:latin typeface="+mj-lt"/>
                <a:ea typeface="Calibri Light"/>
                <a:cs typeface="Calibri Light"/>
              </a:rPr>
              <a:t>schwerer</a:t>
            </a:r>
            <a:r>
              <a:rPr lang="en-US" sz="1700" dirty="0">
                <a:solidFill>
                  <a:srgbClr val="000000"/>
                </a:solidFill>
                <a:latin typeface="+mj-lt"/>
                <a:ea typeface="Calibri Light"/>
                <a:cs typeface="Calibri Light"/>
              </a:rPr>
              <a:t> oder </a:t>
            </a:r>
            <a:r>
              <a:rPr lang="de-DE" sz="1700" dirty="0">
                <a:solidFill>
                  <a:srgbClr val="000000"/>
                </a:solidFill>
                <a:latin typeface="+mj-lt"/>
                <a:ea typeface="Calibri Light"/>
                <a:cs typeface="Calibri Light"/>
              </a:rPr>
              <a:t>leichter</a:t>
            </a:r>
            <a:r>
              <a:rPr lang="en-US" sz="1700" dirty="0">
                <a:solidFill>
                  <a:srgbClr val="000000"/>
                </a:solidFill>
                <a:latin typeface="+mj-lt"/>
                <a:ea typeface="Calibri Light"/>
                <a:cs typeface="Calibri Light"/>
              </a:rPr>
              <a:t> war </a:t>
            </a:r>
            <a:r>
              <a:rPr lang="de-DE" sz="1700" dirty="0">
                <a:solidFill>
                  <a:srgbClr val="000000"/>
                </a:solidFill>
                <a:latin typeface="+mj-lt"/>
                <a:ea typeface="Calibri Light"/>
                <a:cs typeface="Calibri Light"/>
              </a:rPr>
              <a:t>als</a:t>
            </a:r>
            <a:r>
              <a:rPr lang="en-US" sz="1700" dirty="0">
                <a:solidFill>
                  <a:srgbClr val="000000"/>
                </a:solidFill>
                <a:latin typeface="+mj-lt"/>
                <a:ea typeface="Calibri Light"/>
                <a:cs typeface="Calibri Light"/>
              </a:rPr>
              <a:t> du? Um die </a:t>
            </a:r>
            <a:r>
              <a:rPr lang="de-DE" sz="1700" dirty="0">
                <a:solidFill>
                  <a:srgbClr val="000000"/>
                </a:solidFill>
                <a:latin typeface="+mj-lt"/>
                <a:ea typeface="Calibri Light"/>
                <a:cs typeface="Calibri Light"/>
              </a:rPr>
              <a:t>Wippe</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auszubalancieren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musstet</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ihr</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dann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eure</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Sitzposition</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verändern</a:t>
            </a:r>
            <a:r>
              <a:rPr lang="en-US" sz="1700" dirty="0">
                <a:solidFill>
                  <a:srgbClr val="000000"/>
                </a:solidFill>
                <a:latin typeface="+mj-lt"/>
                <a:ea typeface="Calibri Light"/>
                <a:cs typeface="Calibri Light"/>
              </a:rPr>
              <a:t> oder </a:t>
            </a:r>
            <a:r>
              <a:rPr lang="de-DE" sz="1700" dirty="0">
                <a:solidFill>
                  <a:srgbClr val="000000"/>
                </a:solidFill>
                <a:latin typeface="+mj-lt"/>
                <a:ea typeface="Calibri Light"/>
                <a:cs typeface="Calibri Light"/>
              </a:rPr>
              <a:t>euch</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andere</a:t>
            </a:r>
            <a:r>
              <a:rPr lang="en-US" sz="1700" dirty="0">
                <a:solidFill>
                  <a:srgbClr val="000000"/>
                </a:solidFill>
                <a:latin typeface="+mj-lt"/>
                <a:ea typeface="Calibri Light"/>
                <a:cs typeface="Calibri Light"/>
              </a:rPr>
              <a:t> Kinder </a:t>
            </a:r>
            <a:r>
              <a:rPr lang="de-DE" sz="1700" dirty="0">
                <a:solidFill>
                  <a:srgbClr val="000000"/>
                </a:solidFill>
                <a:latin typeface="+mj-lt"/>
                <a:ea typeface="Calibri Light"/>
                <a:cs typeface="Calibri Light"/>
              </a:rPr>
              <a:t>als</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Verstärkung</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mit</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dazu</a:t>
            </a:r>
            <a:r>
              <a:rPr lang="en-US" sz="1700" dirty="0">
                <a:solidFill>
                  <a:srgbClr val="000000"/>
                </a:solidFill>
                <a:latin typeface="+mj-lt"/>
                <a:ea typeface="Calibri Light"/>
                <a:cs typeface="Calibri Light"/>
              </a:rPr>
              <a:t> </a:t>
            </a:r>
            <a:r>
              <a:rPr lang="de-DE" sz="1700" dirty="0">
                <a:solidFill>
                  <a:srgbClr val="000000"/>
                </a:solidFill>
                <a:latin typeface="+mj-lt"/>
                <a:ea typeface="Calibri Light"/>
                <a:cs typeface="Calibri Light"/>
              </a:rPr>
              <a:t>holen</a:t>
            </a:r>
            <a:r>
              <a:rPr lang="en-US" sz="1700" dirty="0">
                <a:solidFill>
                  <a:srgbClr val="000000"/>
                </a:solidFill>
                <a:latin typeface="+mj-lt"/>
                <a:ea typeface="Calibri Light"/>
                <a:cs typeface="Calibri Light"/>
              </a:rPr>
              <a:t>.</a:t>
            </a:r>
          </a:p>
        </p:txBody>
      </p:sp>
      <p:pic>
        <p:nvPicPr>
          <p:cNvPr id="16" name="Picture 15">
            <a:extLst>
              <a:ext uri="{FF2B5EF4-FFF2-40B4-BE49-F238E27FC236}">
                <a16:creationId xmlns:a16="http://schemas.microsoft.com/office/drawing/2014/main" id="{391596AC-A865-FB01-FE56-F05E5D430E42}"/>
              </a:ext>
            </a:extLst>
          </p:cNvPr>
          <p:cNvPicPr>
            <a:picLocks noChangeAspect="1"/>
          </p:cNvPicPr>
          <p:nvPr/>
        </p:nvPicPr>
        <p:blipFill>
          <a:blip r:embed="rId3"/>
          <a:srcRect t="4364" r="1802" b="3636"/>
          <a:stretch/>
        </p:blipFill>
        <p:spPr>
          <a:xfrm>
            <a:off x="4238677" y="2255770"/>
            <a:ext cx="4205456" cy="2433603"/>
          </a:xfrm>
          <a:prstGeom prst="rect">
            <a:avLst/>
          </a:prstGeom>
        </p:spPr>
      </p:pic>
      <p:sp>
        <p:nvSpPr>
          <p:cNvPr id="10" name="Foliennummernplatzhalter 5">
            <a:extLst>
              <a:ext uri="{FF2B5EF4-FFF2-40B4-BE49-F238E27FC236}">
                <a16:creationId xmlns:a16="http://schemas.microsoft.com/office/drawing/2014/main" id="{D4D02BFD-6FEF-4EFF-9E0E-3863C665CCD1}"/>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16</a:t>
            </a:fld>
            <a:endParaRPr lang="de-DE" dirty="0"/>
          </a:p>
        </p:txBody>
      </p:sp>
      <p:sp>
        <p:nvSpPr>
          <p:cNvPr id="4" name="Titel 1">
            <a:extLst>
              <a:ext uri="{FF2B5EF4-FFF2-40B4-BE49-F238E27FC236}">
                <a16:creationId xmlns:a16="http://schemas.microsoft.com/office/drawing/2014/main" id="{18D283FB-7E23-E07C-CC7A-AFAF2885CFED}"/>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Schülerinnen und Schüler</a:t>
            </a:r>
            <a:endParaRPr lang="de-DE" sz="2400" dirty="0">
              <a:solidFill>
                <a:schemeClr val="bg1"/>
              </a:solidFill>
              <a:latin typeface="+mj-lt"/>
            </a:endParaRPr>
          </a:p>
        </p:txBody>
      </p:sp>
      <p:sp>
        <p:nvSpPr>
          <p:cNvPr id="2" name="Textfeld 1">
            <a:extLst>
              <a:ext uri="{FF2B5EF4-FFF2-40B4-BE49-F238E27FC236}">
                <a16:creationId xmlns:a16="http://schemas.microsoft.com/office/drawing/2014/main" id="{4DB681DA-189B-323B-5D2B-D399C6A5FD36}"/>
              </a:ext>
            </a:extLst>
          </p:cNvPr>
          <p:cNvSpPr txBox="1"/>
          <p:nvPr/>
        </p:nvSpPr>
        <p:spPr bwMode="auto">
          <a:xfrm>
            <a:off x="10664812" y="6000530"/>
            <a:ext cx="11571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Zeichnung: Elif Özel</a:t>
            </a:r>
          </a:p>
        </p:txBody>
      </p:sp>
    </p:spTree>
    <p:extLst>
      <p:ext uri="{BB962C8B-B14F-4D97-AF65-F5344CB8AC3E}">
        <p14:creationId xmlns:p14="http://schemas.microsoft.com/office/powerpoint/2010/main" val="3528672816"/>
      </p:ext>
    </p:extLst>
  </p:cSld>
  <p:clrMapOvr>
    <a:masterClrMapping/>
  </p:clrMapOvr>
  <mc:AlternateContent xmlns:mc="http://schemas.openxmlformats.org/markup-compatibility/2006" xmlns:p14="http://schemas.microsoft.com/office/powerpoint/2010/main">
    <mc:Choice Requires="p14">
      <p:transition spd="slow" p14:dur="2000" advTm="33922"/>
    </mc:Choice>
    <mc:Fallback xmlns="">
      <p:transition spd="slow" advTm="33922"/>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984BA-ED73-B1DA-76C2-D83BFE62FC66}"/>
            </a:ext>
          </a:extLst>
        </p:cNvPr>
        <p:cNvGrpSpPr/>
        <p:nvPr/>
      </p:nvGrpSpPr>
      <p:grpSpPr>
        <a:xfrm>
          <a:off x="0" y="0"/>
          <a:ext cx="0" cy="0"/>
          <a:chOff x="0" y="0"/>
          <a:chExt cx="0" cy="0"/>
        </a:xfrm>
      </p:grpSpPr>
      <p:sp>
        <p:nvSpPr>
          <p:cNvPr id="17" name="Foliennummernplatzhalter 5">
            <a:extLst>
              <a:ext uri="{FF2B5EF4-FFF2-40B4-BE49-F238E27FC236}">
                <a16:creationId xmlns:a16="http://schemas.microsoft.com/office/drawing/2014/main" id="{BEC0CF35-CB26-433F-8FC6-875CABB16645}"/>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17</a:t>
            </a:fld>
            <a:endParaRPr lang="de-DE" dirty="0"/>
          </a:p>
        </p:txBody>
      </p:sp>
      <p:sp>
        <p:nvSpPr>
          <p:cNvPr id="5" name="Titel 1">
            <a:extLst>
              <a:ext uri="{FF2B5EF4-FFF2-40B4-BE49-F238E27FC236}">
                <a16:creationId xmlns:a16="http://schemas.microsoft.com/office/drawing/2014/main" id="{BA0A91F7-51B5-B850-9F8E-57F7A1D18105}"/>
              </a:ext>
            </a:extLst>
          </p:cNvPr>
          <p:cNvSpPr>
            <a:spLocks noGrp="1"/>
          </p:cNvSpPr>
          <p:nvPr>
            <p:ph type="title"/>
          </p:nvPr>
        </p:nvSpPr>
        <p:spPr>
          <a:xfrm>
            <a:off x="288243" y="41524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Schülerinnen und Schüler / Lehrkraft</a:t>
            </a:r>
            <a:endParaRPr lang="de-DE" sz="2400" dirty="0">
              <a:solidFill>
                <a:schemeClr val="bg1"/>
              </a:solidFill>
              <a:latin typeface="+mj-lt"/>
            </a:endParaRPr>
          </a:p>
        </p:txBody>
      </p:sp>
      <p:sp>
        <p:nvSpPr>
          <p:cNvPr id="7" name="Textfeld 6">
            <a:extLst>
              <a:ext uri="{FF2B5EF4-FFF2-40B4-BE49-F238E27FC236}">
                <a16:creationId xmlns:a16="http://schemas.microsoft.com/office/drawing/2014/main" id="{45D9C312-6D4C-3552-F024-2B1F1DFC5E30}"/>
              </a:ext>
            </a:extLst>
          </p:cNvPr>
          <p:cNvSpPr txBox="1"/>
          <p:nvPr/>
        </p:nvSpPr>
        <p:spPr>
          <a:xfrm>
            <a:off x="983226" y="4286865"/>
            <a:ext cx="184731" cy="369332"/>
          </a:xfrm>
          <a:prstGeom prst="rect">
            <a:avLst/>
          </a:prstGeom>
          <a:noFill/>
        </p:spPr>
        <p:txBody>
          <a:bodyPr wrap="none" rtlCol="0">
            <a:spAutoFit/>
          </a:bodyPr>
          <a:lstStyle/>
          <a:p>
            <a:endParaRPr lang="de-DE" dirty="0"/>
          </a:p>
        </p:txBody>
      </p:sp>
      <p:pic>
        <p:nvPicPr>
          <p:cNvPr id="21" name="Grafik 20">
            <a:extLst>
              <a:ext uri="{FF2B5EF4-FFF2-40B4-BE49-F238E27FC236}">
                <a16:creationId xmlns:a16="http://schemas.microsoft.com/office/drawing/2014/main" id="{C0C01167-F530-4CFB-B634-0BABE451B015}"/>
              </a:ext>
            </a:extLst>
          </p:cNvPr>
          <p:cNvPicPr>
            <a:picLocks noChangeAspect="1"/>
          </p:cNvPicPr>
          <p:nvPr/>
        </p:nvPicPr>
        <p:blipFill>
          <a:blip r:embed="rId4"/>
          <a:stretch>
            <a:fillRect/>
          </a:stretch>
        </p:blipFill>
        <p:spPr>
          <a:xfrm>
            <a:off x="1169426" y="1357934"/>
            <a:ext cx="6556177" cy="1232109"/>
          </a:xfrm>
          <a:prstGeom prst="rect">
            <a:avLst/>
          </a:prstGeom>
          <a:ln w="25400">
            <a:solidFill>
              <a:schemeClr val="bg1"/>
            </a:solidFill>
          </a:ln>
        </p:spPr>
      </p:pic>
      <p:pic>
        <p:nvPicPr>
          <p:cNvPr id="24" name="Grafik 23">
            <a:extLst>
              <a:ext uri="{FF2B5EF4-FFF2-40B4-BE49-F238E27FC236}">
                <a16:creationId xmlns:a16="http://schemas.microsoft.com/office/drawing/2014/main" id="{51BDC3BA-86A7-485B-9F7E-23F6BB775F9C}"/>
              </a:ext>
            </a:extLst>
          </p:cNvPr>
          <p:cNvPicPr>
            <a:picLocks noChangeAspect="1"/>
          </p:cNvPicPr>
          <p:nvPr/>
        </p:nvPicPr>
        <p:blipFill>
          <a:blip r:embed="rId5"/>
          <a:stretch>
            <a:fillRect/>
          </a:stretch>
        </p:blipFill>
        <p:spPr>
          <a:xfrm>
            <a:off x="2368270" y="1828192"/>
            <a:ext cx="6345369" cy="3951410"/>
          </a:xfrm>
          <a:prstGeom prst="rect">
            <a:avLst/>
          </a:prstGeom>
          <a:ln w="25400">
            <a:solidFill>
              <a:schemeClr val="bg1"/>
            </a:solidFill>
          </a:ln>
        </p:spPr>
      </p:pic>
      <p:pic>
        <p:nvPicPr>
          <p:cNvPr id="28" name="Grafik 27">
            <a:extLst>
              <a:ext uri="{FF2B5EF4-FFF2-40B4-BE49-F238E27FC236}">
                <a16:creationId xmlns:a16="http://schemas.microsoft.com/office/drawing/2014/main" id="{1BAE2A97-E4C8-4363-A1C3-3B639DAC5212}"/>
              </a:ext>
            </a:extLst>
          </p:cNvPr>
          <p:cNvPicPr>
            <a:picLocks noChangeAspect="1"/>
          </p:cNvPicPr>
          <p:nvPr/>
        </p:nvPicPr>
        <p:blipFill>
          <a:blip r:embed="rId6"/>
          <a:stretch>
            <a:fillRect/>
          </a:stretch>
        </p:blipFill>
        <p:spPr>
          <a:xfrm>
            <a:off x="3635984" y="2410619"/>
            <a:ext cx="7572790" cy="1673719"/>
          </a:xfrm>
          <a:prstGeom prst="rect">
            <a:avLst/>
          </a:prstGeom>
          <a:ln w="25400">
            <a:solidFill>
              <a:schemeClr val="bg1"/>
            </a:solidFill>
          </a:ln>
        </p:spPr>
      </p:pic>
      <p:pic>
        <p:nvPicPr>
          <p:cNvPr id="26" name="Grafik 25">
            <a:extLst>
              <a:ext uri="{FF2B5EF4-FFF2-40B4-BE49-F238E27FC236}">
                <a16:creationId xmlns:a16="http://schemas.microsoft.com/office/drawing/2014/main" id="{10877372-2C17-46AA-94B7-E2C5BE898E24}"/>
              </a:ext>
            </a:extLst>
          </p:cNvPr>
          <p:cNvPicPr>
            <a:picLocks noChangeAspect="1"/>
          </p:cNvPicPr>
          <p:nvPr/>
        </p:nvPicPr>
        <p:blipFill>
          <a:blip r:embed="rId7"/>
          <a:stretch>
            <a:fillRect/>
          </a:stretch>
        </p:blipFill>
        <p:spPr>
          <a:xfrm>
            <a:off x="4927244" y="3096762"/>
            <a:ext cx="5596718" cy="3162741"/>
          </a:xfrm>
          <a:prstGeom prst="rect">
            <a:avLst/>
          </a:prstGeom>
          <a:ln w="25400">
            <a:solidFill>
              <a:schemeClr val="bg1"/>
            </a:solidFill>
          </a:ln>
        </p:spPr>
      </p:pic>
      <p:sp>
        <p:nvSpPr>
          <p:cNvPr id="29" name="Rechteck 28">
            <a:extLst>
              <a:ext uri="{FF2B5EF4-FFF2-40B4-BE49-F238E27FC236}">
                <a16:creationId xmlns:a16="http://schemas.microsoft.com/office/drawing/2014/main" id="{3E381C1E-5A71-4375-84D5-35B7E3EA5597}"/>
              </a:ext>
            </a:extLst>
          </p:cNvPr>
          <p:cNvSpPr/>
          <p:nvPr/>
        </p:nvSpPr>
        <p:spPr>
          <a:xfrm>
            <a:off x="312128" y="1212014"/>
            <a:ext cx="11185966" cy="5084824"/>
          </a:xfrm>
          <a:prstGeom prst="rect">
            <a:avLst/>
          </a:prstGeom>
          <a:solidFill>
            <a:schemeClr val="tx1">
              <a:alpha val="67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itel 1">
            <a:extLst>
              <a:ext uri="{FF2B5EF4-FFF2-40B4-BE49-F238E27FC236}">
                <a16:creationId xmlns:a16="http://schemas.microsoft.com/office/drawing/2014/main" id="{64910049-F772-4672-A757-8DD1AD78FDE4}"/>
              </a:ext>
            </a:extLst>
          </p:cNvPr>
          <p:cNvSpPr txBox="1">
            <a:spLocks/>
          </p:cNvSpPr>
          <p:nvPr/>
        </p:nvSpPr>
        <p:spPr>
          <a:xfrm>
            <a:off x="4223613" y="2622936"/>
            <a:ext cx="3856256" cy="3327858"/>
          </a:xfrm>
          <a:prstGeom prst="rect">
            <a:avLst/>
          </a:prstGeom>
          <a:solidFill>
            <a:srgbClr val="00E5B6"/>
          </a:solidFill>
          <a:ln w="12700">
            <a:solidFill>
              <a:schemeClr val="bg1"/>
            </a:solidFill>
          </a:ln>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0000"/>
              </a:lnSpc>
            </a:pPr>
            <a:r>
              <a:rPr lang="de-DE" sz="2400" b="1" u="sng" dirty="0">
                <a:solidFill>
                  <a:schemeClr val="bg1"/>
                </a:solidFill>
                <a:latin typeface="+mj-lt"/>
                <a:cs typeface="Arial"/>
              </a:rPr>
              <a:t>Arbeitsauftrag:</a:t>
            </a:r>
          </a:p>
          <a:p>
            <a:pPr>
              <a:lnSpc>
                <a:spcPct val="100000"/>
              </a:lnSpc>
              <a:spcAft>
                <a:spcPts val="1200"/>
              </a:spcAft>
            </a:pPr>
            <a:r>
              <a:rPr lang="de-DE" sz="2200" dirty="0">
                <a:solidFill>
                  <a:schemeClr val="bg1"/>
                </a:solidFill>
                <a:latin typeface="+mj-lt"/>
                <a:cs typeface="Arial"/>
              </a:rPr>
              <a:t>Bearbeiten Sie das Arbeitsblatt.</a:t>
            </a:r>
          </a:p>
          <a:p>
            <a:pPr>
              <a:lnSpc>
                <a:spcPct val="100000"/>
              </a:lnSpc>
              <a:spcAft>
                <a:spcPts val="1200"/>
              </a:spcAft>
            </a:pPr>
            <a:r>
              <a:rPr lang="de-DE" sz="2200" dirty="0">
                <a:solidFill>
                  <a:schemeClr val="bg1"/>
                </a:solidFill>
                <a:latin typeface="+mj-lt"/>
                <a:cs typeface="Arial"/>
              </a:rPr>
              <a:t>Was können SuS durch die Auseinandersetzung mit dem Situationskontext „Wippe“ entlang des Forscherkreislaufs über Funktionen lernen?</a:t>
            </a:r>
            <a:endParaRPr lang="de-DE" sz="2200" dirty="0">
              <a:solidFill>
                <a:schemeClr val="bg1"/>
              </a:solidFill>
              <a:latin typeface="+mj-lt"/>
            </a:endParaRPr>
          </a:p>
        </p:txBody>
      </p:sp>
      <p:sp>
        <p:nvSpPr>
          <p:cNvPr id="2" name="Textfeld 1">
            <a:extLst>
              <a:ext uri="{FF2B5EF4-FFF2-40B4-BE49-F238E27FC236}">
                <a16:creationId xmlns:a16="http://schemas.microsoft.com/office/drawing/2014/main" id="{ACCA47C5-BBDE-54DF-3516-622C08E35D58}"/>
              </a:ext>
            </a:extLst>
          </p:cNvPr>
          <p:cNvSpPr txBox="1"/>
          <p:nvPr/>
        </p:nvSpPr>
        <p:spPr bwMode="auto">
          <a:xfrm>
            <a:off x="10578358" y="5816609"/>
            <a:ext cx="15073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Abbildungen: Screenshots Arbeitsblatt Quaderspiel; Material für Lehrkräfte</a:t>
            </a:r>
          </a:p>
          <a:p>
            <a:endParaRPr lang="de-DE" sz="800" dirty="0">
              <a:solidFill>
                <a:sysClr val="windowText" lastClr="000000"/>
              </a:solidFill>
              <a:latin typeface="+mj-lt"/>
            </a:endParaRPr>
          </a:p>
        </p:txBody>
      </p:sp>
    </p:spTree>
    <p:custDataLst>
      <p:tags r:id="rId1"/>
    </p:custDataLst>
    <p:extLst>
      <p:ext uri="{BB962C8B-B14F-4D97-AF65-F5344CB8AC3E}">
        <p14:creationId xmlns:p14="http://schemas.microsoft.com/office/powerpoint/2010/main" val="3800404235"/>
      </p:ext>
    </p:extLst>
  </p:cSld>
  <p:clrMapOvr>
    <a:masterClrMapping/>
  </p:clrMapOvr>
  <mc:AlternateContent xmlns:mc="http://schemas.openxmlformats.org/markup-compatibility/2006" xmlns:p14="http://schemas.microsoft.com/office/powerpoint/2010/main">
    <mc:Choice Requires="p14">
      <p:transition spd="slow" p14:dur="2000" advTm="77056"/>
    </mc:Choice>
    <mc:Fallback xmlns="">
      <p:transition spd="slow" advTm="7705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4"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984BA-ED73-B1DA-76C2-D83BFE62FC66}"/>
            </a:ext>
          </a:extLst>
        </p:cNvPr>
        <p:cNvGrpSpPr/>
        <p:nvPr/>
      </p:nvGrpSpPr>
      <p:grpSpPr>
        <a:xfrm>
          <a:off x="0" y="0"/>
          <a:ext cx="0" cy="0"/>
          <a:chOff x="0" y="0"/>
          <a:chExt cx="0" cy="0"/>
        </a:xfrm>
      </p:grpSpPr>
      <p:sp>
        <p:nvSpPr>
          <p:cNvPr id="17" name="Foliennummernplatzhalter 5">
            <a:extLst>
              <a:ext uri="{FF2B5EF4-FFF2-40B4-BE49-F238E27FC236}">
                <a16:creationId xmlns:a16="http://schemas.microsoft.com/office/drawing/2014/main" id="{BEC0CF35-CB26-433F-8FC6-875CABB16645}"/>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18</a:t>
            </a:fld>
            <a:endParaRPr lang="de-DE" dirty="0"/>
          </a:p>
        </p:txBody>
      </p:sp>
      <p:pic>
        <p:nvPicPr>
          <p:cNvPr id="47" name="Grafik 46" descr="Ein Bild, das Text, Kreis, Diagramm, Cartoon enthält.&#10;&#10;Beschreibung automatisch generiert.">
            <a:extLst>
              <a:ext uri="{FF2B5EF4-FFF2-40B4-BE49-F238E27FC236}">
                <a16:creationId xmlns:a16="http://schemas.microsoft.com/office/drawing/2014/main" id="{CA88690C-3F1F-4F95-BE46-BA4712CB01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24075" y="1688660"/>
            <a:ext cx="2671664" cy="2548163"/>
          </a:xfrm>
          <a:prstGeom prst="rect">
            <a:avLst/>
          </a:prstGeom>
        </p:spPr>
      </p:pic>
      <p:pic>
        <p:nvPicPr>
          <p:cNvPr id="45" name="Grafik 44">
            <a:extLst>
              <a:ext uri="{FF2B5EF4-FFF2-40B4-BE49-F238E27FC236}">
                <a16:creationId xmlns:a16="http://schemas.microsoft.com/office/drawing/2014/main" id="{F72C1DE5-3AFA-44C0-8C55-8F607632CA72}"/>
              </a:ext>
            </a:extLst>
          </p:cNvPr>
          <p:cNvPicPr>
            <a:picLocks noChangeAspect="1"/>
          </p:cNvPicPr>
          <p:nvPr/>
        </p:nvPicPr>
        <p:blipFill rotWithShape="1">
          <a:blip r:embed="rId5"/>
          <a:srcRect l="9630"/>
          <a:stretch/>
        </p:blipFill>
        <p:spPr>
          <a:xfrm>
            <a:off x="6678384" y="3886367"/>
            <a:ext cx="4989003" cy="1223108"/>
          </a:xfrm>
          <a:prstGeom prst="rect">
            <a:avLst/>
          </a:prstGeom>
        </p:spPr>
      </p:pic>
      <p:sp>
        <p:nvSpPr>
          <p:cNvPr id="2" name="Titel 1">
            <a:extLst>
              <a:ext uri="{FF2B5EF4-FFF2-40B4-BE49-F238E27FC236}">
                <a16:creationId xmlns:a16="http://schemas.microsoft.com/office/drawing/2014/main" id="{5741D8F4-FF3A-E725-29A3-7B1D9C5E12E3}"/>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Lernendenprodukte (am Forscherkreis)</a:t>
            </a:r>
            <a:endParaRPr lang="de-DE" sz="2400" dirty="0">
              <a:solidFill>
                <a:schemeClr val="bg1"/>
              </a:solidFill>
              <a:latin typeface="+mj-lt"/>
            </a:endParaRPr>
          </a:p>
        </p:txBody>
      </p:sp>
      <p:pic>
        <p:nvPicPr>
          <p:cNvPr id="3" name="Grafik 2" descr="Ein Bild, das Text, Schrift, Screenshot, Reihe enthält.&#10;&#10;KI-generierte Inhalte können fehlerhaft sein.">
            <a:extLst>
              <a:ext uri="{FF2B5EF4-FFF2-40B4-BE49-F238E27FC236}">
                <a16:creationId xmlns:a16="http://schemas.microsoft.com/office/drawing/2014/main" id="{10B22047-F820-1BD3-4D37-DDD6B7C9EB5C}"/>
              </a:ext>
            </a:extLst>
          </p:cNvPr>
          <p:cNvPicPr>
            <a:picLocks noChangeAspect="1"/>
          </p:cNvPicPr>
          <p:nvPr/>
        </p:nvPicPr>
        <p:blipFill>
          <a:blip r:embed="rId6"/>
          <a:stretch>
            <a:fillRect/>
          </a:stretch>
        </p:blipFill>
        <p:spPr>
          <a:xfrm rot="-10800000" flipH="1" flipV="1">
            <a:off x="1248652" y="1478934"/>
            <a:ext cx="3535540" cy="1409570"/>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4" name="Grafik 3" descr="Ein Bild, das Text, Schrift, Screenshot, Reihe enthält.&#10;&#10;KI-generierte Inhalte können fehlerhaft sein.">
            <a:extLst>
              <a:ext uri="{FF2B5EF4-FFF2-40B4-BE49-F238E27FC236}">
                <a16:creationId xmlns:a16="http://schemas.microsoft.com/office/drawing/2014/main" id="{0CEC3404-481D-030A-90D5-525FC149EC11}"/>
              </a:ext>
            </a:extLst>
          </p:cNvPr>
          <p:cNvPicPr>
            <a:picLocks noChangeAspect="1"/>
          </p:cNvPicPr>
          <p:nvPr/>
        </p:nvPicPr>
        <p:blipFill>
          <a:blip r:embed="rId7"/>
          <a:stretch>
            <a:fillRect/>
          </a:stretch>
        </p:blipFill>
        <p:spPr>
          <a:xfrm>
            <a:off x="7407810" y="1323750"/>
            <a:ext cx="3376899" cy="1302214"/>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5" name="Grafik 4" descr="Ein Bild, das Text, Diagramm, Reihe, Zahl enthält.&#10;&#10;KI-generierte Inhalte können fehlerhaft sein.">
            <a:extLst>
              <a:ext uri="{FF2B5EF4-FFF2-40B4-BE49-F238E27FC236}">
                <a16:creationId xmlns:a16="http://schemas.microsoft.com/office/drawing/2014/main" id="{969286F5-D6BD-4F8B-A79C-B3B900994857}"/>
              </a:ext>
            </a:extLst>
          </p:cNvPr>
          <p:cNvPicPr>
            <a:picLocks noChangeAspect="1"/>
          </p:cNvPicPr>
          <p:nvPr/>
        </p:nvPicPr>
        <p:blipFill>
          <a:blip r:embed="rId8"/>
          <a:stretch>
            <a:fillRect/>
          </a:stretch>
        </p:blipFill>
        <p:spPr>
          <a:xfrm>
            <a:off x="2885582" y="3961381"/>
            <a:ext cx="2387814" cy="2023591"/>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10" name="Rechteck 9">
            <a:extLst>
              <a:ext uri="{FF2B5EF4-FFF2-40B4-BE49-F238E27FC236}">
                <a16:creationId xmlns:a16="http://schemas.microsoft.com/office/drawing/2014/main" id="{C1C77CFE-5D9A-4986-BD78-62FCB25C2C75}"/>
              </a:ext>
            </a:extLst>
          </p:cNvPr>
          <p:cNvSpPr/>
          <p:nvPr/>
        </p:nvSpPr>
        <p:spPr>
          <a:xfrm>
            <a:off x="262601" y="1270579"/>
            <a:ext cx="11629539" cy="4935668"/>
          </a:xfrm>
          <a:prstGeom prst="rect">
            <a:avLst/>
          </a:prstGeom>
          <a:solidFill>
            <a:schemeClr val="tx1">
              <a:alpha val="67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itel 1">
            <a:extLst>
              <a:ext uri="{FF2B5EF4-FFF2-40B4-BE49-F238E27FC236}">
                <a16:creationId xmlns:a16="http://schemas.microsoft.com/office/drawing/2014/main" id="{E7F00C2C-63B5-4BB4-B444-F73090CF38B0}"/>
              </a:ext>
            </a:extLst>
          </p:cNvPr>
          <p:cNvSpPr txBox="1">
            <a:spLocks/>
          </p:cNvSpPr>
          <p:nvPr/>
        </p:nvSpPr>
        <p:spPr>
          <a:xfrm>
            <a:off x="5003619" y="2403365"/>
            <a:ext cx="4030132" cy="3223214"/>
          </a:xfrm>
          <a:prstGeom prst="rect">
            <a:avLst/>
          </a:prstGeom>
          <a:solidFill>
            <a:srgbClr val="00E5B6"/>
          </a:solidFill>
          <a:ln w="12700">
            <a:solidFill>
              <a:schemeClr val="bg1"/>
            </a:solidFill>
          </a:ln>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0000"/>
              </a:lnSpc>
            </a:pPr>
            <a:r>
              <a:rPr lang="de-DE" sz="2200" dirty="0">
                <a:solidFill>
                  <a:schemeClr val="bg1"/>
                </a:solidFill>
                <a:latin typeface="+mj-lt"/>
              </a:rPr>
              <a:t>Sie haben sich beim Bearbeiten der Wippen-Aufgabe überlegt, was SuS entlang des Forscherkreis-laufs über Funktionen lernen können. Sie konnten nun die Lernendenprodukte betrachten. </a:t>
            </a:r>
            <a:r>
              <a:rPr lang="de-DE" sz="2200" b="1" dirty="0">
                <a:solidFill>
                  <a:schemeClr val="bg1"/>
                </a:solidFill>
                <a:latin typeface="+mj-lt"/>
              </a:rPr>
              <a:t>Inwieweit passt das für Sie?</a:t>
            </a:r>
          </a:p>
        </p:txBody>
      </p:sp>
      <p:sp>
        <p:nvSpPr>
          <p:cNvPr id="7" name="Textfeld 6">
            <a:extLst>
              <a:ext uri="{FF2B5EF4-FFF2-40B4-BE49-F238E27FC236}">
                <a16:creationId xmlns:a16="http://schemas.microsoft.com/office/drawing/2014/main" id="{0922D8B5-28F6-1A2D-9D7D-CFBCB87176B5}"/>
              </a:ext>
            </a:extLst>
          </p:cNvPr>
          <p:cNvSpPr txBox="1"/>
          <p:nvPr/>
        </p:nvSpPr>
        <p:spPr bwMode="auto">
          <a:xfrm>
            <a:off x="8775356" y="5959094"/>
            <a:ext cx="3416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Beispiele aus der Aufgabenerprobung Klasse XY</a:t>
            </a:r>
          </a:p>
          <a:p>
            <a:endParaRPr lang="de-DE" sz="800" dirty="0">
              <a:solidFill>
                <a:sysClr val="windowText" lastClr="000000"/>
              </a:solidFill>
              <a:latin typeface="+mj-lt"/>
            </a:endParaRPr>
          </a:p>
        </p:txBody>
      </p:sp>
    </p:spTree>
    <p:custDataLst>
      <p:tags r:id="rId1"/>
    </p:custDataLst>
    <p:extLst>
      <p:ext uri="{BB962C8B-B14F-4D97-AF65-F5344CB8AC3E}">
        <p14:creationId xmlns:p14="http://schemas.microsoft.com/office/powerpoint/2010/main" val="908934971"/>
      </p:ext>
    </p:extLst>
  </p:cSld>
  <p:clrMapOvr>
    <a:masterClrMapping/>
  </p:clrMapOvr>
  <mc:AlternateContent xmlns:mc="http://schemas.openxmlformats.org/markup-compatibility/2006" xmlns:p14="http://schemas.microsoft.com/office/powerpoint/2010/main">
    <mc:Choice Requires="p14">
      <p:transition spd="slow" p14:dur="2000" advTm="107182"/>
    </mc:Choice>
    <mc:Fallback xmlns="">
      <p:transition spd="slow" advTm="10718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984BA-ED73-B1DA-76C2-D83BFE62FC66}"/>
            </a:ext>
          </a:extLst>
        </p:cNvPr>
        <p:cNvGrpSpPr/>
        <p:nvPr/>
      </p:nvGrpSpPr>
      <p:grpSpPr>
        <a:xfrm>
          <a:off x="0" y="0"/>
          <a:ext cx="0" cy="0"/>
          <a:chOff x="0" y="0"/>
          <a:chExt cx="0" cy="0"/>
        </a:xfrm>
      </p:grpSpPr>
      <p:grpSp>
        <p:nvGrpSpPr>
          <p:cNvPr id="5" name="Gruppieren 4">
            <a:extLst>
              <a:ext uri="{FF2B5EF4-FFF2-40B4-BE49-F238E27FC236}">
                <a16:creationId xmlns:a16="http://schemas.microsoft.com/office/drawing/2014/main" id="{98EA40CF-6F4C-4354-AEF0-1F9843286C2E}"/>
              </a:ext>
            </a:extLst>
          </p:cNvPr>
          <p:cNvGrpSpPr/>
          <p:nvPr/>
        </p:nvGrpSpPr>
        <p:grpSpPr>
          <a:xfrm>
            <a:off x="1219199" y="1381329"/>
            <a:ext cx="9890260" cy="4863828"/>
            <a:chOff x="1219199" y="1630323"/>
            <a:chExt cx="8857673" cy="5108363"/>
          </a:xfrm>
        </p:grpSpPr>
        <p:sp>
          <p:nvSpPr>
            <p:cNvPr id="15" name="Rechteck 14">
              <a:extLst>
                <a:ext uri="{FF2B5EF4-FFF2-40B4-BE49-F238E27FC236}">
                  <a16:creationId xmlns:a16="http://schemas.microsoft.com/office/drawing/2014/main" id="{42AD7E2E-3ADB-8692-2D63-5561D2322615}"/>
                </a:ext>
              </a:extLst>
            </p:cNvPr>
            <p:cNvSpPr/>
            <p:nvPr/>
          </p:nvSpPr>
          <p:spPr>
            <a:xfrm>
              <a:off x="1219199" y="1630323"/>
              <a:ext cx="8857673" cy="51083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p>
          </p:txBody>
        </p:sp>
        <p:grpSp>
          <p:nvGrpSpPr>
            <p:cNvPr id="13" name="Gruppieren 12">
              <a:extLst>
                <a:ext uri="{FF2B5EF4-FFF2-40B4-BE49-F238E27FC236}">
                  <a16:creationId xmlns:a16="http://schemas.microsoft.com/office/drawing/2014/main" id="{6D91F88F-0345-4DFE-8F60-A913ADFA6D5F}"/>
                </a:ext>
              </a:extLst>
            </p:cNvPr>
            <p:cNvGrpSpPr/>
            <p:nvPr/>
          </p:nvGrpSpPr>
          <p:grpSpPr>
            <a:xfrm>
              <a:off x="1447893" y="1726143"/>
              <a:ext cx="8628979" cy="3183958"/>
              <a:chOff x="1371224" y="1818778"/>
              <a:chExt cx="8628979" cy="3183958"/>
            </a:xfrm>
          </p:grpSpPr>
          <p:grpSp>
            <p:nvGrpSpPr>
              <p:cNvPr id="10" name="Gruppieren 9">
                <a:extLst>
                  <a:ext uri="{FF2B5EF4-FFF2-40B4-BE49-F238E27FC236}">
                    <a16:creationId xmlns:a16="http://schemas.microsoft.com/office/drawing/2014/main" id="{35183DE4-07A3-4975-ADC2-0AA60F91659A}"/>
                  </a:ext>
                </a:extLst>
              </p:cNvPr>
              <p:cNvGrpSpPr/>
              <p:nvPr/>
            </p:nvGrpSpPr>
            <p:grpSpPr>
              <a:xfrm>
                <a:off x="1442661" y="4409099"/>
                <a:ext cx="8551337" cy="593637"/>
                <a:chOff x="416713" y="4372551"/>
                <a:chExt cx="8551337" cy="593637"/>
              </a:xfrm>
            </p:grpSpPr>
            <p:pic>
              <p:nvPicPr>
                <p:cNvPr id="9" name="Picture 8">
                  <a:extLst>
                    <a:ext uri="{FF2B5EF4-FFF2-40B4-BE49-F238E27FC236}">
                      <a16:creationId xmlns:a16="http://schemas.microsoft.com/office/drawing/2014/main" id="{8EBF0E10-856B-030D-0706-F7E2723E5BAA}"/>
                    </a:ext>
                  </a:extLst>
                </p:cNvPr>
                <p:cNvPicPr>
                  <a:picLocks noChangeAspect="1"/>
                </p:cNvPicPr>
                <p:nvPr/>
              </p:nvPicPr>
              <p:blipFill>
                <a:blip r:embed="rId4"/>
                <a:stretch>
                  <a:fillRect/>
                </a:stretch>
              </p:blipFill>
              <p:spPr>
                <a:xfrm>
                  <a:off x="416713" y="4372551"/>
                  <a:ext cx="476250" cy="544375"/>
                </a:xfrm>
                <a:prstGeom prst="rect">
                  <a:avLst/>
                </a:prstGeom>
              </p:spPr>
            </p:pic>
            <p:sp>
              <p:nvSpPr>
                <p:cNvPr id="8" name="TextBox 7">
                  <a:extLst>
                    <a:ext uri="{FF2B5EF4-FFF2-40B4-BE49-F238E27FC236}">
                      <a16:creationId xmlns:a16="http://schemas.microsoft.com/office/drawing/2014/main" id="{96DF2E38-4791-6C6F-8745-9A00079F22DE}"/>
                    </a:ext>
                  </a:extLst>
                </p:cNvPr>
                <p:cNvSpPr txBox="1"/>
                <p:nvPr/>
              </p:nvSpPr>
              <p:spPr>
                <a:xfrm>
                  <a:off x="855132" y="4381413"/>
                  <a:ext cx="8112918"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600" dirty="0">
                      <a:solidFill>
                        <a:srgbClr val="000000"/>
                      </a:solidFill>
                      <a:latin typeface="+mj-lt"/>
                      <a:ea typeface="Calibri Light"/>
                      <a:cs typeface="Calibri Light"/>
                    </a:rPr>
                    <a:t>Beschreibt</a:t>
                  </a:r>
                  <a:r>
                    <a:rPr lang="en-US" sz="1600" dirty="0">
                      <a:solidFill>
                        <a:srgbClr val="000000"/>
                      </a:solidFill>
                      <a:latin typeface="+mj-lt"/>
                      <a:ea typeface="Calibri Light"/>
                      <a:cs typeface="Calibri Light"/>
                    </a:rPr>
                    <a:t>, wie das </a:t>
                  </a:r>
                  <a:r>
                    <a:rPr lang="de-DE" sz="1600" dirty="0">
                      <a:solidFill>
                        <a:srgbClr val="000000"/>
                      </a:solidFill>
                      <a:latin typeface="+mj-lt"/>
                      <a:ea typeface="Calibri Light"/>
                      <a:cs typeface="Calibri Light"/>
                    </a:rPr>
                    <a:t>Gewicht</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mit</a:t>
                  </a:r>
                  <a:r>
                    <a:rPr lang="en-US" sz="1600" dirty="0">
                      <a:solidFill>
                        <a:srgbClr val="000000"/>
                      </a:solidFill>
                      <a:latin typeface="+mj-lt"/>
                      <a:ea typeface="Calibri Light"/>
                      <a:cs typeface="Calibri Light"/>
                    </a:rPr>
                    <a:t> der </a:t>
                  </a:r>
                  <a:r>
                    <a:rPr lang="de-DE" sz="1600" dirty="0">
                      <a:solidFill>
                        <a:srgbClr val="000000"/>
                      </a:solidFill>
                      <a:latin typeface="+mj-lt"/>
                      <a:ea typeface="Calibri Light"/>
                      <a:cs typeface="Calibri Light"/>
                    </a:rPr>
                    <a:t>Abstandsposition</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zusammenhängt</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Vergleicht</a:t>
                  </a:r>
                  <a:r>
                    <a:rPr lang="en-US" sz="1600" dirty="0">
                      <a:solidFill>
                        <a:srgbClr val="000000"/>
                      </a:solidFill>
                      <a:latin typeface="+mj-lt"/>
                      <a:ea typeface="Calibri Light"/>
                      <a:cs typeface="Calibri Light"/>
                    </a:rPr>
                    <a:t> die </a:t>
                  </a:r>
                  <a:r>
                    <a:rPr lang="de-DE" sz="1600" dirty="0">
                      <a:solidFill>
                        <a:srgbClr val="000000"/>
                      </a:solidFill>
                      <a:latin typeface="+mj-lt"/>
                      <a:ea typeface="Calibri Light"/>
                      <a:cs typeface="Calibri Light"/>
                    </a:rPr>
                    <a:t>Wertepaare</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miteinander</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Erkennt</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ihr</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ein</a:t>
                  </a:r>
                  <a:r>
                    <a:rPr lang="en-US" sz="1600" dirty="0">
                      <a:solidFill>
                        <a:srgbClr val="000000"/>
                      </a:solidFill>
                      <a:latin typeface="+mj-lt"/>
                      <a:ea typeface="Calibri Light"/>
                      <a:cs typeface="Calibri Light"/>
                    </a:rPr>
                    <a:t> Muster (</a:t>
                  </a:r>
                  <a:r>
                    <a:rPr lang="de-DE" sz="1600" dirty="0">
                      <a:solidFill>
                        <a:srgbClr val="000000"/>
                      </a:solidFill>
                      <a:latin typeface="+mj-lt"/>
                      <a:ea typeface="Calibri Light"/>
                      <a:cs typeface="Calibri Light"/>
                    </a:rPr>
                    <a:t>z. B.</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eine</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Gleichung</a:t>
                  </a:r>
                  <a:r>
                    <a:rPr lang="en-US" sz="1600" dirty="0">
                      <a:solidFill>
                        <a:srgbClr val="000000"/>
                      </a:solidFill>
                      <a:latin typeface="+mj-lt"/>
                      <a:ea typeface="Calibri Light"/>
                      <a:cs typeface="Calibri Light"/>
                    </a:rPr>
                    <a:t>)?</a:t>
                  </a:r>
                  <a:endParaRPr lang="en-US" sz="1600" dirty="0">
                    <a:latin typeface="+mj-lt"/>
                    <a:ea typeface="Calibri Light"/>
                    <a:cs typeface="Calibri Light"/>
                  </a:endParaRPr>
                </a:p>
              </p:txBody>
            </p:sp>
          </p:grpSp>
          <p:grpSp>
            <p:nvGrpSpPr>
              <p:cNvPr id="4" name="Gruppieren 3">
                <a:extLst>
                  <a:ext uri="{FF2B5EF4-FFF2-40B4-BE49-F238E27FC236}">
                    <a16:creationId xmlns:a16="http://schemas.microsoft.com/office/drawing/2014/main" id="{AA176912-8466-4048-9A88-0240682807ED}"/>
                  </a:ext>
                </a:extLst>
              </p:cNvPr>
              <p:cNvGrpSpPr/>
              <p:nvPr/>
            </p:nvGrpSpPr>
            <p:grpSpPr>
              <a:xfrm>
                <a:off x="1371224" y="1818778"/>
                <a:ext cx="8628979" cy="1323439"/>
                <a:chOff x="1215346" y="1797860"/>
                <a:chExt cx="8628979" cy="1323439"/>
              </a:xfrm>
            </p:grpSpPr>
            <p:pic>
              <p:nvPicPr>
                <p:cNvPr id="2" name="Picture 1">
                  <a:extLst>
                    <a:ext uri="{FF2B5EF4-FFF2-40B4-BE49-F238E27FC236}">
                      <a16:creationId xmlns:a16="http://schemas.microsoft.com/office/drawing/2014/main" id="{40680C9A-5B86-E36D-B36D-7477BF238D0F}"/>
                    </a:ext>
                  </a:extLst>
                </p:cNvPr>
                <p:cNvPicPr>
                  <a:picLocks noChangeAspect="1"/>
                </p:cNvPicPr>
                <p:nvPr/>
              </p:nvPicPr>
              <p:blipFill>
                <a:blip r:embed="rId5"/>
                <a:stretch>
                  <a:fillRect/>
                </a:stretch>
              </p:blipFill>
              <p:spPr>
                <a:xfrm>
                  <a:off x="1481712" y="1867082"/>
                  <a:ext cx="304800" cy="523875"/>
                </a:xfrm>
                <a:prstGeom prst="rect">
                  <a:avLst/>
                </a:prstGeom>
              </p:spPr>
            </p:pic>
            <p:pic>
              <p:nvPicPr>
                <p:cNvPr id="3" name="Picture 2">
                  <a:extLst>
                    <a:ext uri="{FF2B5EF4-FFF2-40B4-BE49-F238E27FC236}">
                      <a16:creationId xmlns:a16="http://schemas.microsoft.com/office/drawing/2014/main" id="{D653CD98-D88C-6187-5BDA-C78A691EA45F}"/>
                    </a:ext>
                  </a:extLst>
                </p:cNvPr>
                <p:cNvPicPr>
                  <a:picLocks noChangeAspect="1"/>
                </p:cNvPicPr>
                <p:nvPr/>
              </p:nvPicPr>
              <p:blipFill>
                <a:blip r:embed="rId6"/>
                <a:stretch>
                  <a:fillRect/>
                </a:stretch>
              </p:blipFill>
              <p:spPr>
                <a:xfrm>
                  <a:off x="1215346" y="2501737"/>
                  <a:ext cx="619125" cy="419099"/>
                </a:xfrm>
                <a:prstGeom prst="rect">
                  <a:avLst/>
                </a:prstGeom>
              </p:spPr>
            </p:pic>
            <p:sp>
              <p:nvSpPr>
                <p:cNvPr id="14" name="TextBox 13">
                  <a:extLst>
                    <a:ext uri="{FF2B5EF4-FFF2-40B4-BE49-F238E27FC236}">
                      <a16:creationId xmlns:a16="http://schemas.microsoft.com/office/drawing/2014/main" id="{52201CC3-4672-F377-3BDD-FBF692847181}"/>
                    </a:ext>
                  </a:extLst>
                </p:cNvPr>
                <p:cNvSpPr txBox="1"/>
                <p:nvPr/>
              </p:nvSpPr>
              <p:spPr>
                <a:xfrm>
                  <a:off x="1882430" y="1797860"/>
                  <a:ext cx="796189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000000"/>
                      </a:solidFill>
                      <a:latin typeface="+mj-lt"/>
                      <a:ea typeface="Calibri Light"/>
                      <a:cs typeface="Calibri Light"/>
                    </a:rPr>
                    <a:t>Die </a:t>
                  </a:r>
                  <a:r>
                    <a:rPr lang="de-DE" sz="1600" b="1" dirty="0">
                      <a:solidFill>
                        <a:srgbClr val="000000"/>
                      </a:solidFill>
                      <a:latin typeface="+mj-lt"/>
                      <a:ea typeface="Calibri Light"/>
                      <a:cs typeface="Calibri Light"/>
                    </a:rPr>
                    <a:t>erwachsene</a:t>
                  </a:r>
                  <a:r>
                    <a:rPr lang="en-US" sz="1600" b="1" dirty="0">
                      <a:solidFill>
                        <a:srgbClr val="000000"/>
                      </a:solidFill>
                      <a:latin typeface="+mj-lt"/>
                      <a:ea typeface="Calibri Light"/>
                      <a:cs typeface="Calibri Light"/>
                    </a:rPr>
                    <a:t> Person links </a:t>
                  </a:r>
                  <a:r>
                    <a:rPr lang="de-DE" sz="1600" b="1" dirty="0">
                      <a:solidFill>
                        <a:srgbClr val="000000"/>
                      </a:solidFill>
                      <a:latin typeface="+mj-lt"/>
                      <a:ea typeface="Calibri Light"/>
                      <a:cs typeface="Calibri Light"/>
                    </a:rPr>
                    <a:t>befindet</a:t>
                  </a:r>
                  <a:r>
                    <a:rPr lang="en-US" sz="1600" b="1" dirty="0">
                      <a:solidFill>
                        <a:srgbClr val="000000"/>
                      </a:solidFill>
                      <a:latin typeface="+mj-lt"/>
                      <a:ea typeface="Calibri Light"/>
                      <a:cs typeface="Calibri Light"/>
                    </a:rPr>
                    <a:t> </a:t>
                  </a:r>
                  <a:r>
                    <a:rPr lang="de-DE" sz="1600" b="1" dirty="0">
                      <a:solidFill>
                        <a:srgbClr val="000000"/>
                      </a:solidFill>
                      <a:latin typeface="+mj-lt"/>
                      <a:ea typeface="Calibri Light"/>
                      <a:cs typeface="Calibri Light"/>
                    </a:rPr>
                    <a:t>sich</a:t>
                  </a:r>
                  <a:r>
                    <a:rPr lang="en-US" sz="1600" b="1" dirty="0">
                      <a:solidFill>
                        <a:srgbClr val="000000"/>
                      </a:solidFill>
                      <a:latin typeface="+mj-lt"/>
                      <a:ea typeface="Calibri Light"/>
                      <a:cs typeface="Calibri Light"/>
                    </a:rPr>
                    <a:t> fest an </a:t>
                  </a:r>
                  <a:r>
                    <a:rPr lang="de-DE" sz="1600" b="1" dirty="0">
                      <a:solidFill>
                        <a:srgbClr val="000000"/>
                      </a:solidFill>
                      <a:latin typeface="+mj-lt"/>
                      <a:ea typeface="Calibri Light"/>
                      <a:cs typeface="Calibri Light"/>
                    </a:rPr>
                    <a:t>ihrer</a:t>
                  </a:r>
                  <a:r>
                    <a:rPr lang="en-US" sz="1600" b="1" dirty="0">
                      <a:solidFill>
                        <a:srgbClr val="000000"/>
                      </a:solidFill>
                      <a:latin typeface="+mj-lt"/>
                      <a:ea typeface="Calibri Light"/>
                      <a:cs typeface="Calibri Light"/>
                    </a:rPr>
                    <a:t> Position. </a:t>
                  </a:r>
                  <a:r>
                    <a:rPr lang="de-DE" sz="1600" b="1" dirty="0">
                      <a:solidFill>
                        <a:srgbClr val="000000"/>
                      </a:solidFill>
                      <a:latin typeface="+mj-lt"/>
                      <a:ea typeface="Calibri Light"/>
                      <a:cs typeface="Calibri Light"/>
                    </a:rPr>
                    <a:t>Ihr</a:t>
                  </a:r>
                  <a:r>
                    <a:rPr lang="en-US" sz="1600" b="1" dirty="0">
                      <a:solidFill>
                        <a:srgbClr val="000000"/>
                      </a:solidFill>
                      <a:latin typeface="+mj-lt"/>
                      <a:ea typeface="Calibri Light"/>
                      <a:cs typeface="Calibri Light"/>
                    </a:rPr>
                    <a:t> </a:t>
                  </a:r>
                  <a:r>
                    <a:rPr lang="de-DE" sz="1600" b="1" dirty="0">
                      <a:solidFill>
                        <a:srgbClr val="000000"/>
                      </a:solidFill>
                      <a:latin typeface="+mj-lt"/>
                      <a:ea typeface="Calibri Light"/>
                      <a:cs typeface="Calibri Light"/>
                    </a:rPr>
                    <a:t>seid</a:t>
                  </a:r>
                  <a:r>
                    <a:rPr lang="en-US" sz="1600" b="1" dirty="0">
                      <a:solidFill>
                        <a:srgbClr val="000000"/>
                      </a:solidFill>
                      <a:latin typeface="+mj-lt"/>
                      <a:ea typeface="Calibri Light"/>
                      <a:cs typeface="Calibri Light"/>
                    </a:rPr>
                    <a:t> die Person auf der </a:t>
                  </a:r>
                  <a:r>
                    <a:rPr lang="de-DE" sz="1600" b="1" dirty="0">
                      <a:solidFill>
                        <a:srgbClr val="000000"/>
                      </a:solidFill>
                      <a:latin typeface="+mj-lt"/>
                      <a:ea typeface="Calibri Light"/>
                      <a:cs typeface="Calibri Light"/>
                    </a:rPr>
                    <a:t>rechten</a:t>
                  </a:r>
                  <a:r>
                    <a:rPr lang="en-US" sz="1600" b="1" dirty="0">
                      <a:solidFill>
                        <a:srgbClr val="000000"/>
                      </a:solidFill>
                      <a:latin typeface="+mj-lt"/>
                      <a:ea typeface="Calibri Light"/>
                      <a:cs typeface="Calibri Light"/>
                    </a:rPr>
                    <a:t> </a:t>
                  </a:r>
                  <a:r>
                    <a:rPr lang="de-DE" sz="1600" b="1" dirty="0">
                      <a:solidFill>
                        <a:srgbClr val="000000"/>
                      </a:solidFill>
                      <a:latin typeface="+mj-lt"/>
                      <a:ea typeface="Calibri Light"/>
                      <a:cs typeface="Calibri Light"/>
                    </a:rPr>
                    <a:t>Seite</a:t>
                  </a:r>
                  <a:r>
                    <a:rPr lang="en-US" sz="1600" b="1" dirty="0">
                      <a:solidFill>
                        <a:srgbClr val="000000"/>
                      </a:solidFill>
                      <a:latin typeface="+mj-lt"/>
                      <a:ea typeface="Calibri Light"/>
                      <a:cs typeface="Calibri Light"/>
                    </a:rPr>
                    <a:t> der </a:t>
                  </a:r>
                  <a:r>
                    <a:rPr lang="de-DE" sz="1600" b="1" dirty="0">
                      <a:solidFill>
                        <a:srgbClr val="000000"/>
                      </a:solidFill>
                      <a:latin typeface="+mj-lt"/>
                      <a:ea typeface="Calibri Light"/>
                      <a:cs typeface="Calibri Light"/>
                    </a:rPr>
                    <a:t>Wippe</a:t>
                  </a:r>
                  <a:r>
                    <a:rPr lang="en-US" sz="1600" b="1" dirty="0">
                      <a:solidFill>
                        <a:srgbClr val="000000"/>
                      </a:solidFill>
                      <a:latin typeface="+mj-lt"/>
                      <a:ea typeface="Calibri Light"/>
                      <a:cs typeface="Calibri Light"/>
                    </a:rPr>
                    <a:t> und </a:t>
                  </a:r>
                  <a:r>
                    <a:rPr lang="de-DE" sz="1600" b="1" dirty="0">
                      <a:solidFill>
                        <a:srgbClr val="000000"/>
                      </a:solidFill>
                      <a:latin typeface="+mj-lt"/>
                      <a:ea typeface="Calibri Light"/>
                      <a:cs typeface="Calibri Light"/>
                    </a:rPr>
                    <a:t>sollt</a:t>
                  </a:r>
                  <a:r>
                    <a:rPr lang="en-US" sz="1600" b="1" dirty="0">
                      <a:solidFill>
                        <a:srgbClr val="000000"/>
                      </a:solidFill>
                      <a:latin typeface="+mj-lt"/>
                      <a:ea typeface="Calibri Light"/>
                      <a:cs typeface="Calibri Light"/>
                    </a:rPr>
                    <a:t> die </a:t>
                  </a:r>
                  <a:r>
                    <a:rPr lang="de-DE" sz="1600" b="1" dirty="0">
                      <a:solidFill>
                        <a:srgbClr val="000000"/>
                      </a:solidFill>
                      <a:latin typeface="+mj-lt"/>
                      <a:ea typeface="Calibri Light"/>
                      <a:cs typeface="Calibri Light"/>
                    </a:rPr>
                    <a:t>Wippe</a:t>
                  </a:r>
                  <a:r>
                    <a:rPr lang="en-US" sz="1600" b="1" dirty="0">
                      <a:solidFill>
                        <a:srgbClr val="000000"/>
                      </a:solidFill>
                      <a:latin typeface="+mj-lt"/>
                      <a:ea typeface="Calibri Light"/>
                      <a:cs typeface="Calibri Light"/>
                    </a:rPr>
                    <a:t> ins </a:t>
                  </a:r>
                  <a:r>
                    <a:rPr lang="de-DE" sz="1600" b="1" dirty="0">
                      <a:solidFill>
                        <a:srgbClr val="000000"/>
                      </a:solidFill>
                      <a:latin typeface="+mj-lt"/>
                      <a:ea typeface="Calibri Light"/>
                      <a:cs typeface="Calibri Light"/>
                    </a:rPr>
                    <a:t>Gleichgewicht</a:t>
                  </a:r>
                  <a:r>
                    <a:rPr lang="en-US" sz="1600" b="1" dirty="0">
                      <a:solidFill>
                        <a:srgbClr val="000000"/>
                      </a:solidFill>
                      <a:latin typeface="+mj-lt"/>
                      <a:ea typeface="Calibri Light"/>
                      <a:cs typeface="Calibri Light"/>
                    </a:rPr>
                    <a:t> </a:t>
                  </a:r>
                  <a:r>
                    <a:rPr lang="de-DE" sz="1600" b="1" dirty="0">
                      <a:solidFill>
                        <a:srgbClr val="000000"/>
                      </a:solidFill>
                      <a:latin typeface="+mj-lt"/>
                      <a:ea typeface="Calibri Light"/>
                      <a:cs typeface="Calibri Light"/>
                    </a:rPr>
                    <a:t>bringen</a:t>
                  </a:r>
                  <a:r>
                    <a:rPr lang="en-US" sz="1600" b="1" dirty="0">
                      <a:solidFill>
                        <a:srgbClr val="000000"/>
                      </a:solidFill>
                      <a:latin typeface="+mj-lt"/>
                      <a:ea typeface="Calibri Light"/>
                      <a:cs typeface="Calibri Light"/>
                    </a:rPr>
                    <a:t>.  </a:t>
                  </a:r>
                  <a:endParaRPr lang="en-US" sz="1600" dirty="0">
                    <a:latin typeface="+mj-lt"/>
                  </a:endParaRPr>
                </a:p>
                <a:p>
                  <a:r>
                    <a:rPr lang="en-US" sz="1600" dirty="0">
                      <a:solidFill>
                        <a:srgbClr val="000000"/>
                      </a:solidFill>
                      <a:latin typeface="+mj-lt"/>
                      <a:ea typeface="Calibri Light"/>
                      <a:cs typeface="Calibri Light"/>
                    </a:rPr>
                    <a:t>Was </a:t>
                  </a:r>
                  <a:r>
                    <a:rPr lang="de-DE" sz="1600" dirty="0">
                      <a:solidFill>
                        <a:srgbClr val="000000"/>
                      </a:solidFill>
                      <a:latin typeface="+mj-lt"/>
                      <a:ea typeface="Calibri Light"/>
                      <a:cs typeface="Calibri Light"/>
                    </a:rPr>
                    <a:t>könntet</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ihr</a:t>
                  </a:r>
                  <a:r>
                    <a:rPr lang="en-US" sz="1600" dirty="0">
                      <a:solidFill>
                        <a:srgbClr val="000000"/>
                      </a:solidFill>
                      <a:latin typeface="+mj-lt"/>
                      <a:ea typeface="Calibri Light"/>
                      <a:cs typeface="Calibri Light"/>
                    </a:rPr>
                    <a:t> tun, um die </a:t>
                  </a:r>
                  <a:r>
                    <a:rPr lang="de-DE" sz="1600" dirty="0">
                      <a:solidFill>
                        <a:srgbClr val="000000"/>
                      </a:solidFill>
                      <a:latin typeface="+mj-lt"/>
                      <a:ea typeface="Calibri Light"/>
                      <a:cs typeface="Calibri Light"/>
                    </a:rPr>
                    <a:t>Wippe</a:t>
                  </a:r>
                  <a:r>
                    <a:rPr lang="en-US" sz="1600" dirty="0">
                      <a:solidFill>
                        <a:srgbClr val="000000"/>
                      </a:solidFill>
                      <a:latin typeface="+mj-lt"/>
                      <a:ea typeface="Calibri Light"/>
                      <a:cs typeface="Calibri Light"/>
                    </a:rPr>
                    <a:t> ins </a:t>
                  </a:r>
                  <a:r>
                    <a:rPr lang="de-DE" sz="1600" dirty="0">
                      <a:solidFill>
                        <a:srgbClr val="000000"/>
                      </a:solidFill>
                      <a:latin typeface="+mj-lt"/>
                      <a:ea typeface="Calibri Light"/>
                      <a:cs typeface="Calibri Light"/>
                    </a:rPr>
                    <a:t>Gleichgewicht</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zu</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bringen</a:t>
                  </a:r>
                  <a:r>
                    <a:rPr lang="en-US" sz="1600" dirty="0">
                      <a:solidFill>
                        <a:srgbClr val="000000"/>
                      </a:solidFill>
                      <a:latin typeface="+mj-lt"/>
                      <a:ea typeface="Calibri Light"/>
                      <a:cs typeface="Calibri Light"/>
                    </a:rPr>
                    <a:t>? </a:t>
                  </a:r>
                  <a:br>
                    <a:rPr lang="en-US" sz="1600" dirty="0">
                      <a:solidFill>
                        <a:srgbClr val="000000"/>
                      </a:solidFill>
                      <a:latin typeface="+mj-lt"/>
                      <a:ea typeface="Calibri Light"/>
                      <a:cs typeface="Calibri Light"/>
                    </a:rPr>
                  </a:br>
                  <a:r>
                    <a:rPr lang="de-DE" sz="1600" dirty="0">
                      <a:solidFill>
                        <a:srgbClr val="000000"/>
                      </a:solidFill>
                      <a:latin typeface="+mj-lt"/>
                      <a:ea typeface="Calibri Light"/>
                      <a:cs typeface="Calibri Light"/>
                    </a:rPr>
                    <a:t>Notiert</a:t>
                  </a:r>
                  <a:r>
                    <a:rPr lang="en-US" sz="1600" dirty="0">
                      <a:solidFill>
                        <a:srgbClr val="000000"/>
                      </a:solidFill>
                      <a:latin typeface="+mj-lt"/>
                      <a:ea typeface="Calibri Light"/>
                      <a:cs typeface="Calibri Light"/>
                    </a:rPr>
                    <a:t> </a:t>
                  </a:r>
                  <a:r>
                    <a:rPr lang="de-DE" sz="1600" dirty="0">
                      <a:solidFill>
                        <a:srgbClr val="000000"/>
                      </a:solidFill>
                      <a:latin typeface="+mj-lt"/>
                      <a:ea typeface="Calibri Light"/>
                      <a:cs typeface="Calibri Light"/>
                    </a:rPr>
                    <a:t>mehrere</a:t>
                  </a:r>
                  <a:r>
                    <a:rPr lang="en-US" sz="1600" dirty="0">
                      <a:solidFill>
                        <a:srgbClr val="000000"/>
                      </a:solidFill>
                      <a:latin typeface="+mj-lt"/>
                      <a:ea typeface="Calibri Light"/>
                      <a:cs typeface="Calibri Light"/>
                    </a:rPr>
                    <a:t> Ideen.</a:t>
                  </a:r>
                  <a:r>
                    <a:rPr lang="en-US" sz="1600" dirty="0">
                      <a:solidFill>
                        <a:srgbClr val="000000"/>
                      </a:solidFill>
                      <a:latin typeface="+mj-lt"/>
                      <a:ea typeface="+mn-lt"/>
                      <a:cs typeface="+mn-lt"/>
                    </a:rPr>
                    <a:t> </a:t>
                  </a:r>
                  <a:endParaRPr lang="en-US" sz="1600" dirty="0">
                    <a:latin typeface="+mj-lt"/>
                  </a:endParaRPr>
                </a:p>
              </p:txBody>
            </p:sp>
          </p:grpSp>
        </p:grpSp>
      </p:grpSp>
      <p:sp>
        <p:nvSpPr>
          <p:cNvPr id="17" name="Foliennummernplatzhalter 5">
            <a:extLst>
              <a:ext uri="{FF2B5EF4-FFF2-40B4-BE49-F238E27FC236}">
                <a16:creationId xmlns:a16="http://schemas.microsoft.com/office/drawing/2014/main" id="{BEC0CF35-CB26-433F-8FC6-875CABB16645}"/>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19</a:t>
            </a:fld>
            <a:endParaRPr lang="de-DE" dirty="0"/>
          </a:p>
        </p:txBody>
      </p:sp>
      <p:sp>
        <p:nvSpPr>
          <p:cNvPr id="18" name="TextBox 6">
            <a:extLst>
              <a:ext uri="{FF2B5EF4-FFF2-40B4-BE49-F238E27FC236}">
                <a16:creationId xmlns:a16="http://schemas.microsoft.com/office/drawing/2014/main" id="{BA936525-301D-467C-B493-82DDEE9B2C2D}"/>
              </a:ext>
            </a:extLst>
          </p:cNvPr>
          <p:cNvSpPr txBox="1"/>
          <p:nvPr/>
        </p:nvSpPr>
        <p:spPr>
          <a:xfrm>
            <a:off x="2277924" y="2473880"/>
            <a:ext cx="7961895" cy="14219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ct val="120000"/>
              </a:lnSpc>
              <a:buFont typeface="Calibri"/>
              <a:buChar char="-"/>
            </a:pPr>
            <a:r>
              <a:rPr lang="de-DE" sz="1200" dirty="0">
                <a:solidFill>
                  <a:srgbClr val="000000"/>
                </a:solidFill>
                <a:latin typeface="Indie Flower" panose="02000000000000000000" pitchFamily="2" charset="0"/>
                <a:ea typeface="Calibri Light"/>
                <a:cs typeface="Calibri Light"/>
              </a:rPr>
              <a:t>Gewicht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nach</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hinten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verlagern</a:t>
            </a:r>
            <a:r>
              <a:rPr lang="en-US" sz="1200" dirty="0">
                <a:solidFill>
                  <a:srgbClr val="000000"/>
                </a:solidFill>
                <a:latin typeface="Indie Flower" panose="02000000000000000000" pitchFamily="2" charset="0"/>
                <a:ea typeface="Calibri Light"/>
                <a:cs typeface="Calibri Light"/>
              </a:rPr>
              <a:t> bzw. </a:t>
            </a:r>
            <a:r>
              <a:rPr lang="de-DE" sz="1200" dirty="0">
                <a:solidFill>
                  <a:srgbClr val="000000"/>
                </a:solidFill>
                <a:latin typeface="Indie Flower" panose="02000000000000000000" pitchFamily="2" charset="0"/>
                <a:ea typeface="Calibri Light"/>
                <a:cs typeface="Calibri Light"/>
              </a:rPr>
              <a:t>nach</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hinten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sitzen</a:t>
            </a:r>
            <a:r>
              <a:rPr lang="en-US" sz="1200" dirty="0">
                <a:solidFill>
                  <a:srgbClr val="000000"/>
                </a:solidFill>
                <a:latin typeface="Indie Flower" panose="02000000000000000000" pitchFamily="2" charset="0"/>
                <a:ea typeface="Calibri Light"/>
                <a:cs typeface="Calibri Light"/>
              </a:rPr>
              <a:t> </a:t>
            </a:r>
          </a:p>
          <a:p>
            <a:pPr marL="342900" indent="-342900">
              <a:lnSpc>
                <a:spcPct val="120000"/>
              </a:lnSpc>
              <a:buFont typeface="Calibri"/>
              <a:buChar char="-"/>
            </a:pPr>
            <a:r>
              <a:rPr lang="de-DE" sz="1200" dirty="0">
                <a:solidFill>
                  <a:srgbClr val="000000"/>
                </a:solidFill>
                <a:latin typeface="Indie Flower" panose="02000000000000000000" pitchFamily="2" charset="0"/>
                <a:ea typeface="Calibri Light"/>
                <a:cs typeface="Calibri Light"/>
              </a:rPr>
              <a:t>Mit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zusätzlichen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Gewichten</a:t>
            </a:r>
            <a:r>
              <a:rPr lang="en-US" sz="1200" dirty="0">
                <a:solidFill>
                  <a:srgbClr val="000000"/>
                </a:solidFill>
                <a:latin typeface="Indie Flower" panose="02000000000000000000" pitchFamily="2" charset="0"/>
                <a:ea typeface="Calibri Light"/>
                <a:cs typeface="Calibri Light"/>
              </a:rPr>
              <a:t>/</a:t>
            </a:r>
            <a:r>
              <a:rPr lang="de-DE" sz="1200" dirty="0">
                <a:solidFill>
                  <a:srgbClr val="000000"/>
                </a:solidFill>
                <a:latin typeface="Indie Flower" panose="02000000000000000000" pitchFamily="2" charset="0"/>
                <a:ea typeface="Calibri Light"/>
                <a:cs typeface="Calibri Light"/>
              </a:rPr>
              <a:t>Personen</a:t>
            </a:r>
            <a:r>
              <a:rPr lang="en-US" sz="1200" dirty="0">
                <a:solidFill>
                  <a:srgbClr val="000000"/>
                </a:solidFill>
                <a:latin typeface="Indie Flower" panose="02000000000000000000" pitchFamily="2" charset="0"/>
                <a:ea typeface="Calibri Light"/>
                <a:cs typeface="Calibri Light"/>
              </a:rPr>
              <a:t> die </a:t>
            </a:r>
            <a:r>
              <a:rPr lang="de-DE" sz="1200" dirty="0">
                <a:solidFill>
                  <a:srgbClr val="000000"/>
                </a:solidFill>
                <a:latin typeface="Indie Flower" panose="02000000000000000000" pitchFamily="2" charset="0"/>
                <a:ea typeface="Calibri Light"/>
                <a:cs typeface="Calibri Light"/>
              </a:rPr>
              <a:t>Wippe</a:t>
            </a:r>
            <a:r>
              <a:rPr lang="en-US" sz="1200" dirty="0">
                <a:solidFill>
                  <a:srgbClr val="000000"/>
                </a:solidFill>
                <a:latin typeface="Indie Flower" panose="02000000000000000000" pitchFamily="2" charset="0"/>
                <a:ea typeface="Calibri Light"/>
                <a:cs typeface="Calibri Light"/>
              </a:rPr>
              <a:t> ins </a:t>
            </a:r>
            <a:r>
              <a:rPr lang="de-DE" sz="1200" dirty="0">
                <a:solidFill>
                  <a:srgbClr val="000000"/>
                </a:solidFill>
                <a:latin typeface="Indie Flower" panose="02000000000000000000" pitchFamily="2" charset="0"/>
                <a:ea typeface="Calibri Light"/>
                <a:cs typeface="Calibri Light"/>
              </a:rPr>
              <a:t>Gleichgewicht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bringen</a:t>
            </a:r>
          </a:p>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Person </a:t>
            </a:r>
            <a:r>
              <a:rPr lang="de-DE" sz="1200" dirty="0">
                <a:solidFill>
                  <a:srgbClr val="000000"/>
                </a:solidFill>
                <a:latin typeface="Indie Flower" panose="02000000000000000000" pitchFamily="2" charset="0"/>
                <a:ea typeface="Calibri Light"/>
                <a:cs typeface="Calibri Light"/>
              </a:rPr>
              <a:t>drückt</a:t>
            </a:r>
            <a:r>
              <a:rPr lang="en-US" sz="1200" dirty="0">
                <a:solidFill>
                  <a:srgbClr val="000000"/>
                </a:solidFill>
                <a:latin typeface="Indie Flower" panose="02000000000000000000" pitchFamily="2" charset="0"/>
                <a:ea typeface="Calibri Light"/>
                <a:cs typeface="Calibri Light"/>
              </a:rPr>
              <a:t> die </a:t>
            </a:r>
            <a:r>
              <a:rPr lang="de-DE" sz="1200" dirty="0">
                <a:solidFill>
                  <a:srgbClr val="000000"/>
                </a:solidFill>
                <a:latin typeface="Indie Flower" panose="02000000000000000000" pitchFamily="2" charset="0"/>
                <a:ea typeface="Calibri Light"/>
                <a:cs typeface="Calibri Light"/>
              </a:rPr>
              <a:t>Wippe</a:t>
            </a:r>
            <a:r>
              <a:rPr lang="en-US" sz="1200" dirty="0">
                <a:solidFill>
                  <a:srgbClr val="000000"/>
                </a:solidFill>
                <a:latin typeface="Indie Flower" panose="02000000000000000000" pitchFamily="2" charset="0"/>
                <a:ea typeface="Calibri Light"/>
                <a:cs typeface="Calibri Light"/>
              </a:rPr>
              <a:t> ins </a:t>
            </a:r>
            <a:r>
              <a:rPr lang="de-DE" sz="1200" dirty="0">
                <a:solidFill>
                  <a:srgbClr val="000000"/>
                </a:solidFill>
                <a:latin typeface="Indie Flower" panose="02000000000000000000" pitchFamily="2" charset="0"/>
                <a:ea typeface="Calibri Light"/>
                <a:cs typeface="Calibri Light"/>
              </a:rPr>
              <a:t>Gleichgewicht</a:t>
            </a:r>
          </a:p>
          <a:p>
            <a:pPr marL="342900" indent="-342900">
              <a:lnSpc>
                <a:spcPct val="120000"/>
              </a:lnSpc>
              <a:buFont typeface="Calibri"/>
              <a:buChar char="-"/>
            </a:pPr>
            <a:r>
              <a:rPr lang="de-DE" sz="1200" dirty="0">
                <a:solidFill>
                  <a:srgbClr val="000000"/>
                </a:solidFill>
                <a:latin typeface="Indie Flower" panose="02000000000000000000" pitchFamily="2" charset="0"/>
                <a:ea typeface="Calibri Light"/>
                <a:cs typeface="Calibri Light"/>
              </a:rPr>
              <a:t>Heliumballons</a:t>
            </a:r>
            <a:r>
              <a:rPr lang="en-US" sz="1200" dirty="0">
                <a:solidFill>
                  <a:srgbClr val="000000"/>
                </a:solidFill>
                <a:latin typeface="Indie Flower" panose="02000000000000000000" pitchFamily="2" charset="0"/>
                <a:ea typeface="Calibri Light"/>
                <a:cs typeface="Calibri Light"/>
              </a:rPr>
              <a:t> hinter </a:t>
            </a:r>
            <a:r>
              <a:rPr lang="de-DE" sz="1200" dirty="0">
                <a:solidFill>
                  <a:srgbClr val="000000"/>
                </a:solidFill>
                <a:latin typeface="Indie Flower" panose="02000000000000000000" pitchFamily="2" charset="0"/>
                <a:ea typeface="Calibri Light"/>
                <a:cs typeface="Calibri Light"/>
              </a:rPr>
              <a:t>erwachsene</a:t>
            </a:r>
            <a:r>
              <a:rPr lang="en-US" sz="1200" dirty="0">
                <a:solidFill>
                  <a:srgbClr val="000000"/>
                </a:solidFill>
                <a:latin typeface="Indie Flower" panose="02000000000000000000" pitchFamily="2" charset="0"/>
                <a:ea typeface="Calibri Light"/>
                <a:cs typeface="Calibri Light"/>
              </a:rPr>
              <a:t> Person </a:t>
            </a:r>
            <a:r>
              <a:rPr lang="de-DE" sz="1200" dirty="0">
                <a:solidFill>
                  <a:srgbClr val="000000"/>
                </a:solidFill>
                <a:latin typeface="Indie Flower" panose="02000000000000000000" pitchFamily="2" charset="0"/>
                <a:ea typeface="Calibri Light"/>
                <a:cs typeface="Calibri Light"/>
              </a:rPr>
              <a:t>binden</a:t>
            </a:r>
          </a:p>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Kind </a:t>
            </a:r>
            <a:r>
              <a:rPr lang="de-DE" sz="1200" dirty="0">
                <a:solidFill>
                  <a:srgbClr val="000000"/>
                </a:solidFill>
                <a:latin typeface="Indie Flower" panose="02000000000000000000" pitchFamily="2" charset="0"/>
                <a:ea typeface="Calibri Light"/>
                <a:cs typeface="Calibri Light"/>
              </a:rPr>
              <a:t>schwerer</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machen</a:t>
            </a:r>
            <a:r>
              <a:rPr lang="en-US" sz="1200" dirty="0">
                <a:solidFill>
                  <a:srgbClr val="000000"/>
                </a:solidFill>
                <a:latin typeface="Indie Flower" panose="02000000000000000000" pitchFamily="2" charset="0"/>
                <a:ea typeface="Calibri Light"/>
                <a:cs typeface="Calibri Light"/>
              </a:rPr>
              <a:t> durch Essen</a:t>
            </a:r>
          </a:p>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Den </a:t>
            </a:r>
            <a:r>
              <a:rPr lang="de-DE" sz="1200" dirty="0">
                <a:solidFill>
                  <a:srgbClr val="000000"/>
                </a:solidFill>
                <a:latin typeface="Indie Flower" panose="02000000000000000000" pitchFamily="2" charset="0"/>
                <a:ea typeface="Calibri Light"/>
                <a:cs typeface="Calibri Light"/>
              </a:rPr>
              <a:t>Hebelpunkt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verschieben</a:t>
            </a:r>
          </a:p>
        </p:txBody>
      </p:sp>
      <p:sp>
        <p:nvSpPr>
          <p:cNvPr id="19" name="TextBox 12">
            <a:extLst>
              <a:ext uri="{FF2B5EF4-FFF2-40B4-BE49-F238E27FC236}">
                <a16:creationId xmlns:a16="http://schemas.microsoft.com/office/drawing/2014/main" id="{1AFAF937-F4F7-4EBE-A83F-7105AF204100}"/>
              </a:ext>
            </a:extLst>
          </p:cNvPr>
          <p:cNvSpPr txBox="1"/>
          <p:nvPr/>
        </p:nvSpPr>
        <p:spPr>
          <a:xfrm>
            <a:off x="2277923" y="4590386"/>
            <a:ext cx="7961895" cy="14219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Die </a:t>
            </a:r>
            <a:r>
              <a:rPr lang="de-DE" sz="1200" dirty="0">
                <a:solidFill>
                  <a:srgbClr val="000000"/>
                </a:solidFill>
                <a:latin typeface="Indie Flower" panose="02000000000000000000" pitchFamily="2" charset="0"/>
                <a:ea typeface="Calibri Light"/>
                <a:cs typeface="Calibri Light"/>
              </a:rPr>
              <a:t>Gleichung</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lautet</a:t>
            </a:r>
            <a:r>
              <a:rPr lang="en-US" sz="1200" dirty="0">
                <a:solidFill>
                  <a:srgbClr val="000000"/>
                </a:solidFill>
                <a:latin typeface="Indie Flower" panose="02000000000000000000" pitchFamily="2" charset="0"/>
                <a:ea typeface="Calibri Light"/>
                <a:cs typeface="Calibri Light"/>
              </a:rPr>
              <a:t> m*d=360 (m=</a:t>
            </a:r>
            <a:r>
              <a:rPr lang="de-DE" sz="1200" dirty="0">
                <a:solidFill>
                  <a:srgbClr val="000000"/>
                </a:solidFill>
                <a:latin typeface="Indie Flower" panose="02000000000000000000" pitchFamily="2" charset="0"/>
                <a:ea typeface="Calibri Light"/>
                <a:cs typeface="Calibri Light"/>
              </a:rPr>
              <a:t>Gewicht</a:t>
            </a:r>
            <a:r>
              <a:rPr lang="en-US" sz="1200" dirty="0">
                <a:solidFill>
                  <a:srgbClr val="000000"/>
                </a:solidFill>
                <a:latin typeface="Indie Flower" panose="02000000000000000000" pitchFamily="2" charset="0"/>
                <a:ea typeface="Calibri Light"/>
                <a:cs typeface="Calibri Light"/>
              </a:rPr>
              <a:t>, d=</a:t>
            </a:r>
            <a:r>
              <a:rPr lang="de-DE" sz="1200" dirty="0">
                <a:solidFill>
                  <a:srgbClr val="000000"/>
                </a:solidFill>
                <a:latin typeface="Indie Flower" panose="02000000000000000000" pitchFamily="2" charset="0"/>
                <a:ea typeface="Calibri Light"/>
                <a:cs typeface="Calibri Light"/>
              </a:rPr>
              <a:t>Abstandsposition</a:t>
            </a:r>
            <a:r>
              <a:rPr lang="en-US" sz="1200" dirty="0">
                <a:solidFill>
                  <a:srgbClr val="000000"/>
                </a:solidFill>
                <a:latin typeface="Indie Flower" panose="02000000000000000000" pitchFamily="2" charset="0"/>
                <a:ea typeface="Calibri Light"/>
                <a:cs typeface="Calibri Light"/>
              </a:rPr>
              <a:t>)</a:t>
            </a:r>
          </a:p>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Je </a:t>
            </a:r>
            <a:r>
              <a:rPr lang="de-DE" sz="1200" dirty="0">
                <a:solidFill>
                  <a:srgbClr val="000000"/>
                </a:solidFill>
                <a:latin typeface="Indie Flower" panose="02000000000000000000" pitchFamily="2" charset="0"/>
                <a:ea typeface="Calibri Light"/>
                <a:cs typeface="Calibri Light"/>
              </a:rPr>
              <a:t>kleiner</a:t>
            </a:r>
            <a:r>
              <a:rPr lang="en-US" sz="1200" dirty="0">
                <a:solidFill>
                  <a:srgbClr val="000000"/>
                </a:solidFill>
                <a:latin typeface="Indie Flower" panose="02000000000000000000" pitchFamily="2" charset="0"/>
                <a:ea typeface="Calibri Light"/>
                <a:cs typeface="Calibri Light"/>
              </a:rPr>
              <a:t> die </a:t>
            </a:r>
            <a:r>
              <a:rPr lang="de-DE" sz="1200" dirty="0">
                <a:solidFill>
                  <a:srgbClr val="000000"/>
                </a:solidFill>
                <a:latin typeface="Indie Flower" panose="02000000000000000000" pitchFamily="2" charset="0"/>
                <a:ea typeface="Calibri Light"/>
                <a:cs typeface="Calibri Light"/>
              </a:rPr>
              <a:t>Abstandsposition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desto</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mehr</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Gewicht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ist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nötig</a:t>
            </a:r>
          </a:p>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Der </a:t>
            </a:r>
            <a:r>
              <a:rPr lang="de-DE" sz="1200" dirty="0">
                <a:solidFill>
                  <a:srgbClr val="000000"/>
                </a:solidFill>
                <a:latin typeface="Indie Flower" panose="02000000000000000000" pitchFamily="2" charset="0"/>
                <a:ea typeface="Calibri Light"/>
                <a:cs typeface="Calibri Light"/>
              </a:rPr>
              <a:t>Anstieg</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ist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nicht</a:t>
            </a:r>
            <a:r>
              <a:rPr lang="en-US" sz="1200" dirty="0">
                <a:solidFill>
                  <a:srgbClr val="000000"/>
                </a:solidFill>
                <a:latin typeface="Indie Flower" panose="02000000000000000000" pitchFamily="2" charset="0"/>
                <a:ea typeface="Calibri Light"/>
                <a:cs typeface="Calibri Light"/>
              </a:rPr>
              <a:t> linear. Die </a:t>
            </a:r>
            <a:r>
              <a:rPr lang="de-DE" sz="1200" dirty="0">
                <a:solidFill>
                  <a:srgbClr val="000000"/>
                </a:solidFill>
                <a:latin typeface="Indie Flower" panose="02000000000000000000" pitchFamily="2" charset="0"/>
                <a:ea typeface="Calibri Light"/>
                <a:cs typeface="Calibri Light"/>
              </a:rPr>
              <a:t>Abstände</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zwischen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Gewichten</a:t>
            </a:r>
            <a:r>
              <a:rPr lang="en-US" sz="1200" dirty="0">
                <a:solidFill>
                  <a:srgbClr val="000000"/>
                </a:solidFill>
                <a:latin typeface="Indie Flower" panose="02000000000000000000" pitchFamily="2" charset="0"/>
                <a:ea typeface="Calibri Light"/>
                <a:cs typeface="Calibri Light"/>
              </a:rPr>
              <a:t> werden </a:t>
            </a:r>
            <a:r>
              <a:rPr lang="de-DE" sz="1200" dirty="0">
                <a:solidFill>
                  <a:srgbClr val="000000"/>
                </a:solidFill>
                <a:latin typeface="Indie Flower" panose="02000000000000000000" pitchFamily="2" charset="0"/>
                <a:ea typeface="Calibri Light"/>
                <a:cs typeface="Calibri Light"/>
              </a:rPr>
              <a:t>mit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zunehmender</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Abstandsposition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geringer</a:t>
            </a:r>
            <a:r>
              <a:rPr lang="en-US" sz="1200" dirty="0">
                <a:solidFill>
                  <a:srgbClr val="000000"/>
                </a:solidFill>
                <a:latin typeface="Indie Flower" panose="02000000000000000000" pitchFamily="2" charset="0"/>
                <a:ea typeface="Calibri Light"/>
                <a:cs typeface="Calibri Light"/>
              </a:rPr>
              <a:t>.</a:t>
            </a:r>
          </a:p>
          <a:p>
            <a:pPr marL="342900" indent="-342900">
              <a:lnSpc>
                <a:spcPct val="120000"/>
              </a:lnSpc>
              <a:buFont typeface="Calibri"/>
              <a:buChar char="-"/>
            </a:pPr>
            <a:r>
              <a:rPr lang="de-DE" sz="1200" dirty="0">
                <a:solidFill>
                  <a:srgbClr val="000000"/>
                </a:solidFill>
                <a:latin typeface="Indie Flower" panose="02000000000000000000" pitchFamily="2" charset="0"/>
                <a:ea typeface="Calibri Light"/>
                <a:cs typeface="Calibri Light"/>
              </a:rPr>
              <a:t>Wenn</a:t>
            </a:r>
            <a:r>
              <a:rPr lang="en-US" sz="1200" dirty="0">
                <a:solidFill>
                  <a:srgbClr val="000000"/>
                </a:solidFill>
                <a:latin typeface="Indie Flower" panose="02000000000000000000" pitchFamily="2" charset="0"/>
                <a:ea typeface="Calibri Light"/>
                <a:cs typeface="Calibri Light"/>
              </a:rPr>
              <a:t> man  von Position 3 auf 2 </a:t>
            </a:r>
            <a:r>
              <a:rPr lang="de-DE" sz="1200" dirty="0">
                <a:solidFill>
                  <a:srgbClr val="000000"/>
                </a:solidFill>
                <a:latin typeface="Indie Flower" panose="02000000000000000000" pitchFamily="2" charset="0"/>
                <a:ea typeface="Calibri Light"/>
                <a:cs typeface="Calibri Light"/>
              </a:rPr>
              <a:t>geht, muss</a:t>
            </a:r>
            <a:r>
              <a:rPr lang="en-US" sz="1200" dirty="0">
                <a:solidFill>
                  <a:srgbClr val="000000"/>
                </a:solidFill>
                <a:latin typeface="Indie Flower" panose="02000000000000000000" pitchFamily="2" charset="0"/>
                <a:ea typeface="Calibri Light"/>
                <a:cs typeface="Calibri Light"/>
              </a:rPr>
              <a:t> man viel </a:t>
            </a:r>
            <a:r>
              <a:rPr lang="de-DE" sz="1200" dirty="0">
                <a:solidFill>
                  <a:srgbClr val="000000"/>
                </a:solidFill>
                <a:latin typeface="Indie Flower" panose="02000000000000000000" pitchFamily="2" charset="0"/>
                <a:ea typeface="Calibri Light"/>
                <a:cs typeface="Calibri Light"/>
              </a:rPr>
              <a:t>mehr</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Gewicht</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dazu hängen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als</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wenn</a:t>
            </a:r>
            <a:r>
              <a:rPr lang="en-US" sz="1200" dirty="0">
                <a:solidFill>
                  <a:srgbClr val="000000"/>
                </a:solidFill>
                <a:latin typeface="Indie Flower" panose="02000000000000000000" pitchFamily="2" charset="0"/>
                <a:ea typeface="Calibri Light"/>
                <a:cs typeface="Calibri Light"/>
              </a:rPr>
              <a:t> man von 9 auf 8 </a:t>
            </a:r>
            <a:r>
              <a:rPr lang="de-DE" sz="1200" dirty="0">
                <a:solidFill>
                  <a:srgbClr val="000000"/>
                </a:solidFill>
                <a:latin typeface="Indie Flower" panose="02000000000000000000" pitchFamily="2" charset="0"/>
                <a:ea typeface="Calibri Light"/>
                <a:cs typeface="Calibri Light"/>
              </a:rPr>
              <a:t>geht</a:t>
            </a:r>
            <a:r>
              <a:rPr lang="en-US" sz="1200" dirty="0">
                <a:solidFill>
                  <a:srgbClr val="000000"/>
                </a:solidFill>
                <a:latin typeface="Indie Flower" panose="02000000000000000000" pitchFamily="2" charset="0"/>
                <a:ea typeface="Calibri Light"/>
                <a:cs typeface="Calibri Light"/>
              </a:rPr>
              <a:t>.</a:t>
            </a:r>
          </a:p>
          <a:p>
            <a:pPr marL="342900" indent="-342900">
              <a:lnSpc>
                <a:spcPct val="120000"/>
              </a:lnSpc>
              <a:buFont typeface="Calibri"/>
              <a:buChar char="-"/>
            </a:pPr>
            <a:r>
              <a:rPr lang="en-US" sz="1200" dirty="0">
                <a:solidFill>
                  <a:srgbClr val="000000"/>
                </a:solidFill>
                <a:latin typeface="Indie Flower" panose="02000000000000000000" pitchFamily="2" charset="0"/>
                <a:ea typeface="Calibri Light"/>
                <a:cs typeface="Calibri Light"/>
              </a:rPr>
              <a:t>Der </a:t>
            </a:r>
            <a:r>
              <a:rPr lang="de-DE" sz="1200" dirty="0">
                <a:solidFill>
                  <a:srgbClr val="000000"/>
                </a:solidFill>
                <a:latin typeface="Indie Flower" panose="02000000000000000000" pitchFamily="2" charset="0"/>
                <a:ea typeface="Calibri Light"/>
                <a:cs typeface="Calibri Light"/>
              </a:rPr>
              <a:t>Zusammenhang</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zwischen</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Gewicht</a:t>
            </a:r>
            <a:r>
              <a:rPr lang="en-US" sz="1200" dirty="0">
                <a:solidFill>
                  <a:srgbClr val="000000"/>
                </a:solidFill>
                <a:latin typeface="Indie Flower" panose="02000000000000000000" pitchFamily="2" charset="0"/>
                <a:ea typeface="Calibri Light"/>
                <a:cs typeface="Calibri Light"/>
              </a:rPr>
              <a:t> und </a:t>
            </a:r>
            <a:r>
              <a:rPr lang="de-DE" sz="1200" dirty="0">
                <a:solidFill>
                  <a:srgbClr val="000000"/>
                </a:solidFill>
                <a:latin typeface="Indie Flower" panose="02000000000000000000" pitchFamily="2" charset="0"/>
                <a:ea typeface="Calibri Light"/>
                <a:cs typeface="Calibri Light"/>
              </a:rPr>
              <a:t>Abstand</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ist</a:t>
            </a:r>
            <a:r>
              <a:rPr lang="en-US" sz="1200" dirty="0">
                <a:solidFill>
                  <a:srgbClr val="000000"/>
                </a:solidFill>
                <a:latin typeface="Indie Flower" panose="02000000000000000000" pitchFamily="2" charset="0"/>
                <a:ea typeface="Calibri Light"/>
                <a:cs typeface="Calibri Light"/>
              </a:rPr>
              <a:t> antiproportional </a:t>
            </a:r>
          </a:p>
          <a:p>
            <a:pPr marL="342900" indent="-342900">
              <a:lnSpc>
                <a:spcPct val="120000"/>
              </a:lnSpc>
              <a:buFont typeface="Calibri"/>
              <a:buChar char="-"/>
            </a:pPr>
            <a:r>
              <a:rPr lang="de-DE" sz="1200" dirty="0">
                <a:solidFill>
                  <a:srgbClr val="000000"/>
                </a:solidFill>
                <a:latin typeface="Indie Flower" panose="02000000000000000000" pitchFamily="2" charset="0"/>
                <a:ea typeface="Calibri Light"/>
                <a:cs typeface="Calibri Light"/>
              </a:rPr>
              <a:t>Exponentielle</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Abnahme</a:t>
            </a:r>
            <a:r>
              <a:rPr lang="en-US" sz="1200" dirty="0">
                <a:solidFill>
                  <a:srgbClr val="000000"/>
                </a:solidFill>
                <a:latin typeface="Indie Flower" panose="02000000000000000000" pitchFamily="2" charset="0"/>
                <a:ea typeface="Calibri Light"/>
                <a:cs typeface="Calibri Light"/>
              </a:rPr>
              <a:t> von d, </a:t>
            </a:r>
            <a:r>
              <a:rPr lang="de-DE" sz="1200" dirty="0">
                <a:solidFill>
                  <a:srgbClr val="000000"/>
                </a:solidFill>
                <a:latin typeface="Indie Flower" panose="02000000000000000000" pitchFamily="2" charset="0"/>
                <a:ea typeface="Calibri Light"/>
                <a:cs typeface="Calibri Light"/>
              </a:rPr>
              <a:t>wenn</a:t>
            </a:r>
            <a:r>
              <a:rPr lang="en-US" sz="1200" dirty="0">
                <a:solidFill>
                  <a:srgbClr val="000000"/>
                </a:solidFill>
                <a:latin typeface="Indie Flower" panose="02000000000000000000" pitchFamily="2" charset="0"/>
                <a:ea typeface="Calibri Light"/>
                <a:cs typeface="Calibri Light"/>
              </a:rPr>
              <a:t> m </a:t>
            </a:r>
            <a:r>
              <a:rPr lang="de-DE" sz="1200" dirty="0">
                <a:solidFill>
                  <a:srgbClr val="000000"/>
                </a:solidFill>
                <a:latin typeface="Indie Flower" panose="02000000000000000000" pitchFamily="2" charset="0"/>
                <a:ea typeface="Calibri Light"/>
                <a:cs typeface="Calibri Light"/>
              </a:rPr>
              <a:t>größer</a:t>
            </a:r>
            <a:r>
              <a:rPr lang="en-US" sz="1200" dirty="0">
                <a:solidFill>
                  <a:srgbClr val="000000"/>
                </a:solidFill>
                <a:latin typeface="Indie Flower" panose="02000000000000000000" pitchFamily="2" charset="0"/>
                <a:ea typeface="Calibri Light"/>
                <a:cs typeface="Calibri Light"/>
              </a:rPr>
              <a:t> </a:t>
            </a:r>
            <a:r>
              <a:rPr lang="de-DE" sz="1200" dirty="0">
                <a:solidFill>
                  <a:srgbClr val="000000"/>
                </a:solidFill>
                <a:latin typeface="Indie Flower" panose="02000000000000000000" pitchFamily="2" charset="0"/>
                <a:ea typeface="Calibri Light"/>
                <a:cs typeface="Calibri Light"/>
              </a:rPr>
              <a:t>wird</a:t>
            </a:r>
          </a:p>
        </p:txBody>
      </p:sp>
      <p:sp>
        <p:nvSpPr>
          <p:cNvPr id="21" name="TextBox 17">
            <a:extLst>
              <a:ext uri="{FF2B5EF4-FFF2-40B4-BE49-F238E27FC236}">
                <a16:creationId xmlns:a16="http://schemas.microsoft.com/office/drawing/2014/main" id="{B9BB4909-4790-4B31-80C9-8550D8EDE48E}"/>
              </a:ext>
            </a:extLst>
          </p:cNvPr>
          <p:cNvSpPr txBox="1"/>
          <p:nvPr/>
        </p:nvSpPr>
        <p:spPr>
          <a:xfrm>
            <a:off x="10304947" y="2717428"/>
            <a:ext cx="1723852" cy="707886"/>
          </a:xfrm>
          <a:prstGeom prst="rect">
            <a:avLst/>
          </a:prstGeom>
          <a:solidFill>
            <a:schemeClr val="tx1"/>
          </a:solidFill>
          <a:ln w="28575">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b="1" dirty="0">
                <a:solidFill>
                  <a:srgbClr val="00725B"/>
                </a:solidFill>
                <a:latin typeface="+mj-lt"/>
              </a:rPr>
              <a:t>Vor</a:t>
            </a:r>
            <a:r>
              <a:rPr lang="en-US" sz="2000" b="1" dirty="0">
                <a:solidFill>
                  <a:srgbClr val="00725B"/>
                </a:solidFill>
                <a:latin typeface="+mj-lt"/>
              </a:rPr>
              <a:t> dem Experiment </a:t>
            </a:r>
          </a:p>
        </p:txBody>
      </p:sp>
      <p:sp>
        <p:nvSpPr>
          <p:cNvPr id="22" name="TextBox 18">
            <a:extLst>
              <a:ext uri="{FF2B5EF4-FFF2-40B4-BE49-F238E27FC236}">
                <a16:creationId xmlns:a16="http://schemas.microsoft.com/office/drawing/2014/main" id="{31973133-6B7B-421E-858E-E1F86AB7E0C9}"/>
              </a:ext>
            </a:extLst>
          </p:cNvPr>
          <p:cNvSpPr txBox="1"/>
          <p:nvPr/>
        </p:nvSpPr>
        <p:spPr>
          <a:xfrm>
            <a:off x="10304947" y="5225723"/>
            <a:ext cx="1723852" cy="707886"/>
          </a:xfrm>
          <a:prstGeom prst="rect">
            <a:avLst/>
          </a:prstGeom>
          <a:solidFill>
            <a:schemeClr val="tx1"/>
          </a:solidFill>
          <a:ln w="28575">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b="1" dirty="0">
                <a:solidFill>
                  <a:srgbClr val="00725B"/>
                </a:solidFill>
                <a:latin typeface="+mj-lt"/>
              </a:rPr>
              <a:t>Nach</a:t>
            </a:r>
            <a:r>
              <a:rPr lang="en-US" sz="2000" b="1" dirty="0">
                <a:solidFill>
                  <a:srgbClr val="00725B"/>
                </a:solidFill>
                <a:latin typeface="+mj-lt"/>
              </a:rPr>
              <a:t> dem Experiment</a:t>
            </a:r>
          </a:p>
        </p:txBody>
      </p:sp>
      <p:sp>
        <p:nvSpPr>
          <p:cNvPr id="11" name="Titel 1">
            <a:extLst>
              <a:ext uri="{FF2B5EF4-FFF2-40B4-BE49-F238E27FC236}">
                <a16:creationId xmlns:a16="http://schemas.microsoft.com/office/drawing/2014/main" id="{A3820A4B-B61F-E17D-3D35-BE9E66115403}"/>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Lernendenprodukte (Vergleich vor und nach dem Experiment)</a:t>
            </a:r>
            <a:endParaRPr lang="de-DE" sz="2400" dirty="0">
              <a:solidFill>
                <a:schemeClr val="bg1"/>
              </a:solidFill>
              <a:latin typeface="+mj-lt"/>
            </a:endParaRPr>
          </a:p>
        </p:txBody>
      </p:sp>
    </p:spTree>
    <p:custDataLst>
      <p:tags r:id="rId1"/>
    </p:custDataLst>
    <p:extLst>
      <p:ext uri="{BB962C8B-B14F-4D97-AF65-F5344CB8AC3E}">
        <p14:creationId xmlns:p14="http://schemas.microsoft.com/office/powerpoint/2010/main" val="3727873315"/>
      </p:ext>
    </p:extLst>
  </p:cSld>
  <p:clrMapOvr>
    <a:masterClrMapping/>
  </p:clrMapOvr>
  <mc:AlternateContent xmlns:mc="http://schemas.openxmlformats.org/markup-compatibility/2006" xmlns:p14="http://schemas.microsoft.com/office/powerpoint/2010/main">
    <mc:Choice Requires="p14">
      <p:transition spd="slow" p14:dur="2000" advTm="83178"/>
    </mc:Choice>
    <mc:Fallback xmlns="">
      <p:transition spd="slow" advTm="831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a:xfrm>
            <a:off x="1316258" y="1070043"/>
            <a:ext cx="9534084" cy="5109681"/>
          </a:xfrm>
        </p:spPr>
        <p:txBody>
          <a:bodyPr/>
          <a:lstStyle/>
          <a:p>
            <a:pPr>
              <a:lnSpc>
                <a:spcPct val="100000"/>
              </a:lnSpc>
            </a:pPr>
            <a:r>
              <a:rPr lang="de-DE" sz="3200" dirty="0">
                <a:solidFill>
                  <a:srgbClr val="00AC88"/>
                </a:solidFill>
                <a:latin typeface="+mj-lt"/>
                <a:ea typeface="Calibri Light"/>
                <a:cs typeface="Calibri Light"/>
              </a:rPr>
              <a:t>Herzlich willkommen!</a:t>
            </a:r>
            <a:br>
              <a:rPr lang="de-DE" sz="3200" dirty="0">
                <a:solidFill>
                  <a:srgbClr val="00AC88"/>
                </a:solidFill>
                <a:latin typeface="+mj-lt"/>
                <a:ea typeface="Calibri Light"/>
                <a:cs typeface="Calibri Light"/>
              </a:rPr>
            </a:br>
            <a:endParaRPr lang="de-DE" sz="3200" dirty="0">
              <a:solidFill>
                <a:srgbClr val="00AC88"/>
              </a:solidFill>
              <a:latin typeface="+mj-lt"/>
              <a:ea typeface="Calibri Light"/>
              <a:cs typeface="Calibri Light"/>
            </a:endParaRPr>
          </a:p>
          <a:p>
            <a:pPr>
              <a:lnSpc>
                <a:spcPct val="100000"/>
              </a:lnSpc>
            </a:pPr>
            <a:r>
              <a:rPr lang="de-DE" sz="3200" dirty="0">
                <a:solidFill>
                  <a:schemeClr val="bg1"/>
                </a:solidFill>
                <a:latin typeface="Kantumruy Pro Medium" pitchFamily="2" charset="0"/>
                <a:ea typeface="Calibri Light"/>
                <a:cs typeface="Kantumruy Pro Medium" pitchFamily="2" charset="0"/>
              </a:rPr>
              <a:t>„Funktionaler Zusammenhang“ – ein Fortbildungsmodul für die Sekundarstufe I</a:t>
            </a:r>
          </a:p>
          <a:p>
            <a:pPr>
              <a:lnSpc>
                <a:spcPct val="100000"/>
              </a:lnSpc>
            </a:pPr>
            <a:endParaRPr lang="de-DE" sz="2400" dirty="0">
              <a:solidFill>
                <a:schemeClr val="accent1">
                  <a:lumMod val="75000"/>
                </a:schemeClr>
              </a:solidFill>
              <a:latin typeface="+mj-lt"/>
              <a:ea typeface="Calibri Light"/>
              <a:cs typeface="Calibri Light"/>
            </a:endParaRPr>
          </a:p>
          <a:p>
            <a:pPr>
              <a:lnSpc>
                <a:spcPct val="100000"/>
              </a:lnSpc>
            </a:pPr>
            <a:r>
              <a:rPr lang="de-DE" sz="2400" dirty="0">
                <a:latin typeface="Kantumruy Pro Medium" pitchFamily="2" charset="0"/>
                <a:ea typeface="Calibri Light"/>
                <a:cs typeface="Kantumruy Pro Medium" pitchFamily="2" charset="0"/>
              </a:rPr>
              <a:t>Baustein 1 </a:t>
            </a:r>
          </a:p>
          <a:p>
            <a:endParaRPr lang="de-DE" sz="1600" dirty="0">
              <a:latin typeface="+mj-lt"/>
              <a:ea typeface="Calibri Light"/>
              <a:cs typeface="Calibri Light"/>
            </a:endParaRPr>
          </a:p>
          <a:p>
            <a:endParaRPr lang="de-DE" sz="2400" dirty="0">
              <a:latin typeface="+mj-lt"/>
              <a:ea typeface="Calibri Light"/>
              <a:cs typeface="Calibri Light"/>
            </a:endParaRPr>
          </a:p>
          <a:p>
            <a:r>
              <a:rPr lang="de-DE" sz="2100" dirty="0">
                <a:latin typeface="+mj-lt"/>
                <a:ea typeface="Calibri Light"/>
                <a:cs typeface="Calibri Light"/>
              </a:rPr>
              <a:t>Florian Bogda, Elif Özel, Markus Vogel, Marita Friesen</a:t>
            </a:r>
          </a:p>
          <a:p>
            <a:pPr>
              <a:lnSpc>
                <a:spcPct val="100000"/>
              </a:lnSpc>
            </a:pPr>
            <a:r>
              <a:rPr lang="de-DE" sz="1600" dirty="0">
                <a:latin typeface="+mj-lt"/>
                <a:ea typeface="Calibri Light"/>
                <a:cs typeface="Calibri Light"/>
              </a:rPr>
              <a:t>Pädagogische Hochschule Heidelberg, Heidelberg School of Education, </a:t>
            </a:r>
            <a:br>
              <a:rPr lang="de-DE" sz="1600" dirty="0">
                <a:latin typeface="+mj-lt"/>
                <a:ea typeface="Calibri Light"/>
                <a:cs typeface="Calibri Light"/>
              </a:rPr>
            </a:br>
            <a:r>
              <a:rPr lang="de-DE" sz="1600" dirty="0" err="1">
                <a:latin typeface="+mj-lt"/>
                <a:ea typeface="Calibri Light"/>
                <a:cs typeface="Calibri Light"/>
              </a:rPr>
              <a:t>MINT-ProNeD</a:t>
            </a:r>
            <a:endParaRPr lang="de-DE" sz="1600" dirty="0"/>
          </a:p>
          <a:p>
            <a:endParaRPr lang="de-DE" sz="2000" dirty="0">
              <a:latin typeface="+mj-lt"/>
              <a:ea typeface="Calibri Light"/>
              <a:cs typeface="Calibri Light"/>
            </a:endParaRPr>
          </a:p>
          <a:p>
            <a:endParaRPr lang="de-DE" sz="1600" dirty="0">
              <a:ea typeface="Calibri Light"/>
              <a:cs typeface="Calibri Light"/>
            </a:endParaRPr>
          </a:p>
          <a:p>
            <a:endParaRPr lang="de-DE" sz="1600" dirty="0">
              <a:ea typeface="Calibri Light"/>
              <a:cs typeface="Calibri Light"/>
            </a:endParaRPr>
          </a:p>
          <a:p>
            <a:endParaRPr lang="de-DE" sz="1600" dirty="0">
              <a:ea typeface="Calibri Light"/>
              <a:cs typeface="Arial"/>
            </a:endParaRPr>
          </a:p>
          <a:p>
            <a:endParaRPr lang="de-DE" sz="1600" dirty="0">
              <a:latin typeface="Arial"/>
              <a:ea typeface="Calibri Light"/>
              <a:cs typeface="Arial"/>
            </a:endParaRPr>
          </a:p>
          <a:p>
            <a:endParaRPr lang="de-DE" dirty="0"/>
          </a:p>
        </p:txBody>
      </p:sp>
      <p:pic>
        <p:nvPicPr>
          <p:cNvPr id="3" name="Grafik 2">
            <a:extLst>
              <a:ext uri="{FF2B5EF4-FFF2-40B4-BE49-F238E27FC236}">
                <a16:creationId xmlns:a16="http://schemas.microsoft.com/office/drawing/2014/main" id="{1B1D0E3C-211B-7071-347B-049D3B0DCC53}"/>
              </a:ext>
            </a:extLst>
          </p:cNvPr>
          <p:cNvPicPr>
            <a:picLocks noChangeAspect="1"/>
          </p:cNvPicPr>
          <p:nvPr/>
        </p:nvPicPr>
        <p:blipFill>
          <a:blip r:embed="rId3"/>
          <a:stretch>
            <a:fillRect/>
          </a:stretch>
        </p:blipFill>
        <p:spPr>
          <a:xfrm>
            <a:off x="8199562" y="3503013"/>
            <a:ext cx="3657820" cy="2578724"/>
          </a:xfrm>
          <a:prstGeom prst="rect">
            <a:avLst/>
          </a:prstGeom>
        </p:spPr>
      </p:pic>
      <p:sp>
        <p:nvSpPr>
          <p:cNvPr id="5" name="Foliennummernplatzhalter 4">
            <a:extLst>
              <a:ext uri="{FF2B5EF4-FFF2-40B4-BE49-F238E27FC236}">
                <a16:creationId xmlns:a16="http://schemas.microsoft.com/office/drawing/2014/main" id="{C800D079-C91E-44C5-B88C-1FEFC3314078}"/>
              </a:ext>
            </a:extLst>
          </p:cNvPr>
          <p:cNvSpPr>
            <a:spLocks noGrp="1"/>
          </p:cNvSpPr>
          <p:nvPr>
            <p:ph type="sldNum" sz="quarter" idx="12"/>
          </p:nvPr>
        </p:nvSpPr>
        <p:spPr/>
        <p:txBody>
          <a:bodyPr/>
          <a:lstStyle/>
          <a:p>
            <a:fld id="{8C61EB5E-53A7-4DEC-945D-5A8AF1014CBF}" type="slidenum">
              <a:rPr lang="de-DE" smtClean="0"/>
              <a:t>2</a:t>
            </a:fld>
            <a:endParaRPr lang="de-DE" dirty="0"/>
          </a:p>
        </p:txBody>
      </p:sp>
      <p:sp>
        <p:nvSpPr>
          <p:cNvPr id="6" name="Textfeld 5">
            <a:extLst>
              <a:ext uri="{FF2B5EF4-FFF2-40B4-BE49-F238E27FC236}">
                <a16:creationId xmlns:a16="http://schemas.microsoft.com/office/drawing/2014/main" id="{BCC35B78-2D4A-46E0-8C6F-6A24F0EE9838}"/>
              </a:ext>
            </a:extLst>
          </p:cNvPr>
          <p:cNvSpPr txBox="1"/>
          <p:nvPr/>
        </p:nvSpPr>
        <p:spPr bwMode="auto">
          <a:xfrm>
            <a:off x="8199562" y="6081737"/>
            <a:ext cx="3657820"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Foto: Heidelberg School of Education</a:t>
            </a:r>
          </a:p>
        </p:txBody>
      </p:sp>
    </p:spTree>
    <p:extLst>
      <p:ext uri="{BB962C8B-B14F-4D97-AF65-F5344CB8AC3E}">
        <p14:creationId xmlns:p14="http://schemas.microsoft.com/office/powerpoint/2010/main" val="1468552315"/>
      </p:ext>
    </p:extLst>
  </p:cSld>
  <p:clrMapOvr>
    <a:masterClrMapping/>
  </p:clrMapOvr>
  <mc:AlternateContent xmlns:mc="http://schemas.openxmlformats.org/markup-compatibility/2006" xmlns:p14="http://schemas.microsoft.com/office/powerpoint/2010/main">
    <mc:Choice Requires="p14">
      <p:transition spd="slow" p14:dur="2000" advTm="16828"/>
    </mc:Choice>
    <mc:Fallback xmlns="">
      <p:transition spd="slow" advTm="1682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A716D-5A53-3300-3BCF-8951B9FEE1F1}"/>
            </a:ext>
          </a:extLst>
        </p:cNvPr>
        <p:cNvGrpSpPr/>
        <p:nvPr/>
      </p:nvGrpSpPr>
      <p:grpSpPr>
        <a:xfrm>
          <a:off x="0" y="0"/>
          <a:ext cx="0" cy="0"/>
          <a:chOff x="0" y="0"/>
          <a:chExt cx="0" cy="0"/>
        </a:xfrm>
      </p:grpSpPr>
      <p:graphicFrame>
        <p:nvGraphicFramePr>
          <p:cNvPr id="3" name="Inhaltsplatzhalter 2">
            <a:extLst>
              <a:ext uri="{FF2B5EF4-FFF2-40B4-BE49-F238E27FC236}">
                <a16:creationId xmlns:a16="http://schemas.microsoft.com/office/drawing/2014/main" id="{53942ECF-4FD2-25A3-9FFB-8C242746858E}"/>
              </a:ext>
            </a:extLst>
          </p:cNvPr>
          <p:cNvGraphicFramePr>
            <a:graphicFrameLocks noGrp="1"/>
          </p:cNvGraphicFramePr>
          <p:nvPr>
            <p:ph sz="quarter" idx="13"/>
            <p:extLst>
              <p:ext uri="{D42A27DB-BD31-4B8C-83A1-F6EECF244321}">
                <p14:modId xmlns:p14="http://schemas.microsoft.com/office/powerpoint/2010/main" val="1249087221"/>
              </p:ext>
            </p:extLst>
          </p:nvPr>
        </p:nvGraphicFramePr>
        <p:xfrm>
          <a:off x="604590" y="1507664"/>
          <a:ext cx="11226191" cy="48360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feld 6">
            <a:extLst>
              <a:ext uri="{FF2B5EF4-FFF2-40B4-BE49-F238E27FC236}">
                <a16:creationId xmlns:a16="http://schemas.microsoft.com/office/drawing/2014/main" id="{E076507C-BCF9-875C-F3B1-F806D9F7A6F7}"/>
              </a:ext>
            </a:extLst>
          </p:cNvPr>
          <p:cNvSpPr txBox="1"/>
          <p:nvPr/>
        </p:nvSpPr>
        <p:spPr bwMode="auto">
          <a:xfrm>
            <a:off x="447834" y="7759999"/>
            <a:ext cx="6445536" cy="441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r>
              <a:rPr lang="de-DE" sz="2250" dirty="0">
                <a:solidFill>
                  <a:schemeClr val="bg1"/>
                </a:solidFill>
                <a:latin typeface="+mj-lt"/>
                <a:ea typeface="Calibri Light"/>
                <a:cs typeface="Calibri Light"/>
              </a:rPr>
              <a:t>Vollrath, 1989</a:t>
            </a:r>
            <a:endParaRPr lang="de-DE" sz="2250" dirty="0">
              <a:solidFill>
                <a:schemeClr val="bg1"/>
              </a:solidFill>
              <a:latin typeface="+mj-lt"/>
            </a:endParaRPr>
          </a:p>
        </p:txBody>
      </p:sp>
      <p:sp>
        <p:nvSpPr>
          <p:cNvPr id="23" name="Titel 5">
            <a:extLst>
              <a:ext uri="{FF2B5EF4-FFF2-40B4-BE49-F238E27FC236}">
                <a16:creationId xmlns:a16="http://schemas.microsoft.com/office/drawing/2014/main" id="{DB6F035D-E852-73E2-250F-579EFAE60308}"/>
              </a:ext>
            </a:extLst>
          </p:cNvPr>
          <p:cNvSpPr txBox="1">
            <a:spLocks/>
          </p:cNvSpPr>
          <p:nvPr/>
        </p:nvSpPr>
        <p:spPr>
          <a:xfrm>
            <a:off x="375156" y="372816"/>
            <a:ext cx="10809600" cy="132503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3200" b="1" spc="-1" dirty="0">
                <a:solidFill>
                  <a:sysClr val="windowText" lastClr="000000"/>
                </a:solidFill>
                <a:latin typeface="+mn-lt"/>
                <a:ea typeface="+mn-ea"/>
                <a:cs typeface="+mn-cs"/>
              </a:rPr>
              <a:t>Aspekte Funktionalen Denkens (GV)</a:t>
            </a:r>
            <a:br>
              <a:rPr lang="de-DE" sz="3200" b="1" spc="-1" dirty="0">
                <a:solidFill>
                  <a:sysClr val="windowText" lastClr="000000"/>
                </a:solidFill>
                <a:latin typeface="+mn-lt"/>
                <a:ea typeface="+mn-ea"/>
                <a:cs typeface="+mn-cs"/>
              </a:rPr>
            </a:br>
            <a:r>
              <a:rPr lang="de-DE" sz="2400" dirty="0">
                <a:solidFill>
                  <a:srgbClr val="202334"/>
                </a:solidFill>
                <a:latin typeface="Kantumruy Pro"/>
                <a:ea typeface="+mn-ea"/>
                <a:cs typeface="Arial"/>
              </a:rPr>
              <a:t>(Vollrath, 1989)</a:t>
            </a:r>
          </a:p>
          <a:p>
            <a:endParaRPr lang="de-DE" sz="3200" b="1" dirty="0">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AE1EF2DD-A296-4AF7-A1AA-3A5A986F85E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20</a:t>
            </a:fld>
            <a:endParaRPr lang="de-DE"/>
          </a:p>
        </p:txBody>
      </p:sp>
      <p:sp>
        <p:nvSpPr>
          <p:cNvPr id="16" name="Rechteck 15">
            <a:extLst>
              <a:ext uri="{FF2B5EF4-FFF2-40B4-BE49-F238E27FC236}">
                <a16:creationId xmlns:a16="http://schemas.microsoft.com/office/drawing/2014/main" id="{91A3679F-8083-449E-B06D-AFEA2EA2B5D7}"/>
              </a:ext>
            </a:extLst>
          </p:cNvPr>
          <p:cNvSpPr/>
          <p:nvPr/>
        </p:nvSpPr>
        <p:spPr>
          <a:xfrm>
            <a:off x="4284798" y="1554296"/>
            <a:ext cx="7748337" cy="473864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 name="Gruppieren 3">
            <a:extLst>
              <a:ext uri="{FF2B5EF4-FFF2-40B4-BE49-F238E27FC236}">
                <a16:creationId xmlns:a16="http://schemas.microsoft.com/office/drawing/2014/main" id="{59BCDE3E-490C-400E-850D-B06C0CEE8D45}"/>
              </a:ext>
            </a:extLst>
          </p:cNvPr>
          <p:cNvGrpSpPr/>
          <p:nvPr/>
        </p:nvGrpSpPr>
        <p:grpSpPr>
          <a:xfrm>
            <a:off x="3239310" y="4399460"/>
            <a:ext cx="1134236" cy="1808487"/>
            <a:chOff x="2687250" y="4254843"/>
            <a:chExt cx="1355556" cy="2038095"/>
          </a:xfrm>
        </p:grpSpPr>
        <p:pic>
          <p:nvPicPr>
            <p:cNvPr id="11" name="Picture 2">
              <a:extLst>
                <a:ext uri="{FF2B5EF4-FFF2-40B4-BE49-F238E27FC236}">
                  <a16:creationId xmlns:a16="http://schemas.microsoft.com/office/drawing/2014/main" id="{F3F56487-331A-4F44-9C19-0B07143649A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87250" y="4254843"/>
              <a:ext cx="1355556" cy="203809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Pfeil: nach rechts 1">
              <a:extLst>
                <a:ext uri="{FF2B5EF4-FFF2-40B4-BE49-F238E27FC236}">
                  <a16:creationId xmlns:a16="http://schemas.microsoft.com/office/drawing/2014/main" id="{160D5EA1-8413-4F1A-B168-A4C99D56489C}"/>
                </a:ext>
              </a:extLst>
            </p:cNvPr>
            <p:cNvSpPr/>
            <p:nvPr/>
          </p:nvSpPr>
          <p:spPr>
            <a:xfrm>
              <a:off x="3092466" y="4686300"/>
              <a:ext cx="562708" cy="272562"/>
            </a:xfrm>
            <a:prstGeom prst="rightArrow">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custDataLst>
      <p:tags r:id="rId1"/>
    </p:custDataLst>
    <p:extLst>
      <p:ext uri="{BB962C8B-B14F-4D97-AF65-F5344CB8AC3E}">
        <p14:creationId xmlns:p14="http://schemas.microsoft.com/office/powerpoint/2010/main" val="1269902021"/>
      </p:ext>
    </p:extLst>
  </p:cSld>
  <p:clrMapOvr>
    <a:masterClrMapping/>
  </p:clrMapOvr>
  <mc:AlternateContent xmlns:mc="http://schemas.openxmlformats.org/markup-compatibility/2006" xmlns:p14="http://schemas.microsoft.com/office/powerpoint/2010/main">
    <mc:Choice Requires="p14">
      <p:transition spd="slow" p14:dur="2000" advTm="27584"/>
    </mc:Choice>
    <mc:Fallback xmlns="">
      <p:transition spd="slow" advTm="275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A716D-5A53-3300-3BCF-8951B9FEE1F1}"/>
            </a:ext>
          </a:extLst>
        </p:cNvPr>
        <p:cNvGrpSpPr/>
        <p:nvPr/>
      </p:nvGrpSpPr>
      <p:grpSpPr>
        <a:xfrm>
          <a:off x="0" y="0"/>
          <a:ext cx="0" cy="0"/>
          <a:chOff x="0" y="0"/>
          <a:chExt cx="0" cy="0"/>
        </a:xfrm>
      </p:grpSpPr>
      <p:graphicFrame>
        <p:nvGraphicFramePr>
          <p:cNvPr id="3" name="Inhaltsplatzhalter 2">
            <a:extLst>
              <a:ext uri="{FF2B5EF4-FFF2-40B4-BE49-F238E27FC236}">
                <a16:creationId xmlns:a16="http://schemas.microsoft.com/office/drawing/2014/main" id="{53942ECF-4FD2-25A3-9FFB-8C242746858E}"/>
              </a:ext>
            </a:extLst>
          </p:cNvPr>
          <p:cNvGraphicFramePr>
            <a:graphicFrameLocks noGrp="1"/>
          </p:cNvGraphicFramePr>
          <p:nvPr>
            <p:ph sz="quarter" idx="13"/>
            <p:extLst>
              <p:ext uri="{D42A27DB-BD31-4B8C-83A1-F6EECF244321}">
                <p14:modId xmlns:p14="http://schemas.microsoft.com/office/powerpoint/2010/main" val="756366190"/>
              </p:ext>
            </p:extLst>
          </p:nvPr>
        </p:nvGraphicFramePr>
        <p:xfrm>
          <a:off x="607490" y="1505108"/>
          <a:ext cx="11226191" cy="48360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feld 6">
            <a:extLst>
              <a:ext uri="{FF2B5EF4-FFF2-40B4-BE49-F238E27FC236}">
                <a16:creationId xmlns:a16="http://schemas.microsoft.com/office/drawing/2014/main" id="{E076507C-BCF9-875C-F3B1-F806D9F7A6F7}"/>
              </a:ext>
            </a:extLst>
          </p:cNvPr>
          <p:cNvSpPr txBox="1"/>
          <p:nvPr/>
        </p:nvSpPr>
        <p:spPr bwMode="auto">
          <a:xfrm>
            <a:off x="447834" y="7759999"/>
            <a:ext cx="6445536" cy="441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r>
              <a:rPr lang="de-DE" sz="2250">
                <a:solidFill>
                  <a:schemeClr val="bg1"/>
                </a:solidFill>
                <a:latin typeface="+mj-lt"/>
                <a:ea typeface="Calibri Light"/>
                <a:cs typeface="Calibri Light"/>
              </a:rPr>
              <a:t>Vollrath, 1989</a:t>
            </a:r>
            <a:endParaRPr lang="de-DE" sz="2250">
              <a:solidFill>
                <a:schemeClr val="bg1"/>
              </a:solidFill>
              <a:latin typeface="+mj-lt"/>
            </a:endParaRPr>
          </a:p>
        </p:txBody>
      </p:sp>
      <p:sp>
        <p:nvSpPr>
          <p:cNvPr id="23" name="Titel 5">
            <a:extLst>
              <a:ext uri="{FF2B5EF4-FFF2-40B4-BE49-F238E27FC236}">
                <a16:creationId xmlns:a16="http://schemas.microsoft.com/office/drawing/2014/main" id="{DB6F035D-E852-73E2-250F-579EFAE60308}"/>
              </a:ext>
            </a:extLst>
          </p:cNvPr>
          <p:cNvSpPr txBox="1">
            <a:spLocks/>
          </p:cNvSpPr>
          <p:nvPr/>
        </p:nvSpPr>
        <p:spPr>
          <a:xfrm>
            <a:off x="375156" y="372816"/>
            <a:ext cx="10809600" cy="132503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3200" b="1" spc="-1">
                <a:solidFill>
                  <a:sysClr val="windowText" lastClr="000000"/>
                </a:solidFill>
                <a:latin typeface="+mn-lt"/>
                <a:ea typeface="+mn-ea"/>
                <a:cs typeface="+mn-cs"/>
              </a:rPr>
              <a:t>Aspekte Funktionalen Denkens (GV)</a:t>
            </a:r>
            <a:br>
              <a:rPr lang="de-DE" sz="3200" b="1" spc="-1">
                <a:solidFill>
                  <a:sysClr val="windowText" lastClr="000000"/>
                </a:solidFill>
                <a:latin typeface="+mn-lt"/>
                <a:ea typeface="+mn-ea"/>
                <a:cs typeface="+mn-cs"/>
              </a:rPr>
            </a:br>
            <a:r>
              <a:rPr lang="de-DE" sz="2400">
                <a:solidFill>
                  <a:srgbClr val="202334"/>
                </a:solidFill>
                <a:latin typeface="Kantumruy Pro"/>
                <a:ea typeface="+mn-ea"/>
                <a:cs typeface="Arial"/>
              </a:rPr>
              <a:t>(Vollrath, 1989)</a:t>
            </a:r>
          </a:p>
          <a:p>
            <a:endParaRPr lang="de-DE" sz="3200" b="1">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AE1EF2DD-A296-4AF7-A1AA-3A5A986F85E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21</a:t>
            </a:fld>
            <a:endParaRPr lang="de-DE"/>
          </a:p>
        </p:txBody>
      </p:sp>
      <p:sp>
        <p:nvSpPr>
          <p:cNvPr id="10" name="Rechteck 9">
            <a:extLst>
              <a:ext uri="{FF2B5EF4-FFF2-40B4-BE49-F238E27FC236}">
                <a16:creationId xmlns:a16="http://schemas.microsoft.com/office/drawing/2014/main" id="{5117B316-027D-4D08-8CA1-F0668508D665}"/>
              </a:ext>
            </a:extLst>
          </p:cNvPr>
          <p:cNvSpPr/>
          <p:nvPr/>
        </p:nvSpPr>
        <p:spPr>
          <a:xfrm>
            <a:off x="8154427" y="1505108"/>
            <a:ext cx="3763478" cy="472715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1" name="Gruppieren 10">
            <a:extLst>
              <a:ext uri="{FF2B5EF4-FFF2-40B4-BE49-F238E27FC236}">
                <a16:creationId xmlns:a16="http://schemas.microsoft.com/office/drawing/2014/main" id="{5CD79455-F09B-4D33-8AF0-F8EEE8E24C70}"/>
              </a:ext>
            </a:extLst>
          </p:cNvPr>
          <p:cNvGrpSpPr/>
          <p:nvPr/>
        </p:nvGrpSpPr>
        <p:grpSpPr>
          <a:xfrm>
            <a:off x="3273356" y="4254843"/>
            <a:ext cx="998049" cy="1808487"/>
            <a:chOff x="2687250" y="4254843"/>
            <a:chExt cx="1355556" cy="2038095"/>
          </a:xfrm>
        </p:grpSpPr>
        <p:pic>
          <p:nvPicPr>
            <p:cNvPr id="14" name="Picture 2">
              <a:extLst>
                <a:ext uri="{FF2B5EF4-FFF2-40B4-BE49-F238E27FC236}">
                  <a16:creationId xmlns:a16="http://schemas.microsoft.com/office/drawing/2014/main" id="{E258AA04-F192-44E6-A494-6A296D426B7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87250" y="4254843"/>
              <a:ext cx="1355556" cy="203809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5" name="Pfeil: nach rechts 14">
              <a:extLst>
                <a:ext uri="{FF2B5EF4-FFF2-40B4-BE49-F238E27FC236}">
                  <a16:creationId xmlns:a16="http://schemas.microsoft.com/office/drawing/2014/main" id="{CEB419A9-2B20-49EF-995A-A8A7D98631F2}"/>
                </a:ext>
              </a:extLst>
            </p:cNvPr>
            <p:cNvSpPr/>
            <p:nvPr/>
          </p:nvSpPr>
          <p:spPr>
            <a:xfrm>
              <a:off x="3092466" y="4686300"/>
              <a:ext cx="562708" cy="272562"/>
            </a:xfrm>
            <a:prstGeom prst="rightArrow">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Rechteck 11">
            <a:extLst>
              <a:ext uri="{FF2B5EF4-FFF2-40B4-BE49-F238E27FC236}">
                <a16:creationId xmlns:a16="http://schemas.microsoft.com/office/drawing/2014/main" id="{3DE9EC4A-ADCD-4AEC-8854-D5487EB5CBF3}"/>
              </a:ext>
            </a:extLst>
          </p:cNvPr>
          <p:cNvSpPr/>
          <p:nvPr/>
        </p:nvSpPr>
        <p:spPr>
          <a:xfrm>
            <a:off x="488675" y="1396186"/>
            <a:ext cx="3763477" cy="4836077"/>
          </a:xfrm>
          <a:prstGeom prst="rect">
            <a:avLst/>
          </a:prstGeom>
          <a:solidFill>
            <a:schemeClr val="tx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6B24A5D9-8D83-49B1-B062-8C8DA70E54F0}"/>
              </a:ext>
            </a:extLst>
          </p:cNvPr>
          <p:cNvGrpSpPr/>
          <p:nvPr/>
        </p:nvGrpSpPr>
        <p:grpSpPr>
          <a:xfrm>
            <a:off x="7648036" y="4376339"/>
            <a:ext cx="1051287" cy="1686991"/>
            <a:chOff x="6462109" y="4254843"/>
            <a:chExt cx="1482548" cy="2069841"/>
          </a:xfrm>
        </p:grpSpPr>
        <p:pic>
          <p:nvPicPr>
            <p:cNvPr id="3074" name="Picture 2">
              <a:extLst>
                <a:ext uri="{FF2B5EF4-FFF2-40B4-BE49-F238E27FC236}">
                  <a16:creationId xmlns:a16="http://schemas.microsoft.com/office/drawing/2014/main" id="{FB2B7BF2-3BA2-46ED-8165-45DD2124FF2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8485" y="4254843"/>
              <a:ext cx="1447619" cy="2069841"/>
            </a:xfrm>
            <a:prstGeom prst="rect">
              <a:avLst/>
            </a:prstGeom>
            <a:noFill/>
            <a:extLst>
              <a:ext uri="{909E8E84-426E-40DD-AFC4-6F175D3DCCD1}">
                <a14:hiddenFill xmlns:a14="http://schemas.microsoft.com/office/drawing/2010/main">
                  <a:solidFill>
                    <a:srgbClr val="FFFFFF"/>
                  </a:solidFill>
                </a14:hiddenFill>
              </a:ext>
            </a:extLst>
          </p:spPr>
        </p:pic>
        <p:sp>
          <p:nvSpPr>
            <p:cNvPr id="5" name="Pfeil: nach oben und unten 4">
              <a:extLst>
                <a:ext uri="{FF2B5EF4-FFF2-40B4-BE49-F238E27FC236}">
                  <a16:creationId xmlns:a16="http://schemas.microsoft.com/office/drawing/2014/main" id="{E514AD28-6632-4E1D-8A9A-166AF05DAA0B}"/>
                </a:ext>
              </a:extLst>
            </p:cNvPr>
            <p:cNvSpPr/>
            <p:nvPr/>
          </p:nvSpPr>
          <p:spPr>
            <a:xfrm>
              <a:off x="6462109" y="5024607"/>
              <a:ext cx="228600" cy="530311"/>
            </a:xfrm>
            <a:prstGeom prst="up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Pfeil: nach oben und unten 15">
              <a:extLst>
                <a:ext uri="{FF2B5EF4-FFF2-40B4-BE49-F238E27FC236}">
                  <a16:creationId xmlns:a16="http://schemas.microsoft.com/office/drawing/2014/main" id="{59DCE5F8-80D0-4E3A-AACC-FC09370E26D4}"/>
                </a:ext>
              </a:extLst>
            </p:cNvPr>
            <p:cNvSpPr/>
            <p:nvPr/>
          </p:nvSpPr>
          <p:spPr>
            <a:xfrm>
              <a:off x="7716057" y="5024607"/>
              <a:ext cx="228600" cy="530311"/>
            </a:xfrm>
            <a:prstGeom prst="up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custDataLst>
      <p:tags r:id="rId1"/>
    </p:custDataLst>
    <p:extLst>
      <p:ext uri="{BB962C8B-B14F-4D97-AF65-F5344CB8AC3E}">
        <p14:creationId xmlns:p14="http://schemas.microsoft.com/office/powerpoint/2010/main" val="2881157826"/>
      </p:ext>
    </p:extLst>
  </p:cSld>
  <p:clrMapOvr>
    <a:masterClrMapping/>
  </p:clrMapOvr>
  <mc:AlternateContent xmlns:mc="http://schemas.openxmlformats.org/markup-compatibility/2006" xmlns:p14="http://schemas.microsoft.com/office/powerpoint/2010/main">
    <mc:Choice Requires="p14">
      <p:transition spd="slow" p14:dur="2000" advTm="30880"/>
    </mc:Choice>
    <mc:Fallback xmlns="">
      <p:transition spd="slow" advTm="308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A716D-5A53-3300-3BCF-8951B9FEE1F1}"/>
            </a:ext>
          </a:extLst>
        </p:cNvPr>
        <p:cNvGrpSpPr/>
        <p:nvPr/>
      </p:nvGrpSpPr>
      <p:grpSpPr>
        <a:xfrm>
          <a:off x="0" y="0"/>
          <a:ext cx="0" cy="0"/>
          <a:chOff x="0" y="0"/>
          <a:chExt cx="0" cy="0"/>
        </a:xfrm>
      </p:grpSpPr>
      <p:graphicFrame>
        <p:nvGraphicFramePr>
          <p:cNvPr id="3" name="Inhaltsplatzhalter 2">
            <a:extLst>
              <a:ext uri="{FF2B5EF4-FFF2-40B4-BE49-F238E27FC236}">
                <a16:creationId xmlns:a16="http://schemas.microsoft.com/office/drawing/2014/main" id="{53942ECF-4FD2-25A3-9FFB-8C242746858E}"/>
              </a:ext>
            </a:extLst>
          </p:cNvPr>
          <p:cNvGraphicFramePr>
            <a:graphicFrameLocks noGrp="1"/>
          </p:cNvGraphicFramePr>
          <p:nvPr>
            <p:ph sz="quarter" idx="13"/>
            <p:extLst>
              <p:ext uri="{D42A27DB-BD31-4B8C-83A1-F6EECF244321}">
                <p14:modId xmlns:p14="http://schemas.microsoft.com/office/powerpoint/2010/main" val="1233502442"/>
              </p:ext>
            </p:extLst>
          </p:nvPr>
        </p:nvGraphicFramePr>
        <p:xfrm>
          <a:off x="607490" y="1505108"/>
          <a:ext cx="11226191" cy="48360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 name="Titel 5">
            <a:extLst>
              <a:ext uri="{FF2B5EF4-FFF2-40B4-BE49-F238E27FC236}">
                <a16:creationId xmlns:a16="http://schemas.microsoft.com/office/drawing/2014/main" id="{DB6F035D-E852-73E2-250F-579EFAE60308}"/>
              </a:ext>
            </a:extLst>
          </p:cNvPr>
          <p:cNvSpPr txBox="1">
            <a:spLocks/>
          </p:cNvSpPr>
          <p:nvPr/>
        </p:nvSpPr>
        <p:spPr>
          <a:xfrm>
            <a:off x="375156" y="372816"/>
            <a:ext cx="10809600" cy="132503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3200" b="1" spc="-1">
                <a:solidFill>
                  <a:sysClr val="windowText" lastClr="000000"/>
                </a:solidFill>
                <a:latin typeface="+mn-lt"/>
                <a:ea typeface="+mn-ea"/>
                <a:cs typeface="+mn-cs"/>
              </a:rPr>
              <a:t>Aspekte Funktionalen Denkens (GV)</a:t>
            </a:r>
            <a:br>
              <a:rPr lang="de-DE" sz="3200" b="1" spc="-1">
                <a:solidFill>
                  <a:sysClr val="windowText" lastClr="000000"/>
                </a:solidFill>
                <a:latin typeface="+mn-lt"/>
                <a:ea typeface="+mn-ea"/>
                <a:cs typeface="+mn-cs"/>
              </a:rPr>
            </a:br>
            <a:r>
              <a:rPr lang="de-DE" sz="2400">
                <a:solidFill>
                  <a:srgbClr val="202334"/>
                </a:solidFill>
                <a:latin typeface="Kantumruy Pro"/>
                <a:ea typeface="+mn-ea"/>
                <a:cs typeface="Arial"/>
              </a:rPr>
              <a:t>(Vollrath, 1989)</a:t>
            </a:r>
          </a:p>
          <a:p>
            <a:endParaRPr lang="de-DE" sz="3200" b="1">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AE1EF2DD-A296-4AF7-A1AA-3A5A986F85E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22</a:t>
            </a:fld>
            <a:endParaRPr lang="de-DE"/>
          </a:p>
        </p:txBody>
      </p:sp>
      <p:grpSp>
        <p:nvGrpSpPr>
          <p:cNvPr id="13" name="Gruppieren 12">
            <a:extLst>
              <a:ext uri="{FF2B5EF4-FFF2-40B4-BE49-F238E27FC236}">
                <a16:creationId xmlns:a16="http://schemas.microsoft.com/office/drawing/2014/main" id="{AC7F8381-7221-495A-8407-3EFCED0C107A}"/>
              </a:ext>
            </a:extLst>
          </p:cNvPr>
          <p:cNvGrpSpPr/>
          <p:nvPr/>
        </p:nvGrpSpPr>
        <p:grpSpPr>
          <a:xfrm>
            <a:off x="7394636" y="4543156"/>
            <a:ext cx="1020047" cy="1584412"/>
            <a:chOff x="6462109" y="4254843"/>
            <a:chExt cx="1482548" cy="2069841"/>
          </a:xfrm>
        </p:grpSpPr>
        <p:pic>
          <p:nvPicPr>
            <p:cNvPr id="14" name="Picture 2">
              <a:extLst>
                <a:ext uri="{FF2B5EF4-FFF2-40B4-BE49-F238E27FC236}">
                  <a16:creationId xmlns:a16="http://schemas.microsoft.com/office/drawing/2014/main" id="{469ED2C1-80F5-4781-AB10-15E925089FD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88485" y="4254843"/>
              <a:ext cx="1447619" cy="2069841"/>
            </a:xfrm>
            <a:prstGeom prst="rect">
              <a:avLst/>
            </a:prstGeom>
            <a:noFill/>
            <a:extLst>
              <a:ext uri="{909E8E84-426E-40DD-AFC4-6F175D3DCCD1}">
                <a14:hiddenFill xmlns:a14="http://schemas.microsoft.com/office/drawing/2010/main">
                  <a:solidFill>
                    <a:srgbClr val="FFFFFF"/>
                  </a:solidFill>
                </a14:hiddenFill>
              </a:ext>
            </a:extLst>
          </p:spPr>
        </p:pic>
        <p:sp>
          <p:nvSpPr>
            <p:cNvPr id="15" name="Pfeil: nach oben und unten 14">
              <a:extLst>
                <a:ext uri="{FF2B5EF4-FFF2-40B4-BE49-F238E27FC236}">
                  <a16:creationId xmlns:a16="http://schemas.microsoft.com/office/drawing/2014/main" id="{D610C1E6-1418-4B15-B5BD-C3659F38C155}"/>
                </a:ext>
              </a:extLst>
            </p:cNvPr>
            <p:cNvSpPr/>
            <p:nvPr/>
          </p:nvSpPr>
          <p:spPr>
            <a:xfrm>
              <a:off x="6462109" y="5024607"/>
              <a:ext cx="228600" cy="530311"/>
            </a:xfrm>
            <a:prstGeom prst="up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Pfeil: nach oben und unten 15">
              <a:extLst>
                <a:ext uri="{FF2B5EF4-FFF2-40B4-BE49-F238E27FC236}">
                  <a16:creationId xmlns:a16="http://schemas.microsoft.com/office/drawing/2014/main" id="{7B552A69-1410-486C-B92F-793DD8735C31}"/>
                </a:ext>
              </a:extLst>
            </p:cNvPr>
            <p:cNvSpPr/>
            <p:nvPr/>
          </p:nvSpPr>
          <p:spPr>
            <a:xfrm>
              <a:off x="7716057" y="5024607"/>
              <a:ext cx="228600" cy="530311"/>
            </a:xfrm>
            <a:prstGeom prst="up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a:extLst>
              <a:ext uri="{FF2B5EF4-FFF2-40B4-BE49-F238E27FC236}">
                <a16:creationId xmlns:a16="http://schemas.microsoft.com/office/drawing/2014/main" id="{AA81B0CF-69C7-4CF4-82CA-70D1117C2E23}"/>
              </a:ext>
            </a:extLst>
          </p:cNvPr>
          <p:cNvGrpSpPr/>
          <p:nvPr/>
        </p:nvGrpSpPr>
        <p:grpSpPr>
          <a:xfrm>
            <a:off x="3180531" y="4367719"/>
            <a:ext cx="1102299" cy="1759849"/>
            <a:chOff x="2687250" y="4254843"/>
            <a:chExt cx="1355556" cy="2038095"/>
          </a:xfrm>
        </p:grpSpPr>
        <p:pic>
          <p:nvPicPr>
            <p:cNvPr id="18" name="Picture 2">
              <a:extLst>
                <a:ext uri="{FF2B5EF4-FFF2-40B4-BE49-F238E27FC236}">
                  <a16:creationId xmlns:a16="http://schemas.microsoft.com/office/drawing/2014/main" id="{A69043E4-EB22-4D21-9FFE-85C881697F9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7250" y="4254843"/>
              <a:ext cx="1355556" cy="203809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9" name="Pfeil: nach rechts 18">
              <a:extLst>
                <a:ext uri="{FF2B5EF4-FFF2-40B4-BE49-F238E27FC236}">
                  <a16:creationId xmlns:a16="http://schemas.microsoft.com/office/drawing/2014/main" id="{9D63C561-38A9-4742-8096-035834B2D73A}"/>
                </a:ext>
              </a:extLst>
            </p:cNvPr>
            <p:cNvSpPr/>
            <p:nvPr/>
          </p:nvSpPr>
          <p:spPr>
            <a:xfrm>
              <a:off x="3092466" y="4686300"/>
              <a:ext cx="562708" cy="272562"/>
            </a:xfrm>
            <a:prstGeom prst="rightArrow">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Rechteck 11">
            <a:extLst>
              <a:ext uri="{FF2B5EF4-FFF2-40B4-BE49-F238E27FC236}">
                <a16:creationId xmlns:a16="http://schemas.microsoft.com/office/drawing/2014/main" id="{B7759619-A216-458D-B291-5E0F01EE193C}"/>
              </a:ext>
            </a:extLst>
          </p:cNvPr>
          <p:cNvSpPr/>
          <p:nvPr/>
        </p:nvSpPr>
        <p:spPr>
          <a:xfrm>
            <a:off x="432289" y="1582540"/>
            <a:ext cx="8004983" cy="4681212"/>
          </a:xfrm>
          <a:prstGeom prst="rect">
            <a:avLst/>
          </a:prstGeom>
          <a:solidFill>
            <a:schemeClr val="tx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 name="Gruppieren 3">
            <a:extLst>
              <a:ext uri="{FF2B5EF4-FFF2-40B4-BE49-F238E27FC236}">
                <a16:creationId xmlns:a16="http://schemas.microsoft.com/office/drawing/2014/main" id="{1D166AA8-4222-4558-AFBE-9ABDFA092CE3}"/>
              </a:ext>
            </a:extLst>
          </p:cNvPr>
          <p:cNvGrpSpPr/>
          <p:nvPr/>
        </p:nvGrpSpPr>
        <p:grpSpPr>
          <a:xfrm>
            <a:off x="10834751" y="4620637"/>
            <a:ext cx="1130636" cy="1506929"/>
            <a:chOff x="9884477" y="4254843"/>
            <a:chExt cx="1968254" cy="2435986"/>
          </a:xfrm>
        </p:grpSpPr>
        <p:pic>
          <p:nvPicPr>
            <p:cNvPr id="1028" name="Picture 4">
              <a:extLst>
                <a:ext uri="{FF2B5EF4-FFF2-40B4-BE49-F238E27FC236}">
                  <a16:creationId xmlns:a16="http://schemas.microsoft.com/office/drawing/2014/main" id="{6B5C3091-4F82-43DF-8A68-8F91CEE8AAA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884477" y="4254843"/>
              <a:ext cx="1968254" cy="2435986"/>
            </a:xfrm>
            <a:prstGeom prst="rect">
              <a:avLst/>
            </a:prstGeom>
            <a:noFill/>
            <a:extLst>
              <a:ext uri="{909E8E84-426E-40DD-AFC4-6F175D3DCCD1}">
                <a14:hiddenFill xmlns:a14="http://schemas.microsoft.com/office/drawing/2010/main">
                  <a:solidFill>
                    <a:srgbClr val="FFFFFF"/>
                  </a:solidFill>
                </a14:hiddenFill>
              </a:ext>
            </a:extLst>
          </p:spPr>
        </p:pic>
        <p:sp>
          <p:nvSpPr>
            <p:cNvPr id="2" name="Ellipse 1">
              <a:extLst>
                <a:ext uri="{FF2B5EF4-FFF2-40B4-BE49-F238E27FC236}">
                  <a16:creationId xmlns:a16="http://schemas.microsoft.com/office/drawing/2014/main" id="{8694835E-B7E8-4608-86BC-C8C9CCDB238D}"/>
                </a:ext>
              </a:extLst>
            </p:cNvPr>
            <p:cNvSpPr/>
            <p:nvPr/>
          </p:nvSpPr>
          <p:spPr>
            <a:xfrm>
              <a:off x="9923801" y="4291780"/>
              <a:ext cx="1820365" cy="2338618"/>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5" name="Textfeld 4">
            <a:extLst>
              <a:ext uri="{FF2B5EF4-FFF2-40B4-BE49-F238E27FC236}">
                <a16:creationId xmlns:a16="http://schemas.microsoft.com/office/drawing/2014/main" id="{D1D0F2EC-931C-AD87-2F12-5C28B1739DFA}"/>
              </a:ext>
            </a:extLst>
          </p:cNvPr>
          <p:cNvSpPr txBox="1"/>
          <p:nvPr/>
        </p:nvSpPr>
        <p:spPr bwMode="auto">
          <a:xfrm rot="16200000">
            <a:off x="-1544527" y="4289651"/>
            <a:ext cx="36096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Tabellen gezeichnet von Florian </a:t>
            </a:r>
            <a:r>
              <a:rPr lang="de-DE" sz="800" dirty="0" err="1">
                <a:solidFill>
                  <a:sysClr val="windowText" lastClr="000000"/>
                </a:solidFill>
                <a:latin typeface="+mj-lt"/>
              </a:rPr>
              <a:t>Bogda</a:t>
            </a:r>
            <a:endParaRPr lang="de-DE" sz="800" dirty="0">
              <a:solidFill>
                <a:sysClr val="windowText" lastClr="000000"/>
              </a:solidFill>
              <a:latin typeface="+mj-lt"/>
            </a:endParaRPr>
          </a:p>
          <a:p>
            <a:endParaRPr lang="de-DE" sz="800" dirty="0">
              <a:solidFill>
                <a:sysClr val="windowText" lastClr="000000"/>
              </a:solidFill>
              <a:latin typeface="+mj-lt"/>
            </a:endParaRPr>
          </a:p>
        </p:txBody>
      </p:sp>
    </p:spTree>
    <p:custDataLst>
      <p:tags r:id="rId1"/>
    </p:custDataLst>
    <p:extLst>
      <p:ext uri="{BB962C8B-B14F-4D97-AF65-F5344CB8AC3E}">
        <p14:creationId xmlns:p14="http://schemas.microsoft.com/office/powerpoint/2010/main" val="378699003"/>
      </p:ext>
    </p:extLst>
  </p:cSld>
  <p:clrMapOvr>
    <a:masterClrMapping/>
  </p:clrMapOvr>
  <mc:AlternateContent xmlns:mc="http://schemas.openxmlformats.org/markup-compatibility/2006" xmlns:p14="http://schemas.microsoft.com/office/powerpoint/2010/main">
    <mc:Choice Requires="p14">
      <p:transition spd="slow" p14:dur="2000" advTm="30602"/>
    </mc:Choice>
    <mc:Fallback xmlns="">
      <p:transition spd="slow" advTm="306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A716D-5A53-3300-3BCF-8951B9FEE1F1}"/>
            </a:ext>
          </a:extLst>
        </p:cNvPr>
        <p:cNvGrpSpPr/>
        <p:nvPr/>
      </p:nvGrpSpPr>
      <p:grpSpPr>
        <a:xfrm>
          <a:off x="0" y="0"/>
          <a:ext cx="0" cy="0"/>
          <a:chOff x="0" y="0"/>
          <a:chExt cx="0" cy="0"/>
        </a:xfrm>
      </p:grpSpPr>
      <p:graphicFrame>
        <p:nvGraphicFramePr>
          <p:cNvPr id="3" name="Inhaltsplatzhalter 2">
            <a:extLst>
              <a:ext uri="{FF2B5EF4-FFF2-40B4-BE49-F238E27FC236}">
                <a16:creationId xmlns:a16="http://schemas.microsoft.com/office/drawing/2014/main" id="{53942ECF-4FD2-25A3-9FFB-8C242746858E}"/>
              </a:ext>
            </a:extLst>
          </p:cNvPr>
          <p:cNvGraphicFramePr>
            <a:graphicFrameLocks noGrp="1"/>
          </p:cNvGraphicFramePr>
          <p:nvPr>
            <p:ph sz="quarter" idx="13"/>
            <p:extLst>
              <p:ext uri="{D42A27DB-BD31-4B8C-83A1-F6EECF244321}">
                <p14:modId xmlns:p14="http://schemas.microsoft.com/office/powerpoint/2010/main" val="1444328625"/>
              </p:ext>
            </p:extLst>
          </p:nvPr>
        </p:nvGraphicFramePr>
        <p:xfrm>
          <a:off x="607490" y="1505108"/>
          <a:ext cx="11226191" cy="48360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feld 6">
            <a:extLst>
              <a:ext uri="{FF2B5EF4-FFF2-40B4-BE49-F238E27FC236}">
                <a16:creationId xmlns:a16="http://schemas.microsoft.com/office/drawing/2014/main" id="{E076507C-BCF9-875C-F3B1-F806D9F7A6F7}"/>
              </a:ext>
            </a:extLst>
          </p:cNvPr>
          <p:cNvSpPr txBox="1"/>
          <p:nvPr/>
        </p:nvSpPr>
        <p:spPr bwMode="auto">
          <a:xfrm>
            <a:off x="447834" y="7759999"/>
            <a:ext cx="6445536" cy="441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p>
            <a:r>
              <a:rPr lang="de-DE" sz="2250">
                <a:solidFill>
                  <a:schemeClr val="bg1"/>
                </a:solidFill>
                <a:latin typeface="+mj-lt"/>
                <a:ea typeface="Calibri Light"/>
                <a:cs typeface="Calibri Light"/>
              </a:rPr>
              <a:t>Vollrath, 1989</a:t>
            </a:r>
            <a:endParaRPr lang="de-DE" sz="2250">
              <a:solidFill>
                <a:schemeClr val="bg1"/>
              </a:solidFill>
              <a:latin typeface="+mj-lt"/>
            </a:endParaRPr>
          </a:p>
        </p:txBody>
      </p:sp>
      <p:sp>
        <p:nvSpPr>
          <p:cNvPr id="23" name="Titel 5">
            <a:extLst>
              <a:ext uri="{FF2B5EF4-FFF2-40B4-BE49-F238E27FC236}">
                <a16:creationId xmlns:a16="http://schemas.microsoft.com/office/drawing/2014/main" id="{DB6F035D-E852-73E2-250F-579EFAE60308}"/>
              </a:ext>
            </a:extLst>
          </p:cNvPr>
          <p:cNvSpPr txBox="1">
            <a:spLocks/>
          </p:cNvSpPr>
          <p:nvPr/>
        </p:nvSpPr>
        <p:spPr>
          <a:xfrm>
            <a:off x="375156" y="372816"/>
            <a:ext cx="10809600" cy="132503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de-DE" sz="3200" b="1" spc="-1">
                <a:solidFill>
                  <a:sysClr val="windowText" lastClr="000000"/>
                </a:solidFill>
                <a:latin typeface="+mn-lt"/>
                <a:ea typeface="+mn-ea"/>
                <a:cs typeface="+mn-cs"/>
              </a:rPr>
              <a:t>Aspekte Funktionalen Denkens (GV)</a:t>
            </a:r>
            <a:br>
              <a:rPr lang="de-DE" sz="3200" b="1" spc="-1">
                <a:solidFill>
                  <a:sysClr val="windowText" lastClr="000000"/>
                </a:solidFill>
                <a:latin typeface="+mn-lt"/>
                <a:ea typeface="+mn-ea"/>
                <a:cs typeface="+mn-cs"/>
              </a:rPr>
            </a:br>
            <a:r>
              <a:rPr lang="de-DE" sz="2400">
                <a:solidFill>
                  <a:srgbClr val="202334"/>
                </a:solidFill>
                <a:latin typeface="Kantumruy Pro"/>
                <a:ea typeface="+mn-ea"/>
                <a:cs typeface="Arial"/>
              </a:rPr>
              <a:t>(Vollrath, 1989)</a:t>
            </a:r>
          </a:p>
          <a:p>
            <a:endParaRPr lang="de-DE" sz="3200" b="1">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AE1EF2DD-A296-4AF7-A1AA-3A5A986F85E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23</a:t>
            </a:fld>
            <a:endParaRPr lang="de-DE"/>
          </a:p>
        </p:txBody>
      </p:sp>
      <p:sp>
        <p:nvSpPr>
          <p:cNvPr id="9" name="Rechteck 8">
            <a:extLst>
              <a:ext uri="{FF2B5EF4-FFF2-40B4-BE49-F238E27FC236}">
                <a16:creationId xmlns:a16="http://schemas.microsoft.com/office/drawing/2014/main" id="{D1A0F33D-B5B4-440A-858A-38171C9F30ED}"/>
              </a:ext>
            </a:extLst>
          </p:cNvPr>
          <p:cNvSpPr/>
          <p:nvPr/>
        </p:nvSpPr>
        <p:spPr>
          <a:xfrm>
            <a:off x="321439" y="1484791"/>
            <a:ext cx="11737209" cy="4798025"/>
          </a:xfrm>
          <a:prstGeom prst="rect">
            <a:avLst/>
          </a:prstGeom>
          <a:solidFill>
            <a:schemeClr val="tx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Box 18">
            <a:extLst>
              <a:ext uri="{FF2B5EF4-FFF2-40B4-BE49-F238E27FC236}">
                <a16:creationId xmlns:a16="http://schemas.microsoft.com/office/drawing/2014/main" id="{E7AD90AB-C2A9-4D12-BB38-0F97D0E46923}"/>
              </a:ext>
            </a:extLst>
          </p:cNvPr>
          <p:cNvSpPr txBox="1"/>
          <p:nvPr/>
        </p:nvSpPr>
        <p:spPr>
          <a:xfrm>
            <a:off x="845463" y="3250013"/>
            <a:ext cx="10689160" cy="1292662"/>
          </a:xfrm>
          <a:prstGeom prst="rect">
            <a:avLst/>
          </a:prstGeom>
          <a:solidFill>
            <a:srgbClr val="00E5B6"/>
          </a:solidFill>
          <a:ln w="28575">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200" b="1" dirty="0">
                <a:solidFill>
                  <a:schemeClr val="bg1"/>
                </a:solidFill>
                <a:latin typeface="+mj-lt"/>
                <a:ea typeface="Calibri Light"/>
                <a:cs typeface="Calibri Light"/>
              </a:rPr>
              <a:t>„</a:t>
            </a:r>
            <a:r>
              <a:rPr lang="en-US" sz="2200" b="1" dirty="0">
                <a:solidFill>
                  <a:schemeClr val="bg1"/>
                </a:solidFill>
                <a:latin typeface="+mj-lt"/>
                <a:ea typeface="Calibri Light" panose="020F0302020204030204" pitchFamily="34" charset="0"/>
                <a:cs typeface="Calibri Light" panose="020F0302020204030204" pitchFamily="34" charset="0"/>
              </a:rPr>
              <a:t>Das </a:t>
            </a:r>
            <a:r>
              <a:rPr lang="de-DE" sz="2200" b="1" dirty="0">
                <a:solidFill>
                  <a:schemeClr val="bg1"/>
                </a:solidFill>
                <a:latin typeface="+mj-lt"/>
                <a:ea typeface="Calibri Light" panose="020F0302020204030204" pitchFamily="34" charset="0"/>
                <a:cs typeface="Calibri Light" panose="020F0302020204030204" pitchFamily="34" charset="0"/>
              </a:rPr>
              <a:t>Denken</a:t>
            </a:r>
            <a:r>
              <a:rPr lang="en-US" sz="2200" b="1" dirty="0">
                <a:solidFill>
                  <a:schemeClr val="bg1"/>
                </a:solidFill>
                <a:latin typeface="+mj-lt"/>
                <a:ea typeface="Calibri Light" panose="020F0302020204030204" pitchFamily="34" charset="0"/>
                <a:cs typeface="Calibri Light" panose="020F0302020204030204" pitchFamily="34" charset="0"/>
              </a:rPr>
              <a:t> in </a:t>
            </a:r>
            <a:r>
              <a:rPr lang="de-DE" sz="2200" b="1" dirty="0">
                <a:solidFill>
                  <a:schemeClr val="bg1"/>
                </a:solidFill>
                <a:latin typeface="+mj-lt"/>
                <a:ea typeface="Calibri Light" panose="020F0302020204030204" pitchFamily="34" charset="0"/>
                <a:cs typeface="Calibri Light" panose="020F0302020204030204" pitchFamily="34" charset="0"/>
              </a:rPr>
              <a:t>Funktionen</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zeigt</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sich</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vor</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allem</a:t>
            </a:r>
            <a:r>
              <a:rPr lang="en-US" sz="2200" b="1" dirty="0">
                <a:solidFill>
                  <a:schemeClr val="bg1"/>
                </a:solidFill>
                <a:latin typeface="+mj-lt"/>
                <a:ea typeface="Calibri Light" panose="020F0302020204030204" pitchFamily="34" charset="0"/>
                <a:cs typeface="Calibri Light" panose="020F0302020204030204" pitchFamily="34" charset="0"/>
              </a:rPr>
              <a:t> in der </a:t>
            </a:r>
            <a:r>
              <a:rPr lang="de-DE" sz="2200" b="1" dirty="0">
                <a:solidFill>
                  <a:schemeClr val="bg1"/>
                </a:solidFill>
                <a:latin typeface="+mj-lt"/>
                <a:ea typeface="Calibri Light" panose="020F0302020204030204" pitchFamily="34" charset="0"/>
                <a:cs typeface="Calibri Light" panose="020F0302020204030204" pitchFamily="34" charset="0"/>
              </a:rPr>
              <a:t>Fähigkeit</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flexibel</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zwischen</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verschiedenen</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Darstellungsformen</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einer</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Funktion</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wechseln</a:t>
            </a:r>
            <a:r>
              <a:rPr lang="en-US" sz="2200" b="1" dirty="0">
                <a:solidFill>
                  <a:schemeClr val="bg1"/>
                </a:solidFill>
                <a:latin typeface="+mj-lt"/>
                <a:ea typeface="Calibri Light" panose="020F0302020204030204" pitchFamily="34" charset="0"/>
                <a:cs typeface="Calibri Light" panose="020F0302020204030204" pitchFamily="34" charset="0"/>
              </a:rPr>
              <a:t> </a:t>
            </a:r>
            <a:r>
              <a:rPr lang="de-DE" sz="2200" b="1" dirty="0">
                <a:solidFill>
                  <a:schemeClr val="bg1"/>
                </a:solidFill>
                <a:latin typeface="+mj-lt"/>
                <a:ea typeface="Calibri Light" panose="020F0302020204030204" pitchFamily="34" charset="0"/>
                <a:cs typeface="Calibri Light" panose="020F0302020204030204" pitchFamily="34" charset="0"/>
              </a:rPr>
              <a:t>zu</a:t>
            </a:r>
            <a:r>
              <a:rPr lang="en-US" sz="2200" b="1" dirty="0">
                <a:solidFill>
                  <a:schemeClr val="bg1"/>
                </a:solidFill>
                <a:latin typeface="+mj-lt"/>
                <a:ea typeface="Calibri Light" panose="020F0302020204030204" pitchFamily="34" charset="0"/>
                <a:cs typeface="Calibri Light" panose="020F0302020204030204" pitchFamily="34" charset="0"/>
              </a:rPr>
              <a:t> können.“ </a:t>
            </a:r>
            <a:r>
              <a:rPr lang="en-US" sz="2200" dirty="0">
                <a:solidFill>
                  <a:schemeClr val="bg1"/>
                </a:solidFill>
                <a:latin typeface="+mj-lt"/>
                <a:ea typeface="Calibri Light" panose="020F0302020204030204" pitchFamily="34" charset="0"/>
                <a:cs typeface="Calibri Light" panose="020F0302020204030204" pitchFamily="34" charset="0"/>
              </a:rPr>
              <a:t> </a:t>
            </a:r>
            <a:r>
              <a:rPr lang="en-US" sz="2200" dirty="0">
                <a:solidFill>
                  <a:schemeClr val="bg1"/>
                </a:solidFill>
                <a:latin typeface="+mj-lt"/>
                <a:ea typeface="+mn-lt"/>
                <a:cs typeface="+mn-lt"/>
              </a:rPr>
              <a:t>	               	           	</a:t>
            </a:r>
            <a:r>
              <a:rPr lang="en-US" sz="1200" dirty="0">
                <a:solidFill>
                  <a:schemeClr val="bg1"/>
                </a:solidFill>
                <a:latin typeface="+mj-lt"/>
                <a:ea typeface="+mn-lt"/>
                <a:cs typeface="+mn-lt"/>
              </a:rPr>
              <a:t>				       	</a:t>
            </a:r>
          </a:p>
          <a:p>
            <a:pPr algn="r"/>
            <a:r>
              <a:rPr lang="de-DE" sz="1200" dirty="0">
                <a:solidFill>
                  <a:schemeClr val="bg1"/>
                </a:solidFill>
                <a:latin typeface="+mj-lt"/>
                <a:ea typeface="+mn-lt"/>
                <a:cs typeface="+mn-lt"/>
              </a:rPr>
              <a:t>Barzel</a:t>
            </a:r>
            <a:r>
              <a:rPr lang="en-US" sz="1200" dirty="0">
                <a:solidFill>
                  <a:schemeClr val="bg1"/>
                </a:solidFill>
                <a:latin typeface="+mj-lt"/>
                <a:ea typeface="+mn-lt"/>
                <a:cs typeface="+mn-lt"/>
              </a:rPr>
              <a:t> et al. (2005, S. 20)</a:t>
            </a:r>
          </a:p>
        </p:txBody>
      </p:sp>
    </p:spTree>
    <p:custDataLst>
      <p:tags r:id="rId1"/>
    </p:custDataLst>
    <p:extLst>
      <p:ext uri="{BB962C8B-B14F-4D97-AF65-F5344CB8AC3E}">
        <p14:creationId xmlns:p14="http://schemas.microsoft.com/office/powerpoint/2010/main" val="3756777471"/>
      </p:ext>
    </p:extLst>
  </p:cSld>
  <p:clrMapOvr>
    <a:masterClrMapping/>
  </p:clrMapOvr>
  <mc:AlternateContent xmlns:mc="http://schemas.openxmlformats.org/markup-compatibility/2006" xmlns:p14="http://schemas.microsoft.com/office/powerpoint/2010/main">
    <mc:Choice Requires="p14">
      <p:transition spd="slow" p14:dur="2000" advTm="55477"/>
    </mc:Choice>
    <mc:Fallback xmlns="">
      <p:transition spd="slow" advTm="5547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454DB-C4B9-4577-4A3D-FFA7E0C89FB5}"/>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BEDB7153-2A27-158C-918F-E8CD312F5D64}"/>
              </a:ext>
            </a:extLst>
          </p:cNvPr>
          <p:cNvSpPr>
            <a:spLocks noGrp="1"/>
          </p:cNvSpPr>
          <p:nvPr>
            <p:ph type="title"/>
          </p:nvPr>
        </p:nvSpPr>
        <p:spPr>
          <a:xfrm>
            <a:off x="375156" y="372816"/>
            <a:ext cx="10809600" cy="1325033"/>
          </a:xfrm>
        </p:spPr>
        <p:txBody>
          <a:bodyPr vert="horz" lIns="121920" tIns="60960" rIns="121920" bIns="60960" rtlCol="0" anchor="t" anchorCtr="0">
            <a:noAutofit/>
          </a:bodyPr>
          <a:lstStyle/>
          <a:p>
            <a:r>
              <a:rPr lang="de-DE" sz="3200" b="1" spc="-1" dirty="0">
                <a:solidFill>
                  <a:sysClr val="windowText" lastClr="000000"/>
                </a:solidFill>
                <a:latin typeface="+mn-lt"/>
                <a:ea typeface="+mn-ea"/>
                <a:cs typeface="+mn-cs"/>
              </a:rPr>
              <a:t>Aspekte Funktionalen Denkens (GV)</a:t>
            </a:r>
            <a:br>
              <a:rPr lang="de-DE" sz="3200" b="1" spc="-1" dirty="0">
                <a:solidFill>
                  <a:sysClr val="windowText" lastClr="000000"/>
                </a:solidFill>
                <a:latin typeface="+mn-lt"/>
                <a:ea typeface="+mn-ea"/>
                <a:cs typeface="+mn-cs"/>
              </a:rPr>
            </a:br>
            <a:r>
              <a:rPr lang="de-DE" sz="2400" dirty="0">
                <a:solidFill>
                  <a:srgbClr val="202334"/>
                </a:solidFill>
                <a:latin typeface="Kantumruy Pro"/>
                <a:ea typeface="+mn-ea"/>
                <a:cs typeface="Arial"/>
              </a:rPr>
              <a:t>bei der Aufgabe „Bringe die Wippe ins Gleichgewicht“</a:t>
            </a:r>
          </a:p>
          <a:p>
            <a:endParaRPr lang="de-DE" sz="3200" b="1" dirty="0">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DDCCD7B9-8A12-46D5-9236-B94E5EB4CD5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24</a:t>
            </a:fld>
            <a:endParaRPr lang="de-DE" dirty="0"/>
          </a:p>
        </p:txBody>
      </p:sp>
    </p:spTree>
    <p:extLst>
      <p:ext uri="{BB962C8B-B14F-4D97-AF65-F5344CB8AC3E}">
        <p14:creationId xmlns:p14="http://schemas.microsoft.com/office/powerpoint/2010/main" val="2979044922"/>
      </p:ext>
    </p:extLst>
  </p:cSld>
  <p:clrMapOvr>
    <a:masterClrMapping/>
  </p:clrMapOvr>
  <mc:AlternateContent xmlns:mc="http://schemas.openxmlformats.org/markup-compatibility/2006" xmlns:p14="http://schemas.microsoft.com/office/powerpoint/2010/main">
    <mc:Choice Requires="p14">
      <p:transition spd="slow" p14:dur="2000" advTm="59850"/>
    </mc:Choice>
    <mc:Fallback xmlns="">
      <p:transition spd="slow" advTm="5985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454DB-C4B9-4577-4A3D-FFA7E0C89FB5}"/>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BEDB7153-2A27-158C-918F-E8CD312F5D64}"/>
              </a:ext>
            </a:extLst>
          </p:cNvPr>
          <p:cNvSpPr>
            <a:spLocks noGrp="1"/>
          </p:cNvSpPr>
          <p:nvPr>
            <p:ph type="title"/>
          </p:nvPr>
        </p:nvSpPr>
        <p:spPr>
          <a:xfrm>
            <a:off x="375156" y="372816"/>
            <a:ext cx="10809600" cy="1325033"/>
          </a:xfrm>
        </p:spPr>
        <p:txBody>
          <a:bodyPr vert="horz" lIns="121920" tIns="60960" rIns="121920" bIns="60960" rtlCol="0" anchor="t" anchorCtr="0">
            <a:noAutofit/>
          </a:bodyPr>
          <a:lstStyle/>
          <a:p>
            <a:r>
              <a:rPr lang="de-DE" sz="3200" b="1" spc="-1" dirty="0">
                <a:solidFill>
                  <a:sysClr val="windowText" lastClr="000000"/>
                </a:solidFill>
                <a:latin typeface="+mn-lt"/>
                <a:ea typeface="+mn-ea"/>
                <a:cs typeface="+mn-cs"/>
              </a:rPr>
              <a:t>Aspekte Funktionalen Denkens (GV)</a:t>
            </a:r>
            <a:br>
              <a:rPr lang="de-DE" sz="3200" b="1" spc="-1" dirty="0">
                <a:solidFill>
                  <a:sysClr val="windowText" lastClr="000000"/>
                </a:solidFill>
                <a:latin typeface="+mn-lt"/>
                <a:ea typeface="+mn-ea"/>
                <a:cs typeface="+mn-cs"/>
              </a:rPr>
            </a:br>
            <a:r>
              <a:rPr lang="de-DE" sz="2400" dirty="0">
                <a:solidFill>
                  <a:srgbClr val="202334"/>
                </a:solidFill>
                <a:latin typeface="Kantumruy Pro"/>
                <a:ea typeface="+mn-ea"/>
                <a:cs typeface="Arial"/>
              </a:rPr>
              <a:t>bei der Aufgabe „Bringe die Wippe ins Gleichgewicht“</a:t>
            </a:r>
          </a:p>
          <a:p>
            <a:endParaRPr lang="de-DE" sz="3200" b="1" dirty="0">
              <a:solidFill>
                <a:schemeClr val="bg1"/>
              </a:solidFill>
              <a:latin typeface="+mj-lt"/>
              <a:ea typeface="Calibri Light"/>
              <a:cs typeface="Calibri Light"/>
            </a:endParaRPr>
          </a:p>
        </p:txBody>
      </p:sp>
      <p:graphicFrame>
        <p:nvGraphicFramePr>
          <p:cNvPr id="3" name="Inhaltsplatzhalter 2">
            <a:extLst>
              <a:ext uri="{FF2B5EF4-FFF2-40B4-BE49-F238E27FC236}">
                <a16:creationId xmlns:a16="http://schemas.microsoft.com/office/drawing/2014/main" id="{E456D110-1807-971C-1726-FB81B3D7F49C}"/>
              </a:ext>
            </a:extLst>
          </p:cNvPr>
          <p:cNvGraphicFramePr>
            <a:graphicFrameLocks noGrp="1"/>
          </p:cNvGraphicFramePr>
          <p:nvPr>
            <p:ph sz="quarter" idx="13"/>
            <p:extLst>
              <p:ext uri="{D42A27DB-BD31-4B8C-83A1-F6EECF244321}">
                <p14:modId xmlns:p14="http://schemas.microsoft.com/office/powerpoint/2010/main" val="3865679959"/>
              </p:ext>
            </p:extLst>
          </p:nvPr>
        </p:nvGraphicFramePr>
        <p:xfrm>
          <a:off x="624255" y="1506017"/>
          <a:ext cx="11226191" cy="48360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Foliennummernplatzhalter 5">
            <a:extLst>
              <a:ext uri="{FF2B5EF4-FFF2-40B4-BE49-F238E27FC236}">
                <a16:creationId xmlns:a16="http://schemas.microsoft.com/office/drawing/2014/main" id="{DDCCD7B9-8A12-46D5-9236-B94E5EB4CD5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25</a:t>
            </a:fld>
            <a:endParaRPr lang="de-DE" dirty="0"/>
          </a:p>
        </p:txBody>
      </p:sp>
      <p:sp>
        <p:nvSpPr>
          <p:cNvPr id="5" name="Rechteck 4">
            <a:extLst>
              <a:ext uri="{FF2B5EF4-FFF2-40B4-BE49-F238E27FC236}">
                <a16:creationId xmlns:a16="http://schemas.microsoft.com/office/drawing/2014/main" id="{7D622A4F-5085-4B16-A5C3-95A0D39EBC0D}"/>
              </a:ext>
            </a:extLst>
          </p:cNvPr>
          <p:cNvSpPr/>
          <p:nvPr/>
        </p:nvSpPr>
        <p:spPr>
          <a:xfrm>
            <a:off x="4251881" y="1506017"/>
            <a:ext cx="7748337" cy="470995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115015940"/>
      </p:ext>
    </p:extLst>
  </p:cSld>
  <p:clrMapOvr>
    <a:masterClrMapping/>
  </p:clrMapOvr>
  <mc:AlternateContent xmlns:mc="http://schemas.openxmlformats.org/markup-compatibility/2006" xmlns:p14="http://schemas.microsoft.com/office/powerpoint/2010/main">
    <mc:Choice Requires="p14">
      <p:transition spd="slow" p14:dur="2000" advTm="13792"/>
    </mc:Choice>
    <mc:Fallback xmlns="">
      <p:transition spd="slow" advTm="13792"/>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454DB-C4B9-4577-4A3D-FFA7E0C89FB5}"/>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BEDB7153-2A27-158C-918F-E8CD312F5D64}"/>
              </a:ext>
            </a:extLst>
          </p:cNvPr>
          <p:cNvSpPr>
            <a:spLocks noGrp="1"/>
          </p:cNvSpPr>
          <p:nvPr>
            <p:ph type="title"/>
          </p:nvPr>
        </p:nvSpPr>
        <p:spPr>
          <a:xfrm>
            <a:off x="375156" y="372816"/>
            <a:ext cx="10809600" cy="1325033"/>
          </a:xfrm>
        </p:spPr>
        <p:txBody>
          <a:bodyPr vert="horz" lIns="121920" tIns="60960" rIns="121920" bIns="60960" rtlCol="0" anchor="t" anchorCtr="0">
            <a:noAutofit/>
          </a:bodyPr>
          <a:lstStyle/>
          <a:p>
            <a:r>
              <a:rPr lang="de-DE" sz="3200" b="1" spc="-1" dirty="0">
                <a:solidFill>
                  <a:sysClr val="windowText" lastClr="000000"/>
                </a:solidFill>
                <a:latin typeface="+mn-lt"/>
                <a:ea typeface="+mn-ea"/>
                <a:cs typeface="+mn-cs"/>
              </a:rPr>
              <a:t>Aspekte Funktionalen Denkens (GV)</a:t>
            </a:r>
            <a:br>
              <a:rPr lang="de-DE" sz="3200" b="1" spc="-1" dirty="0">
                <a:solidFill>
                  <a:sysClr val="windowText" lastClr="000000"/>
                </a:solidFill>
                <a:latin typeface="+mn-lt"/>
                <a:ea typeface="+mn-ea"/>
                <a:cs typeface="+mn-cs"/>
              </a:rPr>
            </a:br>
            <a:r>
              <a:rPr lang="de-DE" sz="2400" dirty="0">
                <a:solidFill>
                  <a:srgbClr val="202334"/>
                </a:solidFill>
                <a:latin typeface="Kantumruy Pro"/>
                <a:ea typeface="+mn-ea"/>
                <a:cs typeface="Arial"/>
              </a:rPr>
              <a:t>bei der Aufgabe "Bringe die Wippe ins Gleichgewicht"</a:t>
            </a:r>
          </a:p>
          <a:p>
            <a:endParaRPr lang="de-DE" sz="3200" b="1" dirty="0">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DDCCD7B9-8A12-46D5-9236-B94E5EB4CD5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26</a:t>
            </a:fld>
            <a:endParaRPr lang="de-DE" dirty="0"/>
          </a:p>
        </p:txBody>
      </p:sp>
      <p:graphicFrame>
        <p:nvGraphicFramePr>
          <p:cNvPr id="10" name="Inhaltsplatzhalter 2">
            <a:extLst>
              <a:ext uri="{FF2B5EF4-FFF2-40B4-BE49-F238E27FC236}">
                <a16:creationId xmlns:a16="http://schemas.microsoft.com/office/drawing/2014/main" id="{8BD54378-CE5C-4C9D-95C4-D3DC33FDDC56}"/>
              </a:ext>
            </a:extLst>
          </p:cNvPr>
          <p:cNvGraphicFramePr>
            <a:graphicFrameLocks/>
          </p:cNvGraphicFramePr>
          <p:nvPr>
            <p:extLst>
              <p:ext uri="{D42A27DB-BD31-4B8C-83A1-F6EECF244321}">
                <p14:modId xmlns:p14="http://schemas.microsoft.com/office/powerpoint/2010/main" val="3618157473"/>
              </p:ext>
            </p:extLst>
          </p:nvPr>
        </p:nvGraphicFramePr>
        <p:xfrm>
          <a:off x="312128" y="1463123"/>
          <a:ext cx="11226191" cy="48360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hteck 4">
            <a:extLst>
              <a:ext uri="{FF2B5EF4-FFF2-40B4-BE49-F238E27FC236}">
                <a16:creationId xmlns:a16="http://schemas.microsoft.com/office/drawing/2014/main" id="{7D622A4F-5085-4B16-A5C3-95A0D39EBC0D}"/>
              </a:ext>
            </a:extLst>
          </p:cNvPr>
          <p:cNvSpPr/>
          <p:nvPr/>
        </p:nvSpPr>
        <p:spPr>
          <a:xfrm>
            <a:off x="8008126" y="1256435"/>
            <a:ext cx="3808718" cy="4980076"/>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2831547451"/>
      </p:ext>
    </p:extLst>
  </p:cSld>
  <p:clrMapOvr>
    <a:masterClrMapping/>
  </p:clrMapOvr>
  <mc:AlternateContent xmlns:mc="http://schemas.openxmlformats.org/markup-compatibility/2006" xmlns:p14="http://schemas.microsoft.com/office/powerpoint/2010/main">
    <mc:Choice Requires="p14">
      <p:transition spd="slow" p14:dur="2000" advTm="8938"/>
    </mc:Choice>
    <mc:Fallback xmlns="">
      <p:transition spd="slow" advTm="8938"/>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454DB-C4B9-4577-4A3D-FFA7E0C89FB5}"/>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BEDB7153-2A27-158C-918F-E8CD312F5D64}"/>
              </a:ext>
            </a:extLst>
          </p:cNvPr>
          <p:cNvSpPr>
            <a:spLocks noGrp="1"/>
          </p:cNvSpPr>
          <p:nvPr>
            <p:ph type="title"/>
          </p:nvPr>
        </p:nvSpPr>
        <p:spPr>
          <a:xfrm>
            <a:off x="375156" y="372816"/>
            <a:ext cx="10809600" cy="1325033"/>
          </a:xfrm>
        </p:spPr>
        <p:txBody>
          <a:bodyPr vert="horz" lIns="121920" tIns="60960" rIns="121920" bIns="60960" rtlCol="0" anchor="t" anchorCtr="0">
            <a:noAutofit/>
          </a:bodyPr>
          <a:lstStyle/>
          <a:p>
            <a:r>
              <a:rPr lang="de-DE" sz="3200" b="1" spc="-1" dirty="0">
                <a:solidFill>
                  <a:sysClr val="windowText" lastClr="000000"/>
                </a:solidFill>
                <a:latin typeface="+mn-lt"/>
                <a:ea typeface="+mn-ea"/>
                <a:cs typeface="+mn-cs"/>
              </a:rPr>
              <a:t>Aspekte Funktionalen Denkens (GV)</a:t>
            </a:r>
            <a:br>
              <a:rPr lang="de-DE" sz="3200" b="1" spc="-1" dirty="0">
                <a:solidFill>
                  <a:sysClr val="windowText" lastClr="000000"/>
                </a:solidFill>
                <a:latin typeface="+mn-lt"/>
                <a:ea typeface="+mn-ea"/>
                <a:cs typeface="+mn-cs"/>
              </a:rPr>
            </a:br>
            <a:r>
              <a:rPr lang="de-DE" sz="2400" dirty="0">
                <a:solidFill>
                  <a:srgbClr val="202334"/>
                </a:solidFill>
                <a:latin typeface="Kantumruy Pro"/>
                <a:ea typeface="+mn-ea"/>
                <a:cs typeface="Arial"/>
              </a:rPr>
              <a:t>bei der Aufgabe "Bringe die Wippe ins Gleichgewicht"</a:t>
            </a:r>
          </a:p>
          <a:p>
            <a:endParaRPr lang="de-DE" sz="3200" b="1" dirty="0">
              <a:solidFill>
                <a:schemeClr val="bg1"/>
              </a:solidFill>
              <a:latin typeface="+mj-lt"/>
              <a:ea typeface="Calibri Light"/>
              <a:cs typeface="Calibri Light"/>
            </a:endParaRPr>
          </a:p>
        </p:txBody>
      </p:sp>
      <p:sp>
        <p:nvSpPr>
          <p:cNvPr id="8" name="Foliennummernplatzhalter 5">
            <a:extLst>
              <a:ext uri="{FF2B5EF4-FFF2-40B4-BE49-F238E27FC236}">
                <a16:creationId xmlns:a16="http://schemas.microsoft.com/office/drawing/2014/main" id="{DDCCD7B9-8A12-46D5-9236-B94E5EB4CD5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27</a:t>
            </a:fld>
            <a:endParaRPr lang="de-DE" dirty="0"/>
          </a:p>
        </p:txBody>
      </p:sp>
      <p:graphicFrame>
        <p:nvGraphicFramePr>
          <p:cNvPr id="9" name="Inhaltsplatzhalter 2">
            <a:extLst>
              <a:ext uri="{FF2B5EF4-FFF2-40B4-BE49-F238E27FC236}">
                <a16:creationId xmlns:a16="http://schemas.microsoft.com/office/drawing/2014/main" id="{7ED2F457-AD78-4617-874D-B5F2E159A3D4}"/>
              </a:ext>
            </a:extLst>
          </p:cNvPr>
          <p:cNvGraphicFramePr>
            <a:graphicFrameLocks/>
          </p:cNvGraphicFramePr>
          <p:nvPr>
            <p:extLst>
              <p:ext uri="{D42A27DB-BD31-4B8C-83A1-F6EECF244321}">
                <p14:modId xmlns:p14="http://schemas.microsoft.com/office/powerpoint/2010/main" val="2225206200"/>
              </p:ext>
            </p:extLst>
          </p:nvPr>
        </p:nvGraphicFramePr>
        <p:xfrm>
          <a:off x="312128" y="1463123"/>
          <a:ext cx="11226191" cy="48360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95735520"/>
      </p:ext>
    </p:extLst>
  </p:cSld>
  <p:clrMapOvr>
    <a:masterClrMapping/>
  </p:clrMapOvr>
  <mc:AlternateContent xmlns:mc="http://schemas.openxmlformats.org/markup-compatibility/2006" xmlns:p14="http://schemas.microsoft.com/office/powerpoint/2010/main">
    <mc:Choice Requires="p14">
      <p:transition spd="slow" p14:dur="2000" advTm="6826"/>
    </mc:Choice>
    <mc:Fallback xmlns="">
      <p:transition spd="slow" advTm="6826"/>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371DA38A-3F61-9392-C844-D69B44B523F3}"/>
              </a:ext>
            </a:extLst>
          </p:cNvPr>
          <p:cNvSpPr>
            <a:spLocks noGrp="1"/>
          </p:cNvSpPr>
          <p:nvPr>
            <p:ph type="title"/>
          </p:nvPr>
        </p:nvSpPr>
        <p:spPr>
          <a:xfrm>
            <a:off x="1865406" y="1535691"/>
            <a:ext cx="8461188" cy="1629833"/>
          </a:xfrm>
        </p:spPr>
        <p:txBody>
          <a:bodyPr vert="horz" lIns="121920" tIns="60960" rIns="121920" bIns="60960" rtlCol="0" anchor="t" anchorCtr="0">
            <a:noAutofit/>
          </a:bodyPr>
          <a:lstStyle/>
          <a:p>
            <a:pPr algn="ctr"/>
            <a:r>
              <a:rPr lang="de-DE" sz="3200" b="1" dirty="0">
                <a:solidFill>
                  <a:schemeClr val="bg1"/>
                </a:solidFill>
                <a:latin typeface="+mj-lt"/>
                <a:cs typeface="Arial"/>
              </a:rPr>
              <a:t>Kaffee?</a:t>
            </a:r>
            <a:endParaRPr lang="de-DE" sz="3200" b="1" dirty="0">
              <a:solidFill>
                <a:schemeClr val="bg1"/>
              </a:solidFill>
              <a:latin typeface="+mj-lt"/>
            </a:endParaRPr>
          </a:p>
        </p:txBody>
      </p:sp>
      <p:sp>
        <p:nvSpPr>
          <p:cNvPr id="7" name="Foliennummernplatzhalter 4">
            <a:extLst>
              <a:ext uri="{FF2B5EF4-FFF2-40B4-BE49-F238E27FC236}">
                <a16:creationId xmlns:a16="http://schemas.microsoft.com/office/drawing/2014/main" id="{80768AB6-7CC6-463F-B061-B9C0A21CC0CF}"/>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28</a:t>
            </a:fld>
            <a:endParaRPr lang="de-DE" dirty="0"/>
          </a:p>
        </p:txBody>
      </p:sp>
      <p:pic>
        <p:nvPicPr>
          <p:cNvPr id="2" name="Grafik 1">
            <a:extLst>
              <a:ext uri="{FF2B5EF4-FFF2-40B4-BE49-F238E27FC236}">
                <a16:creationId xmlns:a16="http://schemas.microsoft.com/office/drawing/2014/main" id="{151FE0FA-7BE0-326A-E1D0-E68A6FB87A1A}"/>
              </a:ext>
            </a:extLst>
          </p:cNvPr>
          <p:cNvPicPr>
            <a:picLocks noChangeAspect="1"/>
          </p:cNvPicPr>
          <p:nvPr/>
        </p:nvPicPr>
        <p:blipFill>
          <a:blip r:embed="rId3"/>
          <a:stretch>
            <a:fillRect/>
          </a:stretch>
        </p:blipFill>
        <p:spPr>
          <a:xfrm>
            <a:off x="4893293" y="2716789"/>
            <a:ext cx="2405413" cy="3176011"/>
          </a:xfrm>
          <a:prstGeom prst="rect">
            <a:avLst/>
          </a:prstGeom>
        </p:spPr>
      </p:pic>
      <p:sp>
        <p:nvSpPr>
          <p:cNvPr id="5" name="Textfeld 4">
            <a:extLst>
              <a:ext uri="{FF2B5EF4-FFF2-40B4-BE49-F238E27FC236}">
                <a16:creationId xmlns:a16="http://schemas.microsoft.com/office/drawing/2014/main" id="{D6CA46EB-AAD9-0BD2-2983-9BF2C0188BC6}"/>
              </a:ext>
            </a:extLst>
          </p:cNvPr>
          <p:cNvSpPr txBox="1"/>
          <p:nvPr/>
        </p:nvSpPr>
        <p:spPr>
          <a:xfrm>
            <a:off x="9296399" y="5200685"/>
            <a:ext cx="2743201" cy="584775"/>
          </a:xfrm>
          <a:prstGeom prst="rect">
            <a:avLst/>
          </a:prstGeom>
          <a:noFill/>
        </p:spPr>
        <p:txBody>
          <a:bodyPr wrap="square">
            <a:spAutoFit/>
          </a:bodyPr>
          <a:lstStyle/>
          <a:p>
            <a:r>
              <a:rPr lang="de-DE" sz="800" dirty="0">
                <a:solidFill>
                  <a:schemeClr val="bg1"/>
                </a:solidFill>
              </a:rPr>
              <a:t>Abbildung: Kaffeetasse. Quelle: Pixabay, Urheber: </a:t>
            </a:r>
            <a:r>
              <a:rPr lang="de-DE" sz="800" i="1" dirty="0">
                <a:solidFill>
                  <a:schemeClr val="bg1"/>
                </a:solidFill>
              </a:rPr>
              <a:t>Fotografie‑Studio</a:t>
            </a:r>
            <a:r>
              <a:rPr lang="de-DE" sz="800" dirty="0">
                <a:solidFill>
                  <a:schemeClr val="bg1"/>
                </a:solidFill>
              </a:rPr>
              <a:t> (Pixabay), https://pixabay.com/de/illustrations/cafe-kaffee-latte-art-cappuccino-7441426/ (Zugriff am: 14.07.2025).</a:t>
            </a:r>
          </a:p>
        </p:txBody>
      </p:sp>
    </p:spTree>
    <p:extLst>
      <p:ext uri="{BB962C8B-B14F-4D97-AF65-F5344CB8AC3E}">
        <p14:creationId xmlns:p14="http://schemas.microsoft.com/office/powerpoint/2010/main" val="1474004722"/>
      </p:ext>
    </p:extLst>
  </p:cSld>
  <p:clrMapOvr>
    <a:masterClrMapping/>
  </p:clrMapOvr>
  <mc:AlternateContent xmlns:mc="http://schemas.openxmlformats.org/markup-compatibility/2006" xmlns:p14="http://schemas.microsoft.com/office/powerpoint/2010/main">
    <mc:Choice Requires="p14">
      <p:transition spd="slow" p14:dur="2000" advTm="13706"/>
    </mc:Choice>
    <mc:Fallback xmlns="">
      <p:transition spd="slow" advTm="13706"/>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04FE5-B4BB-A3FB-5EE2-EDF505C5A403}"/>
            </a:ext>
          </a:extLst>
        </p:cNvPr>
        <p:cNvGrpSpPr/>
        <p:nvPr/>
      </p:nvGrpSpPr>
      <p:grpSpPr>
        <a:xfrm>
          <a:off x="0" y="0"/>
          <a:ext cx="0" cy="0"/>
          <a:chOff x="0" y="0"/>
          <a:chExt cx="0" cy="0"/>
        </a:xfrm>
      </p:grpSpPr>
      <p:grpSp>
        <p:nvGrpSpPr>
          <p:cNvPr id="5" name="Gruppieren 4">
            <a:extLst>
              <a:ext uri="{FF2B5EF4-FFF2-40B4-BE49-F238E27FC236}">
                <a16:creationId xmlns:a16="http://schemas.microsoft.com/office/drawing/2014/main" id="{895AB1B7-A0DE-4741-B3F8-2042CC05AB67}"/>
              </a:ext>
            </a:extLst>
          </p:cNvPr>
          <p:cNvGrpSpPr/>
          <p:nvPr/>
        </p:nvGrpSpPr>
        <p:grpSpPr>
          <a:xfrm>
            <a:off x="1807511" y="1377909"/>
            <a:ext cx="8134158" cy="4692151"/>
            <a:chOff x="182967" y="1639576"/>
            <a:chExt cx="8576557" cy="5108363"/>
          </a:xfrm>
        </p:grpSpPr>
        <p:pic>
          <p:nvPicPr>
            <p:cNvPr id="3" name="Grafik 2">
              <a:extLst>
                <a:ext uri="{FF2B5EF4-FFF2-40B4-BE49-F238E27FC236}">
                  <a16:creationId xmlns:a16="http://schemas.microsoft.com/office/drawing/2014/main" id="{EDFD6EF7-F274-42C8-8BA9-A78836E57DB5}"/>
                </a:ext>
              </a:extLst>
            </p:cNvPr>
            <p:cNvPicPr>
              <a:picLocks noChangeAspect="1"/>
            </p:cNvPicPr>
            <p:nvPr/>
          </p:nvPicPr>
          <p:blipFill>
            <a:blip r:embed="rId4"/>
            <a:stretch>
              <a:fillRect/>
            </a:stretch>
          </p:blipFill>
          <p:spPr>
            <a:xfrm>
              <a:off x="4349511" y="1811505"/>
              <a:ext cx="3492978" cy="4516582"/>
            </a:xfrm>
            <a:prstGeom prst="rect">
              <a:avLst/>
            </a:prstGeom>
          </p:spPr>
        </p:pic>
        <p:sp>
          <p:nvSpPr>
            <p:cNvPr id="15" name="Rechteck 14">
              <a:extLst>
                <a:ext uri="{FF2B5EF4-FFF2-40B4-BE49-F238E27FC236}">
                  <a16:creationId xmlns:a16="http://schemas.microsoft.com/office/drawing/2014/main" id="{78FCCF77-DE00-C106-62F2-C3C087E1A146}"/>
                </a:ext>
              </a:extLst>
            </p:cNvPr>
            <p:cNvSpPr/>
            <p:nvPr/>
          </p:nvSpPr>
          <p:spPr>
            <a:xfrm>
              <a:off x="182967" y="1639576"/>
              <a:ext cx="8576557" cy="51083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p>
          </p:txBody>
        </p:sp>
        <p:pic>
          <p:nvPicPr>
            <p:cNvPr id="4" name="Picture 3">
              <a:extLst>
                <a:ext uri="{FF2B5EF4-FFF2-40B4-BE49-F238E27FC236}">
                  <a16:creationId xmlns:a16="http://schemas.microsoft.com/office/drawing/2014/main" id="{C4ACBB4B-108D-6BE6-2482-8FEE28D50D02}"/>
                </a:ext>
              </a:extLst>
            </p:cNvPr>
            <p:cNvPicPr>
              <a:picLocks noChangeAspect="1"/>
            </p:cNvPicPr>
            <p:nvPr/>
          </p:nvPicPr>
          <p:blipFill>
            <a:blip r:embed="rId5"/>
            <a:stretch>
              <a:fillRect/>
            </a:stretch>
          </p:blipFill>
          <p:spPr>
            <a:xfrm>
              <a:off x="335693" y="1811505"/>
              <a:ext cx="3625516" cy="4764506"/>
            </a:xfrm>
            <a:prstGeom prst="rect">
              <a:avLst/>
            </a:prstGeom>
          </p:spPr>
        </p:pic>
      </p:grpSp>
      <p:sp>
        <p:nvSpPr>
          <p:cNvPr id="16" name="Foliennummernplatzhalter 5">
            <a:extLst>
              <a:ext uri="{FF2B5EF4-FFF2-40B4-BE49-F238E27FC236}">
                <a16:creationId xmlns:a16="http://schemas.microsoft.com/office/drawing/2014/main" id="{ADE46367-4847-4A44-8068-83A2BFE37090}"/>
              </a:ext>
            </a:extLst>
          </p:cNvPr>
          <p:cNvSpPr txBox="1">
            <a:spLocks/>
          </p:cNvSpPr>
          <p:nvPr/>
        </p:nvSpPr>
        <p:spPr>
          <a:xfrm>
            <a:off x="1" y="6553199"/>
            <a:ext cx="624254" cy="137629"/>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29</a:t>
            </a:fld>
            <a:endParaRPr lang="de-DE" dirty="0"/>
          </a:p>
        </p:txBody>
      </p:sp>
      <p:sp>
        <p:nvSpPr>
          <p:cNvPr id="17" name="Rechteck 16">
            <a:extLst>
              <a:ext uri="{FF2B5EF4-FFF2-40B4-BE49-F238E27FC236}">
                <a16:creationId xmlns:a16="http://schemas.microsoft.com/office/drawing/2014/main" id="{433C0AB0-3B5A-4BF9-B935-C2AA417CD414}"/>
              </a:ext>
            </a:extLst>
          </p:cNvPr>
          <p:cNvSpPr/>
          <p:nvPr/>
        </p:nvSpPr>
        <p:spPr>
          <a:xfrm>
            <a:off x="1538705" y="1264596"/>
            <a:ext cx="9114161" cy="4941651"/>
          </a:xfrm>
          <a:prstGeom prst="rect">
            <a:avLst/>
          </a:prstGeom>
          <a:solidFill>
            <a:schemeClr val="tx1">
              <a:alpha val="67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A2B48328-D777-24FE-B00D-77DE6879D95C}"/>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Lehrkraft</a:t>
            </a:r>
            <a:endParaRPr lang="de-DE" sz="2400" dirty="0">
              <a:solidFill>
                <a:schemeClr val="bg1"/>
              </a:solidFill>
              <a:latin typeface="+mj-lt"/>
            </a:endParaRPr>
          </a:p>
        </p:txBody>
      </p:sp>
      <p:sp>
        <p:nvSpPr>
          <p:cNvPr id="19" name="Titel 1">
            <a:extLst>
              <a:ext uri="{FF2B5EF4-FFF2-40B4-BE49-F238E27FC236}">
                <a16:creationId xmlns:a16="http://schemas.microsoft.com/office/drawing/2014/main" id="{0A594C44-E0A4-4A25-93C1-A79E1C8F86EF}"/>
              </a:ext>
            </a:extLst>
          </p:cNvPr>
          <p:cNvSpPr txBox="1">
            <a:spLocks/>
          </p:cNvSpPr>
          <p:nvPr/>
        </p:nvSpPr>
        <p:spPr>
          <a:xfrm>
            <a:off x="3980476" y="2752381"/>
            <a:ext cx="4230621" cy="2484516"/>
          </a:xfrm>
          <a:prstGeom prst="rect">
            <a:avLst/>
          </a:prstGeom>
          <a:solidFill>
            <a:srgbClr val="00E5B6"/>
          </a:solidFill>
          <a:ln w="12700">
            <a:solidFill>
              <a:schemeClr val="bg1"/>
            </a:solidFill>
          </a:ln>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0000"/>
              </a:lnSpc>
            </a:pPr>
            <a:r>
              <a:rPr lang="de-DE" sz="2300" b="1" u="sng" dirty="0">
                <a:solidFill>
                  <a:schemeClr val="bg1"/>
                </a:solidFill>
                <a:latin typeface="Kantumruy Pro SemiBold"/>
                <a:cs typeface="Arial"/>
              </a:rPr>
              <a:t>Arbeitsauftrag:</a:t>
            </a:r>
          </a:p>
          <a:p>
            <a:pPr>
              <a:lnSpc>
                <a:spcPct val="100000"/>
              </a:lnSpc>
            </a:pPr>
            <a:r>
              <a:rPr lang="de-DE" sz="2200" dirty="0">
                <a:solidFill>
                  <a:schemeClr val="bg1"/>
                </a:solidFill>
                <a:latin typeface="+mn-lt"/>
                <a:cs typeface="Arial"/>
              </a:rPr>
              <a:t>Diskutieren Sie den didaktischen Mehrwert des </a:t>
            </a:r>
            <a:r>
              <a:rPr lang="de-DE" sz="2200" b="1" dirty="0">
                <a:solidFill>
                  <a:schemeClr val="bg1"/>
                </a:solidFill>
                <a:latin typeface="+mn-lt"/>
                <a:cs typeface="Arial"/>
              </a:rPr>
              <a:t>virtuellen Experiments</a:t>
            </a:r>
            <a:r>
              <a:rPr lang="de-DE" sz="2200" dirty="0">
                <a:solidFill>
                  <a:schemeClr val="bg1"/>
                </a:solidFill>
                <a:latin typeface="+mn-lt"/>
                <a:cs typeface="Arial"/>
              </a:rPr>
              <a:t> und der </a:t>
            </a:r>
            <a:r>
              <a:rPr lang="de-DE" sz="2200" b="1" dirty="0">
                <a:solidFill>
                  <a:schemeClr val="bg1"/>
                </a:solidFill>
                <a:latin typeface="+mn-lt"/>
                <a:cs typeface="Arial"/>
              </a:rPr>
              <a:t>Simulation</a:t>
            </a:r>
            <a:r>
              <a:rPr lang="de-DE" sz="2200" dirty="0">
                <a:solidFill>
                  <a:schemeClr val="bg1"/>
                </a:solidFill>
                <a:latin typeface="+mn-lt"/>
                <a:cs typeface="Arial"/>
              </a:rPr>
              <a:t> im Hinblick auf die Förderung funktionalen Denkens.</a:t>
            </a:r>
          </a:p>
        </p:txBody>
      </p:sp>
      <p:sp>
        <p:nvSpPr>
          <p:cNvPr id="7" name="Textfeld 6">
            <a:extLst>
              <a:ext uri="{FF2B5EF4-FFF2-40B4-BE49-F238E27FC236}">
                <a16:creationId xmlns:a16="http://schemas.microsoft.com/office/drawing/2014/main" id="{CBE78561-0500-18C1-ABEF-19DE550A4CD6}"/>
              </a:ext>
            </a:extLst>
          </p:cNvPr>
          <p:cNvSpPr txBox="1"/>
          <p:nvPr/>
        </p:nvSpPr>
        <p:spPr bwMode="auto">
          <a:xfrm>
            <a:off x="10082515" y="5593404"/>
            <a:ext cx="18772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Abbildungen: Screenshots Arbeitsblatt Wippe; Material für Lehrkräfte</a:t>
            </a:r>
          </a:p>
          <a:p>
            <a:endParaRPr lang="de-DE" sz="800" dirty="0">
              <a:solidFill>
                <a:sysClr val="windowText" lastClr="000000"/>
              </a:solidFill>
              <a:latin typeface="+mj-lt"/>
            </a:endParaRPr>
          </a:p>
        </p:txBody>
      </p:sp>
    </p:spTree>
    <p:custDataLst>
      <p:tags r:id="rId1"/>
    </p:custDataLst>
    <p:extLst>
      <p:ext uri="{BB962C8B-B14F-4D97-AF65-F5344CB8AC3E}">
        <p14:creationId xmlns:p14="http://schemas.microsoft.com/office/powerpoint/2010/main" val="3152110275"/>
      </p:ext>
    </p:extLst>
  </p:cSld>
  <p:clrMapOvr>
    <a:masterClrMapping/>
  </p:clrMapOvr>
  <mc:AlternateContent xmlns:mc="http://schemas.openxmlformats.org/markup-compatibility/2006" xmlns:p14="http://schemas.microsoft.com/office/powerpoint/2010/main">
    <mc:Choice Requires="p14">
      <p:transition spd="slow" p14:dur="2000" advTm="75808"/>
    </mc:Choice>
    <mc:Fallback xmlns="">
      <p:transition spd="slow" advTm="758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9DAB577-1A84-A574-FD74-831614447677}"/>
              </a:ext>
            </a:extLst>
          </p:cNvPr>
          <p:cNvPicPr>
            <a:picLocks noChangeAspect="1"/>
          </p:cNvPicPr>
          <p:nvPr/>
        </p:nvPicPr>
        <p:blipFill>
          <a:blip r:embed="rId3"/>
          <a:stretch>
            <a:fillRect/>
          </a:stretch>
        </p:blipFill>
        <p:spPr>
          <a:xfrm>
            <a:off x="149183" y="1608667"/>
            <a:ext cx="6602743" cy="2661055"/>
          </a:xfrm>
          <a:prstGeom prst="rect">
            <a:avLst/>
          </a:prstGeom>
        </p:spPr>
      </p:pic>
      <p:pic>
        <p:nvPicPr>
          <p:cNvPr id="4" name="Grafik 3">
            <a:extLst>
              <a:ext uri="{FF2B5EF4-FFF2-40B4-BE49-F238E27FC236}">
                <a16:creationId xmlns:a16="http://schemas.microsoft.com/office/drawing/2014/main" id="{0BB9DF8E-F8AF-4955-8136-18D0943F2B88}"/>
              </a:ext>
            </a:extLst>
          </p:cNvPr>
          <p:cNvPicPr>
            <a:picLocks noChangeAspect="1"/>
          </p:cNvPicPr>
          <p:nvPr/>
        </p:nvPicPr>
        <p:blipFill>
          <a:blip r:embed="rId4"/>
          <a:stretch>
            <a:fillRect/>
          </a:stretch>
        </p:blipFill>
        <p:spPr>
          <a:xfrm>
            <a:off x="5672691" y="3350932"/>
            <a:ext cx="6048546" cy="2732944"/>
          </a:xfrm>
          <a:prstGeom prst="rect">
            <a:avLst/>
          </a:prstGeom>
        </p:spPr>
      </p:pic>
      <p:sp>
        <p:nvSpPr>
          <p:cNvPr id="8" name="Textfeld 7">
            <a:extLst>
              <a:ext uri="{FF2B5EF4-FFF2-40B4-BE49-F238E27FC236}">
                <a16:creationId xmlns:a16="http://schemas.microsoft.com/office/drawing/2014/main" id="{1A299AC1-F318-43FA-AEFD-37258F96E996}"/>
              </a:ext>
            </a:extLst>
          </p:cNvPr>
          <p:cNvSpPr txBox="1"/>
          <p:nvPr/>
        </p:nvSpPr>
        <p:spPr>
          <a:xfrm>
            <a:off x="149182" y="4345139"/>
            <a:ext cx="3722427" cy="64633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prstClr val="black"/>
                </a:solidFill>
                <a:latin typeface="Kantumruy Pro"/>
              </a:rPr>
              <a:t>(Screenshot aus: Hillmayr et al., 2017)</a:t>
            </a: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de-DE" sz="1100" b="0" i="0" u="none" strike="noStrike" kern="1200" cap="none" spc="0" normalizeH="0" baseline="0" noProof="0" dirty="0">
                <a:ln>
                  <a:noFill/>
                </a:ln>
                <a:solidFill>
                  <a:prstClr val="black"/>
                </a:solidFill>
                <a:effectLst/>
                <a:uLnTx/>
                <a:uFillTx/>
                <a:latin typeface="Kantumruy Pro"/>
                <a:ea typeface="+mn-ea"/>
                <a:cs typeface="+mn-cs"/>
              </a:rPr>
            </a:br>
            <a:r>
              <a:rPr kumimoji="0" lang="de-DE" sz="800" b="0" i="0" u="none" strike="noStrike" kern="1200" cap="none" spc="0" normalizeH="0" baseline="0" noProof="0" dirty="0">
                <a:ln>
                  <a:noFill/>
                </a:ln>
                <a:solidFill>
                  <a:prstClr val="black"/>
                </a:solidFill>
                <a:effectLst/>
                <a:uLnTx/>
                <a:uFillTx/>
                <a:latin typeface="Kantumruy Pro"/>
                <a:ea typeface="+mn-ea"/>
                <a:cs typeface="+mn-cs"/>
                <a:hlinkClick r:id="rId5"/>
              </a:rPr>
              <a:t>https://www.pedocs.de/volltexte/2018/15482/pdf/Hillmeyr_2017_Digitale_Medien_im_mathematisch_naturwissenschaftlichen_Unterricht.pdf</a:t>
            </a:r>
            <a:r>
              <a:rPr kumimoji="0" lang="de-DE" sz="800" b="0" i="0" u="none" strike="noStrike" kern="1200" cap="none" spc="0" normalizeH="0" baseline="0" noProof="0" dirty="0">
                <a:ln>
                  <a:noFill/>
                </a:ln>
                <a:solidFill>
                  <a:prstClr val="black"/>
                </a:solidFill>
                <a:effectLst/>
                <a:uLnTx/>
                <a:uFillTx/>
                <a:latin typeface="Kantumruy Pro"/>
                <a:ea typeface="+mn-ea"/>
                <a:cs typeface="+mn-cs"/>
              </a:rPr>
              <a:t> </a:t>
            </a:r>
          </a:p>
        </p:txBody>
      </p:sp>
      <p:sp>
        <p:nvSpPr>
          <p:cNvPr id="5" name="Foliennummernplatzhalter 3">
            <a:extLst>
              <a:ext uri="{FF2B5EF4-FFF2-40B4-BE49-F238E27FC236}">
                <a16:creationId xmlns:a16="http://schemas.microsoft.com/office/drawing/2014/main" id="{C22DBA06-6927-E245-F235-88F972809450}"/>
              </a:ext>
            </a:extLst>
          </p:cNvPr>
          <p:cNvSpPr>
            <a:spLocks noGrp="1"/>
          </p:cNvSpPr>
          <p:nvPr>
            <p:ph type="sldNum" sz="quarter" idx="12"/>
          </p:nvPr>
        </p:nvSpPr>
        <p:spPr>
          <a:xfrm>
            <a:off x="1" y="6523831"/>
            <a:ext cx="624254" cy="166998"/>
          </a:xfrm>
        </p:spPr>
        <p:txBody>
          <a:bodyPr/>
          <a:lstStyle/>
          <a:p>
            <a:fld id="{8C61EB5E-53A7-4DEC-945D-5A8AF1014CBF}" type="slidenum">
              <a:rPr lang="de-DE" smtClean="0"/>
              <a:t>3</a:t>
            </a:fld>
            <a:endParaRPr lang="de-DE" dirty="0"/>
          </a:p>
        </p:txBody>
      </p:sp>
      <p:sp>
        <p:nvSpPr>
          <p:cNvPr id="7" name="Titel 1">
            <a:extLst>
              <a:ext uri="{FF2B5EF4-FFF2-40B4-BE49-F238E27FC236}">
                <a16:creationId xmlns:a16="http://schemas.microsoft.com/office/drawing/2014/main" id="{5A9E3D33-C823-4883-8D45-362AF2618161}"/>
              </a:ext>
            </a:extLst>
          </p:cNvPr>
          <p:cNvSpPr txBox="1">
            <a:spLocks/>
          </p:cNvSpPr>
          <p:nvPr/>
        </p:nvSpPr>
        <p:spPr>
          <a:xfrm>
            <a:off x="540600" y="392304"/>
            <a:ext cx="10811400" cy="879336"/>
          </a:xfrm>
          <a:prstGeom prst="rect">
            <a:avLst/>
          </a:prstGeom>
        </p:spPr>
        <p:txBody>
          <a:bodyPr lIns="121920" tIns="60960" rIns="121920" bIns="60960" anchor="t"/>
          <a:lstStyle>
            <a:defPPr>
              <a:defRPr lang="en-US"/>
            </a:defPPr>
            <a:lvl1pPr marL="0" algn="l" defTabSz="609585" rtl="0" eaLnBrk="1" latinLnBrk="0" hangingPunct="1">
              <a:lnSpc>
                <a:spcPct val="90000"/>
              </a:lnSpc>
              <a:spcBef>
                <a:spcPct val="0"/>
              </a:spcBef>
              <a:buNone/>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90000"/>
              </a:lnSpc>
              <a:spcBef>
                <a:spcPct val="0"/>
              </a:spcBef>
              <a:spcAft>
                <a:spcPts val="0"/>
              </a:spcAft>
              <a:buClrTx/>
              <a:buSzTx/>
              <a:buFontTx/>
              <a:buNone/>
              <a:tabLst/>
              <a:defRPr/>
            </a:pPr>
            <a:r>
              <a:rPr lang="de-DE" sz="3200" b="1" spc="-1" dirty="0">
                <a:solidFill>
                  <a:sysClr val="windowText" lastClr="000000"/>
                </a:solidFill>
                <a:latin typeface="+mj-lt"/>
              </a:rPr>
              <a:t>ADAPTIV und DIGITAL</a:t>
            </a:r>
            <a:br>
              <a:rPr lang="de-DE" sz="3200" b="1" i="0" u="none" strike="noStrike" kern="1200" cap="none" spc="0" normalizeH="0" baseline="0" noProof="0" dirty="0">
                <a:ln>
                  <a:noFill/>
                </a:ln>
                <a:effectLst/>
                <a:uLnTx/>
                <a:uFillTx/>
                <a:latin typeface="Kantumruy Pro"/>
                <a:cs typeface="Arial"/>
              </a:rPr>
            </a:br>
            <a:r>
              <a:rPr lang="de-DE" spc="-1" dirty="0">
                <a:solidFill>
                  <a:srgbClr val="202334"/>
                </a:solidFill>
                <a:ea typeface="+mn-lt"/>
                <a:cs typeface="+mn-lt"/>
              </a:rPr>
              <a:t>Anforderungen auf der Unterrichtsseite</a:t>
            </a:r>
          </a:p>
        </p:txBody>
      </p:sp>
      <p:sp>
        <p:nvSpPr>
          <p:cNvPr id="9" name="Textfeld 8">
            <a:extLst>
              <a:ext uri="{FF2B5EF4-FFF2-40B4-BE49-F238E27FC236}">
                <a16:creationId xmlns:a16="http://schemas.microsoft.com/office/drawing/2014/main" id="{E07C23FC-04F3-4073-B511-C1B1838BE720}"/>
              </a:ext>
            </a:extLst>
          </p:cNvPr>
          <p:cNvSpPr txBox="1"/>
          <p:nvPr/>
        </p:nvSpPr>
        <p:spPr>
          <a:xfrm>
            <a:off x="1816422" y="5800907"/>
            <a:ext cx="3856269" cy="215444"/>
          </a:xfrm>
          <a:prstGeom prst="rect">
            <a:avLst/>
          </a:prstGeom>
          <a:noFill/>
        </p:spPr>
        <p:txBody>
          <a:bodyPr wrap="square">
            <a:spAutoFit/>
          </a:bodyPr>
          <a:lstStyle/>
          <a:p>
            <a:pPr lvl="0" algn="r" defTabSz="457200">
              <a:defRPr/>
            </a:pPr>
            <a:r>
              <a:rPr lang="de-DE" sz="800" dirty="0">
                <a:solidFill>
                  <a:prstClr val="black"/>
                </a:solidFill>
              </a:rPr>
              <a:t>(Abbildung aus: </a:t>
            </a:r>
            <a:r>
              <a:rPr kumimoji="0" lang="de-DE" sz="800" b="0" i="0" u="none" strike="noStrike" kern="1200" cap="none" spc="0" normalizeH="0" baseline="0" noProof="0" dirty="0">
                <a:ln>
                  <a:noFill/>
                </a:ln>
                <a:solidFill>
                  <a:prstClr val="black"/>
                </a:solidFill>
                <a:effectLst/>
                <a:uLnTx/>
                <a:uFillTx/>
                <a:latin typeface="Kantumruy Pro"/>
                <a:ea typeface="+mn-ea"/>
                <a:cs typeface="+mn-cs"/>
              </a:rPr>
              <a:t>Friesen, Holzäpfel &amp; </a:t>
            </a:r>
            <a:r>
              <a:rPr lang="de-DE" sz="800" dirty="0">
                <a:solidFill>
                  <a:prstClr val="black"/>
                </a:solidFill>
                <a:latin typeface="Kantumruy Pro"/>
              </a:rPr>
              <a:t>L</a:t>
            </a:r>
            <a:r>
              <a:rPr kumimoji="0" lang="de-DE" sz="800" b="0" i="0" u="none" strike="noStrike" kern="1200" cap="none" spc="0" normalizeH="0" baseline="0" noProof="0" dirty="0">
                <a:ln>
                  <a:noFill/>
                </a:ln>
                <a:solidFill>
                  <a:prstClr val="black"/>
                </a:solidFill>
                <a:effectLst/>
                <a:uLnTx/>
                <a:uFillTx/>
                <a:latin typeface="Kantumruy Pro"/>
                <a:ea typeface="+mn-ea"/>
                <a:cs typeface="+mn-cs"/>
              </a:rPr>
              <a:t>euders, 2022)</a:t>
            </a:r>
          </a:p>
        </p:txBody>
      </p:sp>
    </p:spTree>
    <p:extLst>
      <p:ext uri="{BB962C8B-B14F-4D97-AF65-F5344CB8AC3E}">
        <p14:creationId xmlns:p14="http://schemas.microsoft.com/office/powerpoint/2010/main" val="903743856"/>
      </p:ext>
    </p:extLst>
  </p:cSld>
  <p:clrMapOvr>
    <a:masterClrMapping/>
  </p:clrMapOvr>
  <mc:AlternateContent xmlns:mc="http://schemas.openxmlformats.org/markup-compatibility/2006" xmlns:p14="http://schemas.microsoft.com/office/powerpoint/2010/main">
    <mc:Choice Requires="p14">
      <p:transition spd="slow" p14:dur="2000" advTm="57653"/>
    </mc:Choice>
    <mc:Fallback xmlns="">
      <p:transition spd="slow" advTm="57653"/>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04FE5-B4BB-A3FB-5EE2-EDF505C5A403}"/>
            </a:ext>
          </a:extLst>
        </p:cNvPr>
        <p:cNvGrpSpPr/>
        <p:nvPr/>
      </p:nvGrpSpPr>
      <p:grpSpPr>
        <a:xfrm>
          <a:off x="0" y="0"/>
          <a:ext cx="0" cy="0"/>
          <a:chOff x="0" y="0"/>
          <a:chExt cx="0" cy="0"/>
        </a:xfrm>
      </p:grpSpPr>
      <p:sp>
        <p:nvSpPr>
          <p:cNvPr id="16" name="Foliennummernplatzhalter 5">
            <a:extLst>
              <a:ext uri="{FF2B5EF4-FFF2-40B4-BE49-F238E27FC236}">
                <a16:creationId xmlns:a16="http://schemas.microsoft.com/office/drawing/2014/main" id="{ADE46367-4847-4A44-8068-83A2BFE37090}"/>
              </a:ext>
            </a:extLst>
          </p:cNvPr>
          <p:cNvSpPr txBox="1">
            <a:spLocks/>
          </p:cNvSpPr>
          <p:nvPr/>
        </p:nvSpPr>
        <p:spPr>
          <a:xfrm>
            <a:off x="1" y="6553199"/>
            <a:ext cx="624254" cy="137629"/>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30</a:t>
            </a:fld>
            <a:endParaRPr lang="de-DE" dirty="0"/>
          </a:p>
        </p:txBody>
      </p:sp>
      <p:sp>
        <p:nvSpPr>
          <p:cNvPr id="2" name="Titel 1">
            <a:extLst>
              <a:ext uri="{FF2B5EF4-FFF2-40B4-BE49-F238E27FC236}">
                <a16:creationId xmlns:a16="http://schemas.microsoft.com/office/drawing/2014/main" id="{A9611524-5BAA-4666-57B8-B8DD68CE74C2}"/>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Digitale Wippe</a:t>
            </a:r>
            <a:endParaRPr lang="de-DE" sz="2400" dirty="0">
              <a:solidFill>
                <a:schemeClr val="bg1"/>
              </a:solidFill>
              <a:latin typeface="+mj-lt"/>
            </a:endParaRPr>
          </a:p>
        </p:txBody>
      </p:sp>
      <p:pic>
        <p:nvPicPr>
          <p:cNvPr id="4" name="Grafik 3">
            <a:extLst>
              <a:ext uri="{FF2B5EF4-FFF2-40B4-BE49-F238E27FC236}">
                <a16:creationId xmlns:a16="http://schemas.microsoft.com/office/drawing/2014/main" id="{40711E71-9651-4E06-8928-64C8160F9558}"/>
              </a:ext>
            </a:extLst>
          </p:cNvPr>
          <p:cNvPicPr>
            <a:picLocks noChangeAspect="1"/>
          </p:cNvPicPr>
          <p:nvPr/>
        </p:nvPicPr>
        <p:blipFill>
          <a:blip r:embed="rId3"/>
          <a:stretch>
            <a:fillRect/>
          </a:stretch>
        </p:blipFill>
        <p:spPr>
          <a:xfrm>
            <a:off x="494945" y="2940256"/>
            <a:ext cx="5367134" cy="1651865"/>
          </a:xfrm>
          <a:prstGeom prst="rect">
            <a:avLst/>
          </a:prstGeom>
        </p:spPr>
      </p:pic>
      <p:pic>
        <p:nvPicPr>
          <p:cNvPr id="8" name="Grafik 7">
            <a:extLst>
              <a:ext uri="{FF2B5EF4-FFF2-40B4-BE49-F238E27FC236}">
                <a16:creationId xmlns:a16="http://schemas.microsoft.com/office/drawing/2014/main" id="{717A3292-FFD2-4C2E-BEA3-4FA85B2A7704}"/>
              </a:ext>
            </a:extLst>
          </p:cNvPr>
          <p:cNvPicPr>
            <a:picLocks noChangeAspect="1"/>
          </p:cNvPicPr>
          <p:nvPr/>
        </p:nvPicPr>
        <p:blipFill>
          <a:blip r:embed="rId4"/>
          <a:stretch>
            <a:fillRect/>
          </a:stretch>
        </p:blipFill>
        <p:spPr>
          <a:xfrm>
            <a:off x="6338495" y="2690874"/>
            <a:ext cx="5358560" cy="2300609"/>
          </a:xfrm>
          <a:prstGeom prst="rect">
            <a:avLst/>
          </a:prstGeom>
        </p:spPr>
      </p:pic>
      <p:sp>
        <p:nvSpPr>
          <p:cNvPr id="10" name="TextBox 17">
            <a:extLst>
              <a:ext uri="{FF2B5EF4-FFF2-40B4-BE49-F238E27FC236}">
                <a16:creationId xmlns:a16="http://schemas.microsoft.com/office/drawing/2014/main" id="{69713AC9-2F19-4CC5-A7FD-5564B6794ECF}"/>
              </a:ext>
            </a:extLst>
          </p:cNvPr>
          <p:cNvSpPr txBox="1"/>
          <p:nvPr/>
        </p:nvSpPr>
        <p:spPr>
          <a:xfrm>
            <a:off x="1591352" y="1917021"/>
            <a:ext cx="2915993" cy="400110"/>
          </a:xfrm>
          <a:prstGeom prst="rect">
            <a:avLst/>
          </a:prstGeom>
          <a:solidFill>
            <a:schemeClr val="tx1"/>
          </a:solidFill>
          <a:ln w="28575">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b="1" dirty="0">
                <a:solidFill>
                  <a:srgbClr val="00725B"/>
                </a:solidFill>
                <a:latin typeface="+mj-lt"/>
              </a:rPr>
              <a:t>virtuelles</a:t>
            </a:r>
            <a:r>
              <a:rPr lang="en-US" sz="2000" b="1" dirty="0">
                <a:solidFill>
                  <a:srgbClr val="00725B"/>
                </a:solidFill>
                <a:latin typeface="+mj-lt"/>
              </a:rPr>
              <a:t> Experiment </a:t>
            </a:r>
          </a:p>
        </p:txBody>
      </p:sp>
      <p:sp>
        <p:nvSpPr>
          <p:cNvPr id="11" name="TextBox 17">
            <a:extLst>
              <a:ext uri="{FF2B5EF4-FFF2-40B4-BE49-F238E27FC236}">
                <a16:creationId xmlns:a16="http://schemas.microsoft.com/office/drawing/2014/main" id="{FCD3899C-C377-409B-AAA3-F95AF229AD87}"/>
              </a:ext>
            </a:extLst>
          </p:cNvPr>
          <p:cNvSpPr txBox="1"/>
          <p:nvPr/>
        </p:nvSpPr>
        <p:spPr>
          <a:xfrm>
            <a:off x="7025165" y="1922115"/>
            <a:ext cx="4254917" cy="400110"/>
          </a:xfrm>
          <a:prstGeom prst="rect">
            <a:avLst/>
          </a:prstGeom>
          <a:solidFill>
            <a:schemeClr val="tx1"/>
          </a:solidFill>
          <a:ln w="28575">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solidFill>
                  <a:srgbClr val="00725B"/>
                </a:solidFill>
                <a:latin typeface="+mj-lt"/>
              </a:rPr>
              <a:t>multiples </a:t>
            </a:r>
            <a:r>
              <a:rPr lang="de-DE" sz="2000" b="1" dirty="0">
                <a:solidFill>
                  <a:srgbClr val="00725B"/>
                </a:solidFill>
                <a:latin typeface="+mj-lt"/>
              </a:rPr>
              <a:t>Darstellungswerkzeug</a:t>
            </a:r>
          </a:p>
        </p:txBody>
      </p:sp>
      <p:sp>
        <p:nvSpPr>
          <p:cNvPr id="3" name="Textfeld 2">
            <a:extLst>
              <a:ext uri="{FF2B5EF4-FFF2-40B4-BE49-F238E27FC236}">
                <a16:creationId xmlns:a16="http://schemas.microsoft.com/office/drawing/2014/main" id="{04773AF4-B1DD-6412-937C-CF10F3BF974D}"/>
              </a:ext>
            </a:extLst>
          </p:cNvPr>
          <p:cNvSpPr txBox="1"/>
          <p:nvPr/>
        </p:nvSpPr>
        <p:spPr>
          <a:xfrm>
            <a:off x="494945" y="4636266"/>
            <a:ext cx="4359704" cy="215444"/>
          </a:xfrm>
          <a:prstGeom prst="rect">
            <a:avLst/>
          </a:prstGeom>
          <a:noFill/>
        </p:spPr>
        <p:txBody>
          <a:bodyPr wrap="square" lIns="91440" tIns="45720" rIns="91440" bIns="45720" anchor="t">
            <a:spAutoFit/>
          </a:bodyPr>
          <a:lstStyle/>
          <a:p>
            <a:pPr defTabSz="457200">
              <a:defRPr/>
            </a:pPr>
            <a:r>
              <a:rPr lang="de-DE" sz="800" dirty="0">
                <a:solidFill>
                  <a:sysClr val="windowText" lastClr="000000"/>
                </a:solidFill>
                <a:latin typeface="+mj-lt"/>
              </a:rPr>
              <a:t>Abbildung: Screenshot Simulation von Jonas Braun</a:t>
            </a:r>
          </a:p>
        </p:txBody>
      </p:sp>
      <p:sp>
        <p:nvSpPr>
          <p:cNvPr id="5" name="Textfeld 4">
            <a:extLst>
              <a:ext uri="{FF2B5EF4-FFF2-40B4-BE49-F238E27FC236}">
                <a16:creationId xmlns:a16="http://schemas.microsoft.com/office/drawing/2014/main" id="{3689BEB1-9EEA-03C9-2127-81CE26FF4CE6}"/>
              </a:ext>
            </a:extLst>
          </p:cNvPr>
          <p:cNvSpPr txBox="1"/>
          <p:nvPr/>
        </p:nvSpPr>
        <p:spPr>
          <a:xfrm>
            <a:off x="6338495" y="5036967"/>
            <a:ext cx="4355417" cy="215444"/>
          </a:xfrm>
          <a:prstGeom prst="rect">
            <a:avLst/>
          </a:prstGeom>
          <a:noFill/>
        </p:spPr>
        <p:txBody>
          <a:bodyPr wrap="square" lIns="91440" tIns="45720" rIns="91440" bIns="45720" anchor="t">
            <a:spAutoFit/>
          </a:bodyPr>
          <a:lstStyle/>
          <a:p>
            <a:pPr defTabSz="457200">
              <a:defRPr/>
            </a:pPr>
            <a:r>
              <a:rPr lang="de-DE" sz="800" dirty="0">
                <a:solidFill>
                  <a:sysClr val="windowText" lastClr="000000"/>
                </a:solidFill>
                <a:latin typeface="+mj-lt"/>
              </a:rPr>
              <a:t>Abbildung: Screenshot Simulation von Jonas Braun</a:t>
            </a:r>
          </a:p>
        </p:txBody>
      </p:sp>
    </p:spTree>
    <p:extLst>
      <p:ext uri="{BB962C8B-B14F-4D97-AF65-F5344CB8AC3E}">
        <p14:creationId xmlns:p14="http://schemas.microsoft.com/office/powerpoint/2010/main" val="1781010641"/>
      </p:ext>
    </p:extLst>
  </p:cSld>
  <p:clrMapOvr>
    <a:masterClrMapping/>
  </p:clrMapOvr>
  <mc:AlternateContent xmlns:mc="http://schemas.openxmlformats.org/markup-compatibility/2006" xmlns:p14="http://schemas.microsoft.com/office/powerpoint/2010/main">
    <mc:Choice Requires="p14">
      <p:transition spd="slow" p14:dur="2000" advTm="51219"/>
    </mc:Choice>
    <mc:Fallback xmlns="">
      <p:transition spd="slow" advTm="5121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04FE5-B4BB-A3FB-5EE2-EDF505C5A40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611524-5BAA-4666-57B8-B8DD68CE74C2}"/>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 Bringe die Wippe ins Gleichgewicht</a:t>
            </a:r>
            <a:br>
              <a:rPr lang="de-DE" b="1" dirty="0">
                <a:latin typeface="+mj-lt"/>
                <a:cs typeface="Arial"/>
              </a:rPr>
            </a:br>
            <a:r>
              <a:rPr lang="de-DE" sz="2400" dirty="0">
                <a:solidFill>
                  <a:schemeClr val="bg1"/>
                </a:solidFill>
                <a:latin typeface="+mj-lt"/>
                <a:cs typeface="Arial"/>
              </a:rPr>
              <a:t>LK-Statements aus Fortbildungen</a:t>
            </a:r>
            <a:endParaRPr lang="de-DE" sz="2400" dirty="0">
              <a:solidFill>
                <a:schemeClr val="bg1"/>
              </a:solidFill>
              <a:latin typeface="+mj-lt"/>
            </a:endParaRPr>
          </a:p>
        </p:txBody>
      </p:sp>
      <p:sp>
        <p:nvSpPr>
          <p:cNvPr id="4" name="Textfeld 3">
            <a:extLst>
              <a:ext uri="{FF2B5EF4-FFF2-40B4-BE49-F238E27FC236}">
                <a16:creationId xmlns:a16="http://schemas.microsoft.com/office/drawing/2014/main" id="{B60736B8-B53F-8232-7FD4-946A92A8092A}"/>
              </a:ext>
            </a:extLst>
          </p:cNvPr>
          <p:cNvSpPr txBox="1"/>
          <p:nvPr/>
        </p:nvSpPr>
        <p:spPr>
          <a:xfrm>
            <a:off x="299859" y="1502688"/>
            <a:ext cx="11270099" cy="4708981"/>
          </a:xfrm>
          <a:prstGeom prst="rect">
            <a:avLst/>
          </a:prstGeom>
          <a:noFill/>
        </p:spPr>
        <p:txBody>
          <a:bodyPr wrap="square">
            <a:spAutoFit/>
          </a:bodyPr>
          <a:lstStyle/>
          <a:p>
            <a:r>
              <a:rPr lang="de-DE" sz="1500" b="1" dirty="0">
                <a:solidFill>
                  <a:schemeClr val="bg2"/>
                </a:solidFill>
              </a:rPr>
              <a:t>Version 1 – Virtuelles Experiment</a:t>
            </a:r>
          </a:p>
          <a:p>
            <a:pPr marL="285750" indent="-285750">
              <a:buFont typeface="Arial" panose="020B0604020202020204" pitchFamily="34" charset="0"/>
              <a:buChar char="•"/>
            </a:pPr>
            <a:r>
              <a:rPr lang="de-DE" sz="1500" dirty="0">
                <a:solidFill>
                  <a:schemeClr val="bg2"/>
                </a:solidFill>
              </a:rPr>
              <a:t>„Ich finde es gut, dass man den Forscherkreislauf komplett digital durchlaufen kann – gerade für Vertretungsstunden oder zu Hause.“</a:t>
            </a:r>
          </a:p>
          <a:p>
            <a:pPr marL="285750" indent="-285750">
              <a:buFont typeface="Arial" panose="020B0604020202020204" pitchFamily="34" charset="0"/>
              <a:buChar char="•"/>
            </a:pPr>
            <a:r>
              <a:rPr lang="de-DE" sz="1500" dirty="0">
                <a:solidFill>
                  <a:schemeClr val="bg2"/>
                </a:solidFill>
              </a:rPr>
              <a:t>„Aber ohne das reale Ausprobieren fehlt vielen Schüler:innen das Erleben der Situation – da wird funktionales Denken schnell abstrakt.“</a:t>
            </a:r>
          </a:p>
          <a:p>
            <a:pPr marL="285750" indent="-285750">
              <a:buFont typeface="Arial" panose="020B0604020202020204" pitchFamily="34" charset="0"/>
              <a:buChar char="•"/>
            </a:pPr>
            <a:r>
              <a:rPr lang="de-DE" sz="1500" dirty="0">
                <a:solidFill>
                  <a:schemeClr val="bg2"/>
                </a:solidFill>
              </a:rPr>
              <a:t>„Für die Zuordnungsvorstellung bräuchte es Aufgaben, die stärker den Bezug zur Wippe wiederherstellen.“</a:t>
            </a:r>
          </a:p>
          <a:p>
            <a:pPr marL="285750" indent="-285750">
              <a:buFont typeface="Arial" panose="020B0604020202020204" pitchFamily="34" charset="0"/>
              <a:buChar char="•"/>
            </a:pPr>
            <a:r>
              <a:rPr lang="de-DE" sz="1500" dirty="0">
                <a:solidFill>
                  <a:schemeClr val="bg2"/>
                </a:solidFill>
              </a:rPr>
              <a:t>„Die mathematischen Darstellungen entstehen erst im Nachgang – das kann auch überfordern, wenn sie nicht angeleitet werden.“</a:t>
            </a:r>
          </a:p>
          <a:p>
            <a:pPr marL="285750" indent="-285750">
              <a:buFont typeface="Arial" panose="020B0604020202020204" pitchFamily="34" charset="0"/>
              <a:buChar char="•"/>
            </a:pPr>
            <a:r>
              <a:rPr lang="de-DE" sz="1500" dirty="0">
                <a:solidFill>
                  <a:schemeClr val="bg2"/>
                </a:solidFill>
              </a:rPr>
              <a:t>„Ich sehe hier eine Chance zur Strukturierung – aber die Tiefe fehlt mir im Vergleich zum Realexperiment.“</a:t>
            </a:r>
          </a:p>
          <a:p>
            <a:pPr marL="285750" indent="-285750">
              <a:buFont typeface="Arial" panose="020B0604020202020204" pitchFamily="34" charset="0"/>
              <a:buChar char="•"/>
            </a:pPr>
            <a:r>
              <a:rPr lang="de-DE" sz="1500" dirty="0">
                <a:solidFill>
                  <a:schemeClr val="bg2"/>
                </a:solidFill>
              </a:rPr>
              <a:t>„Für Wiederholung oder Diagnose gut – aber zur Einführung würde ich lieber mit Material arbeiten.“</a:t>
            </a:r>
          </a:p>
          <a:p>
            <a:br>
              <a:rPr lang="de-DE" sz="1500" b="1" dirty="0">
                <a:solidFill>
                  <a:schemeClr val="bg2"/>
                </a:solidFill>
              </a:rPr>
            </a:br>
            <a:r>
              <a:rPr lang="de-DE" sz="1500" b="1" dirty="0">
                <a:solidFill>
                  <a:schemeClr val="bg2"/>
                </a:solidFill>
              </a:rPr>
              <a:t>Version 2 – Simulation mit Darstellungswechsel (Multiples Werkzeug):</a:t>
            </a:r>
          </a:p>
          <a:p>
            <a:pPr marL="285750" indent="-285750">
              <a:buFont typeface="Arial" panose="020B0604020202020204" pitchFamily="34" charset="0"/>
              <a:buChar char="•"/>
            </a:pPr>
            <a:r>
              <a:rPr lang="de-DE" sz="1500" dirty="0">
                <a:solidFill>
                  <a:schemeClr val="bg2"/>
                </a:solidFill>
              </a:rPr>
              <a:t>„Gerade für die Kovariationsvorstellung ist das super – weil Änderungen in Tabelle, Graph und Gleichung gleichzeitig sichtbar sind.“</a:t>
            </a:r>
          </a:p>
          <a:p>
            <a:pPr marL="285750" indent="-285750">
              <a:buFont typeface="Arial" panose="020B0604020202020204" pitchFamily="34" charset="0"/>
              <a:buChar char="•"/>
            </a:pPr>
            <a:r>
              <a:rPr lang="de-DE" sz="1500" dirty="0">
                <a:solidFill>
                  <a:schemeClr val="bg2"/>
                </a:solidFill>
              </a:rPr>
              <a:t>„Die Verknüpfung von Darstellung und Situation ist hier richtig gut umgesetzt – das fördert echtes Verstehen.“</a:t>
            </a:r>
          </a:p>
          <a:p>
            <a:pPr marL="285750" indent="-285750">
              <a:buFont typeface="Arial" panose="020B0604020202020204" pitchFamily="34" charset="0"/>
              <a:buChar char="•"/>
            </a:pPr>
            <a:r>
              <a:rPr lang="de-DE" sz="1500" dirty="0">
                <a:solidFill>
                  <a:schemeClr val="bg2"/>
                </a:solidFill>
              </a:rPr>
              <a:t>„Man sieht sofort, ob Schüler:innen Zusammenhänge erfassen oder nur rechnen – das macht ihre Denkprozesse für mich als Lehrkraft transparenter.“</a:t>
            </a:r>
          </a:p>
          <a:p>
            <a:pPr marL="285750" indent="-285750">
              <a:buFont typeface="Arial" panose="020B0604020202020204" pitchFamily="34" charset="0"/>
              <a:buChar char="•"/>
            </a:pPr>
            <a:r>
              <a:rPr lang="de-DE" sz="1500" dirty="0">
                <a:solidFill>
                  <a:schemeClr val="bg2"/>
                </a:solidFill>
              </a:rPr>
              <a:t>„Die Schüler:innen lernen hier, zwischen Darstellungen zu wechseln – und merken, wann welche hilfreich ist.“</a:t>
            </a:r>
          </a:p>
          <a:p>
            <a:pPr marL="285750" indent="-285750">
              <a:buFont typeface="Arial" panose="020B0604020202020204" pitchFamily="34" charset="0"/>
              <a:buChar char="•"/>
            </a:pPr>
            <a:r>
              <a:rPr lang="de-DE" sz="1500" dirty="0">
                <a:solidFill>
                  <a:schemeClr val="bg2"/>
                </a:solidFill>
              </a:rPr>
              <a:t>„Ich finde, das ist ein Werkzeug, um auch die Objektvorstellung aufzubauen – die Funktion wird als Ganzes erkennbar.“</a:t>
            </a:r>
          </a:p>
          <a:p>
            <a:pPr marL="285750" indent="-285750">
              <a:buFont typeface="Arial" panose="020B0604020202020204" pitchFamily="34" charset="0"/>
              <a:buChar char="•"/>
            </a:pPr>
            <a:r>
              <a:rPr lang="de-DE" sz="1500" dirty="0">
                <a:solidFill>
                  <a:schemeClr val="bg2"/>
                </a:solidFill>
              </a:rPr>
              <a:t>„Gerade für heterogene Gruppen hilfreich – weil es mehrere Zugänge gleichzeitig anbietet.“</a:t>
            </a:r>
          </a:p>
        </p:txBody>
      </p:sp>
      <p:sp>
        <p:nvSpPr>
          <p:cNvPr id="7" name="Foliennummernplatzhalter 5">
            <a:extLst>
              <a:ext uri="{FF2B5EF4-FFF2-40B4-BE49-F238E27FC236}">
                <a16:creationId xmlns:a16="http://schemas.microsoft.com/office/drawing/2014/main" id="{75B98F01-8D8B-481A-A0F2-6B26884B5D51}"/>
              </a:ext>
            </a:extLst>
          </p:cNvPr>
          <p:cNvSpPr txBox="1">
            <a:spLocks/>
          </p:cNvSpPr>
          <p:nvPr/>
        </p:nvSpPr>
        <p:spPr>
          <a:xfrm>
            <a:off x="1" y="6553199"/>
            <a:ext cx="624254" cy="137629"/>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31</a:t>
            </a:fld>
            <a:endParaRPr lang="de-DE" dirty="0"/>
          </a:p>
        </p:txBody>
      </p:sp>
    </p:spTree>
    <p:extLst>
      <p:ext uri="{BB962C8B-B14F-4D97-AF65-F5344CB8AC3E}">
        <p14:creationId xmlns:p14="http://schemas.microsoft.com/office/powerpoint/2010/main" val="3773389849"/>
      </p:ext>
    </p:extLst>
  </p:cSld>
  <p:clrMapOvr>
    <a:masterClrMapping/>
  </p:clrMapOvr>
  <mc:AlternateContent xmlns:mc="http://schemas.openxmlformats.org/markup-compatibility/2006" xmlns:p14="http://schemas.microsoft.com/office/powerpoint/2010/main">
    <mc:Choice Requires="p14">
      <p:transition spd="slow" p14:dur="2000" advTm="95989"/>
    </mc:Choice>
    <mc:Fallback xmlns="">
      <p:transition spd="slow" advTm="95989"/>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371DA38A-3F61-9392-C844-D69B44B523F3}"/>
              </a:ext>
            </a:extLst>
          </p:cNvPr>
          <p:cNvSpPr>
            <a:spLocks noGrp="1"/>
          </p:cNvSpPr>
          <p:nvPr>
            <p:ph type="title"/>
          </p:nvPr>
        </p:nvSpPr>
        <p:spPr>
          <a:xfrm>
            <a:off x="552985" y="502767"/>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Was erwartet Sie in Baustein 1? </a:t>
            </a:r>
            <a:endParaRPr lang="de-DE" sz="3200" b="1" dirty="0">
              <a:solidFill>
                <a:schemeClr val="bg1"/>
              </a:solidFill>
              <a:latin typeface="+mj-lt"/>
            </a:endParaRPr>
          </a:p>
        </p:txBody>
      </p:sp>
      <p:graphicFrame>
        <p:nvGraphicFramePr>
          <p:cNvPr id="3" name="Diagramm 2">
            <a:extLst>
              <a:ext uri="{FF2B5EF4-FFF2-40B4-BE49-F238E27FC236}">
                <a16:creationId xmlns:a16="http://schemas.microsoft.com/office/drawing/2014/main" id="{9111B614-E263-60A9-5C4D-40568F892B47}"/>
              </a:ext>
            </a:extLst>
          </p:cNvPr>
          <p:cNvGraphicFramePr/>
          <p:nvPr>
            <p:extLst>
              <p:ext uri="{D42A27DB-BD31-4B8C-83A1-F6EECF244321}">
                <p14:modId xmlns:p14="http://schemas.microsoft.com/office/powerpoint/2010/main" val="2669266561"/>
              </p:ext>
            </p:extLst>
          </p:nvPr>
        </p:nvGraphicFramePr>
        <p:xfrm>
          <a:off x="603784" y="1270109"/>
          <a:ext cx="10623016" cy="4762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Foliennummernplatzhalter 5">
            <a:extLst>
              <a:ext uri="{FF2B5EF4-FFF2-40B4-BE49-F238E27FC236}">
                <a16:creationId xmlns:a16="http://schemas.microsoft.com/office/drawing/2014/main" id="{C101C258-57A0-7B5E-5443-B01289B7AA8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32</a:t>
            </a:fld>
            <a:endParaRPr lang="de-DE" dirty="0"/>
          </a:p>
        </p:txBody>
      </p:sp>
      <p:sp>
        <p:nvSpPr>
          <p:cNvPr id="6" name="Rechteck 5">
            <a:extLst>
              <a:ext uri="{FF2B5EF4-FFF2-40B4-BE49-F238E27FC236}">
                <a16:creationId xmlns:a16="http://schemas.microsoft.com/office/drawing/2014/main" id="{CF4389D0-FF51-4C54-8021-5D790F9722BF}"/>
              </a:ext>
            </a:extLst>
          </p:cNvPr>
          <p:cNvSpPr/>
          <p:nvPr/>
        </p:nvSpPr>
        <p:spPr>
          <a:xfrm>
            <a:off x="6045916" y="1273366"/>
            <a:ext cx="5367468" cy="471060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custDataLst>
      <p:tags r:id="rId1"/>
    </p:custDataLst>
    <p:extLst>
      <p:ext uri="{BB962C8B-B14F-4D97-AF65-F5344CB8AC3E}">
        <p14:creationId xmlns:p14="http://schemas.microsoft.com/office/powerpoint/2010/main" val="250333598"/>
      </p:ext>
    </p:extLst>
  </p:cSld>
  <p:clrMapOvr>
    <a:masterClrMapping/>
  </p:clrMapOvr>
  <mc:AlternateContent xmlns:mc="http://schemas.openxmlformats.org/markup-compatibility/2006" xmlns:p14="http://schemas.microsoft.com/office/powerpoint/2010/main">
    <mc:Choice Requires="p14">
      <p:transition spd="slow" p14:dur="2000" advTm="5749"/>
    </mc:Choice>
    <mc:Fallback xmlns="">
      <p:transition spd="slow" advTm="57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A49BBD3F-BF8F-C966-FA66-10FA57DE7540}"/>
              </a:ext>
            </a:extLst>
          </p:cNvPr>
          <p:cNvSpPr/>
          <p:nvPr/>
        </p:nvSpPr>
        <p:spPr>
          <a:xfrm>
            <a:off x="1274238" y="1706844"/>
            <a:ext cx="8935975" cy="43674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p>
        </p:txBody>
      </p:sp>
      <p:sp>
        <p:nvSpPr>
          <p:cNvPr id="10" name="Foliennummernplatzhalter 5">
            <a:extLst>
              <a:ext uri="{FF2B5EF4-FFF2-40B4-BE49-F238E27FC236}">
                <a16:creationId xmlns:a16="http://schemas.microsoft.com/office/drawing/2014/main" id="{D4D02BFD-6FEF-4EFF-9E0E-3863C665CCD1}"/>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33</a:t>
            </a:fld>
            <a:endParaRPr lang="de-DE" dirty="0"/>
          </a:p>
        </p:txBody>
      </p:sp>
      <p:pic>
        <p:nvPicPr>
          <p:cNvPr id="4" name="Grafik 3">
            <a:extLst>
              <a:ext uri="{FF2B5EF4-FFF2-40B4-BE49-F238E27FC236}">
                <a16:creationId xmlns:a16="http://schemas.microsoft.com/office/drawing/2014/main" id="{42968281-A331-4A33-B433-2C489D6DD8A3}"/>
              </a:ext>
            </a:extLst>
          </p:cNvPr>
          <p:cNvPicPr>
            <a:picLocks noChangeAspect="1"/>
          </p:cNvPicPr>
          <p:nvPr/>
        </p:nvPicPr>
        <p:blipFill>
          <a:blip r:embed="rId4"/>
          <a:stretch>
            <a:fillRect/>
          </a:stretch>
        </p:blipFill>
        <p:spPr>
          <a:xfrm>
            <a:off x="1515916" y="2459569"/>
            <a:ext cx="8452618" cy="3027148"/>
          </a:xfrm>
          <a:prstGeom prst="rect">
            <a:avLst/>
          </a:prstGeom>
        </p:spPr>
      </p:pic>
      <p:sp>
        <p:nvSpPr>
          <p:cNvPr id="8" name="Rechteck 7">
            <a:extLst>
              <a:ext uri="{FF2B5EF4-FFF2-40B4-BE49-F238E27FC236}">
                <a16:creationId xmlns:a16="http://schemas.microsoft.com/office/drawing/2014/main" id="{847440B9-C0C3-4E02-8227-B8852204E195}"/>
              </a:ext>
            </a:extLst>
          </p:cNvPr>
          <p:cNvSpPr/>
          <p:nvPr/>
        </p:nvSpPr>
        <p:spPr>
          <a:xfrm>
            <a:off x="1027292" y="1518634"/>
            <a:ext cx="9648792" cy="4699435"/>
          </a:xfrm>
          <a:prstGeom prst="rect">
            <a:avLst/>
          </a:prstGeom>
          <a:solidFill>
            <a:schemeClr val="tx1">
              <a:alpha val="67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Titel 1">
            <a:extLst>
              <a:ext uri="{FF2B5EF4-FFF2-40B4-BE49-F238E27FC236}">
                <a16:creationId xmlns:a16="http://schemas.microsoft.com/office/drawing/2014/main" id="{67B60389-3036-45CB-B699-BBE6F1C9875C}"/>
              </a:ext>
            </a:extLst>
          </p:cNvPr>
          <p:cNvSpPr txBox="1">
            <a:spLocks/>
          </p:cNvSpPr>
          <p:nvPr/>
        </p:nvSpPr>
        <p:spPr>
          <a:xfrm>
            <a:off x="3560639" y="2100920"/>
            <a:ext cx="4695091" cy="3159671"/>
          </a:xfrm>
          <a:prstGeom prst="rect">
            <a:avLst/>
          </a:prstGeom>
          <a:solidFill>
            <a:srgbClr val="00E5B6"/>
          </a:solidFill>
          <a:ln w="12700">
            <a:solidFill>
              <a:schemeClr val="bg1"/>
            </a:solidFill>
          </a:ln>
        </p:spPr>
        <p:txBody>
          <a:bodyPr vert="horz" lIns="121920" tIns="60960" rIns="121920" bIns="60960" rtlCol="0" anchor="t" anchorCtr="0">
            <a:noAutofit/>
          </a:bodyPr>
          <a:lstStyle>
            <a:lvl1pPr algn="l" defTabSz="914400" rtl="0" eaLnBrk="1" latinLnBrk="0" hangingPunct="1">
              <a:lnSpc>
                <a:spcPct val="90000"/>
              </a:lnSpc>
              <a:spcBef>
                <a:spcPct val="0"/>
              </a:spcBef>
              <a:buNone/>
              <a:defRPr sz="3600" kern="1200">
                <a:solidFill>
                  <a:srgbClr val="094372"/>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00000"/>
              </a:lnSpc>
            </a:pPr>
            <a:r>
              <a:rPr lang="de-DE" sz="2400" b="1" u="sng" dirty="0">
                <a:solidFill>
                  <a:schemeClr val="bg1"/>
                </a:solidFill>
                <a:latin typeface="Kantumruy Pro SemiBold"/>
                <a:cs typeface="Arial"/>
              </a:rPr>
              <a:t>Arbeitsauftrag:</a:t>
            </a:r>
          </a:p>
          <a:p>
            <a:pPr>
              <a:lnSpc>
                <a:spcPct val="100000"/>
              </a:lnSpc>
            </a:pPr>
            <a:r>
              <a:rPr lang="de-DE" sz="2200" dirty="0">
                <a:solidFill>
                  <a:schemeClr val="bg1"/>
                </a:solidFill>
                <a:latin typeface="+mj-lt"/>
                <a:cs typeface="Arial"/>
              </a:rPr>
              <a:t>Bearbeiten Sie das Arbeitsblatt.</a:t>
            </a:r>
            <a:br>
              <a:rPr lang="de-DE" sz="2200" dirty="0">
                <a:solidFill>
                  <a:schemeClr val="bg1"/>
                </a:solidFill>
                <a:latin typeface="+mj-lt"/>
                <a:cs typeface="Arial"/>
              </a:rPr>
            </a:br>
            <a:r>
              <a:rPr lang="de-DE" sz="2200" dirty="0">
                <a:solidFill>
                  <a:schemeClr val="bg1"/>
                </a:solidFill>
                <a:latin typeface="+mj-lt"/>
                <a:cs typeface="Arial"/>
              </a:rPr>
              <a:t>Welches Potenzial bietet das GeoGebra-Applet für die </a:t>
            </a:r>
            <a:r>
              <a:rPr lang="de-DE" sz="2200" b="1" dirty="0">
                <a:solidFill>
                  <a:schemeClr val="bg1"/>
                </a:solidFill>
                <a:latin typeface="+mj-lt"/>
                <a:cs typeface="Arial"/>
              </a:rPr>
              <a:t>Förderung funktionalen Denkens</a:t>
            </a:r>
            <a:r>
              <a:rPr lang="de-DE" sz="2200" dirty="0">
                <a:solidFill>
                  <a:schemeClr val="bg1"/>
                </a:solidFill>
                <a:latin typeface="+mj-lt"/>
                <a:cs typeface="Arial"/>
              </a:rPr>
              <a:t>?</a:t>
            </a:r>
          </a:p>
          <a:p>
            <a:pPr>
              <a:lnSpc>
                <a:spcPct val="100000"/>
              </a:lnSpc>
            </a:pPr>
            <a:r>
              <a:rPr lang="de-DE" sz="2200" dirty="0">
                <a:solidFill>
                  <a:schemeClr val="bg1"/>
                </a:solidFill>
                <a:latin typeface="+mj-lt"/>
                <a:cs typeface="Arial"/>
              </a:rPr>
              <a:t>Diskutieren Sie mögliche Erweiterungen </a:t>
            </a:r>
            <a:r>
              <a:rPr lang="de-DE" sz="2200" dirty="0">
                <a:solidFill>
                  <a:schemeClr val="bg1"/>
                </a:solidFill>
                <a:latin typeface="+mj-lt"/>
              </a:rPr>
              <a:t>zur </a:t>
            </a:r>
            <a:r>
              <a:rPr lang="de-DE" sz="2200" b="1" dirty="0">
                <a:solidFill>
                  <a:schemeClr val="bg1"/>
                </a:solidFill>
                <a:latin typeface="+mj-lt"/>
              </a:rPr>
              <a:t>Erkundung weiterer Funktionstypen</a:t>
            </a:r>
            <a:r>
              <a:rPr lang="de-DE" sz="2200" dirty="0">
                <a:solidFill>
                  <a:schemeClr val="bg1"/>
                </a:solidFill>
                <a:latin typeface="+mj-lt"/>
              </a:rPr>
              <a:t>.</a:t>
            </a:r>
          </a:p>
        </p:txBody>
      </p:sp>
      <p:sp>
        <p:nvSpPr>
          <p:cNvPr id="12" name="Titel 1">
            <a:extLst>
              <a:ext uri="{FF2B5EF4-FFF2-40B4-BE49-F238E27FC236}">
                <a16:creationId xmlns:a16="http://schemas.microsoft.com/office/drawing/2014/main" id="{243BC13D-EA87-45A1-A2CF-EAFE33AF7E26}"/>
              </a:ext>
            </a:extLst>
          </p:cNvPr>
          <p:cNvSpPr>
            <a:spLocks noGrp="1"/>
          </p:cNvSpPr>
          <p:nvPr>
            <p:ph type="title"/>
          </p:nvPr>
        </p:nvSpPr>
        <p:spPr>
          <a:xfrm>
            <a:off x="299859" y="403185"/>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II: Rechtecke erforschen</a:t>
            </a:r>
            <a:br>
              <a:rPr lang="de-DE" b="1" dirty="0">
                <a:latin typeface="+mj-lt"/>
                <a:cs typeface="Arial"/>
              </a:rPr>
            </a:br>
            <a:r>
              <a:rPr lang="de-DE" sz="2400" dirty="0">
                <a:solidFill>
                  <a:schemeClr val="bg1"/>
                </a:solidFill>
                <a:latin typeface="+mj-lt"/>
                <a:cs typeface="Arial"/>
              </a:rPr>
              <a:t>Schülerinnen und Schüler</a:t>
            </a:r>
            <a:endParaRPr lang="de-DE" sz="2400" dirty="0">
              <a:solidFill>
                <a:schemeClr val="bg1"/>
              </a:solidFill>
              <a:latin typeface="+mj-lt"/>
            </a:endParaRPr>
          </a:p>
        </p:txBody>
      </p:sp>
      <p:sp>
        <p:nvSpPr>
          <p:cNvPr id="2" name="Textfeld 1">
            <a:extLst>
              <a:ext uri="{FF2B5EF4-FFF2-40B4-BE49-F238E27FC236}">
                <a16:creationId xmlns:a16="http://schemas.microsoft.com/office/drawing/2014/main" id="{3439153E-0FD6-6592-B75F-26225D594518}"/>
              </a:ext>
            </a:extLst>
          </p:cNvPr>
          <p:cNvSpPr txBox="1"/>
          <p:nvPr/>
        </p:nvSpPr>
        <p:spPr bwMode="auto">
          <a:xfrm>
            <a:off x="10288236" y="5633294"/>
            <a:ext cx="16573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800" dirty="0">
                <a:solidFill>
                  <a:sysClr val="windowText" lastClr="000000"/>
                </a:solidFill>
                <a:latin typeface="+mj-lt"/>
              </a:rPr>
              <a:t>Abbildungen: Screenshots Arbeitsblatt Rechteck; Material für Lehrkräfte</a:t>
            </a:r>
          </a:p>
        </p:txBody>
      </p:sp>
    </p:spTree>
    <p:custDataLst>
      <p:tags r:id="rId1"/>
    </p:custDataLst>
    <p:extLst>
      <p:ext uri="{BB962C8B-B14F-4D97-AF65-F5344CB8AC3E}">
        <p14:creationId xmlns:p14="http://schemas.microsoft.com/office/powerpoint/2010/main" val="3567515402"/>
      </p:ext>
    </p:extLst>
  </p:cSld>
  <p:clrMapOvr>
    <a:masterClrMapping/>
  </p:clrMapOvr>
  <mc:AlternateContent xmlns:mc="http://schemas.openxmlformats.org/markup-compatibility/2006" xmlns:p14="http://schemas.microsoft.com/office/powerpoint/2010/main">
    <mc:Choice Requires="p14">
      <p:transition spd="slow" p14:dur="2000" advTm="93386"/>
    </mc:Choice>
    <mc:Fallback xmlns="">
      <p:transition spd="slow" advTm="933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984BA-ED73-B1DA-76C2-D83BFE62FC66}"/>
            </a:ext>
          </a:extLst>
        </p:cNvPr>
        <p:cNvGrpSpPr/>
        <p:nvPr/>
      </p:nvGrpSpPr>
      <p:grpSpPr>
        <a:xfrm>
          <a:off x="0" y="0"/>
          <a:ext cx="0" cy="0"/>
          <a:chOff x="0" y="0"/>
          <a:chExt cx="0" cy="0"/>
        </a:xfrm>
      </p:grpSpPr>
      <p:sp>
        <p:nvSpPr>
          <p:cNvPr id="17" name="Foliennummernplatzhalter 5">
            <a:extLst>
              <a:ext uri="{FF2B5EF4-FFF2-40B4-BE49-F238E27FC236}">
                <a16:creationId xmlns:a16="http://schemas.microsoft.com/office/drawing/2014/main" id="{BEC0CF35-CB26-433F-8FC6-875CABB16645}"/>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34</a:t>
            </a:fld>
            <a:endParaRPr lang="de-DE" dirty="0"/>
          </a:p>
        </p:txBody>
      </p:sp>
      <p:sp>
        <p:nvSpPr>
          <p:cNvPr id="12" name="Titel 1">
            <a:extLst>
              <a:ext uri="{FF2B5EF4-FFF2-40B4-BE49-F238E27FC236}">
                <a16:creationId xmlns:a16="http://schemas.microsoft.com/office/drawing/2014/main" id="{E976E2A2-F94D-420D-8869-F5B8853862B4}"/>
              </a:ext>
            </a:extLst>
          </p:cNvPr>
          <p:cNvSpPr>
            <a:spLocks noGrp="1"/>
          </p:cNvSpPr>
          <p:nvPr>
            <p:ph type="title"/>
          </p:nvPr>
        </p:nvSpPr>
        <p:spPr>
          <a:xfrm>
            <a:off x="299859" y="403185"/>
            <a:ext cx="10809600" cy="1325033"/>
          </a:xfrm>
        </p:spPr>
        <p:txBody>
          <a:bodyPr vert="horz" lIns="121920" tIns="60960" rIns="121920" bIns="60960" rtlCol="0" anchor="t" anchorCtr="0">
            <a:noAutofit/>
          </a:bodyPr>
          <a:lstStyle/>
          <a:p>
            <a:r>
              <a:rPr lang="de-DE" sz="3200" b="1" dirty="0">
                <a:solidFill>
                  <a:schemeClr val="bg1"/>
                </a:solidFill>
                <a:latin typeface="+mj-lt"/>
                <a:cs typeface="Arial"/>
              </a:rPr>
              <a:t>Aktivität II: Wir erforschen A und U von Rechtecken</a:t>
            </a:r>
            <a:br>
              <a:rPr lang="de-DE" b="1" dirty="0">
                <a:latin typeface="+mj-lt"/>
                <a:cs typeface="Arial"/>
              </a:rPr>
            </a:br>
            <a:r>
              <a:rPr lang="de-DE" sz="2400" dirty="0">
                <a:solidFill>
                  <a:schemeClr val="bg1"/>
                </a:solidFill>
                <a:latin typeface="+mj-lt"/>
                <a:cs typeface="Arial"/>
              </a:rPr>
              <a:t>Potenziale und Fortführung mit anderen Funktionstypen</a:t>
            </a:r>
            <a:endParaRPr lang="de-DE" sz="2400" dirty="0">
              <a:solidFill>
                <a:schemeClr val="bg1"/>
              </a:solidFill>
              <a:latin typeface="+mj-lt"/>
            </a:endParaRPr>
          </a:p>
        </p:txBody>
      </p:sp>
      <p:grpSp>
        <p:nvGrpSpPr>
          <p:cNvPr id="9" name="Gruppieren 8">
            <a:extLst>
              <a:ext uri="{FF2B5EF4-FFF2-40B4-BE49-F238E27FC236}">
                <a16:creationId xmlns:a16="http://schemas.microsoft.com/office/drawing/2014/main" id="{F7F4A85C-BB8B-4D7E-BC85-4045B6EE2561}"/>
              </a:ext>
            </a:extLst>
          </p:cNvPr>
          <p:cNvGrpSpPr/>
          <p:nvPr/>
        </p:nvGrpSpPr>
        <p:grpSpPr>
          <a:xfrm>
            <a:off x="4701655" y="4758049"/>
            <a:ext cx="2652456" cy="1422944"/>
            <a:chOff x="4193929" y="3064195"/>
            <a:chExt cx="3015762" cy="1569661"/>
          </a:xfrm>
        </p:grpSpPr>
        <p:sp>
          <p:nvSpPr>
            <p:cNvPr id="7" name="TextBox 17">
              <a:extLst>
                <a:ext uri="{FF2B5EF4-FFF2-40B4-BE49-F238E27FC236}">
                  <a16:creationId xmlns:a16="http://schemas.microsoft.com/office/drawing/2014/main" id="{CA1D75FC-6A4A-4532-83A9-3C9E15B39C3E}"/>
                </a:ext>
              </a:extLst>
            </p:cNvPr>
            <p:cNvSpPr txBox="1"/>
            <p:nvPr/>
          </p:nvSpPr>
          <p:spPr>
            <a:xfrm>
              <a:off x="4507345" y="3433527"/>
              <a:ext cx="2702346" cy="1200329"/>
            </a:xfrm>
            <a:prstGeom prst="rect">
              <a:avLst/>
            </a:prstGeom>
            <a:solidFill>
              <a:schemeClr val="tx1"/>
            </a:solidFill>
            <a:ln w="28575">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2400" b="1" dirty="0">
                <a:solidFill>
                  <a:srgbClr val="0070C0"/>
                </a:solidFill>
                <a:latin typeface="+mj-lt"/>
              </a:endParaRPr>
            </a:p>
            <a:p>
              <a:endParaRPr lang="en-US" sz="2400" b="1" dirty="0">
                <a:solidFill>
                  <a:srgbClr val="0070C0"/>
                </a:solidFill>
                <a:latin typeface="+mj-lt"/>
              </a:endParaRPr>
            </a:p>
            <a:p>
              <a:endParaRPr lang="en-US" sz="2400" b="1" dirty="0">
                <a:solidFill>
                  <a:srgbClr val="0070C0"/>
                </a:solidFill>
                <a:latin typeface="+mj-lt"/>
              </a:endParaRPr>
            </a:p>
          </p:txBody>
        </p:sp>
        <mc:AlternateContent xmlns:mc="http://schemas.openxmlformats.org/markup-compatibility/2006" xmlns:a14="http://schemas.microsoft.com/office/drawing/2010/main">
          <mc:Choice Requires="a14">
            <p:sp>
              <p:nvSpPr>
                <p:cNvPr id="8" name="Textfeld 7">
                  <a:extLst>
                    <a:ext uri="{FF2B5EF4-FFF2-40B4-BE49-F238E27FC236}">
                      <a16:creationId xmlns:a16="http://schemas.microsoft.com/office/drawing/2014/main" id="{337337A0-0F93-43CE-8B0D-6AB5155A288A}"/>
                    </a:ext>
                  </a:extLst>
                </p:cNvPr>
                <p:cNvSpPr txBox="1"/>
                <p:nvPr/>
              </p:nvSpPr>
              <p:spPr>
                <a:xfrm>
                  <a:off x="4193929" y="3849039"/>
                  <a:ext cx="246185" cy="36930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de-DE" sz="1800" b="1" i="1" smtClean="0">
                            <a:solidFill>
                              <a:srgbClr val="0070C0"/>
                            </a:solidFill>
                            <a:latin typeface="Cambria Math" panose="02040503050406030204" pitchFamily="18" charset="0"/>
                          </a:rPr>
                          <m:t>𝒂</m:t>
                        </m:r>
                      </m:oMath>
                    </m:oMathPara>
                  </a14:m>
                  <a:endParaRPr lang="de-DE" dirty="0"/>
                </a:p>
              </p:txBody>
            </p:sp>
          </mc:Choice>
          <mc:Fallback xmlns="">
            <p:sp>
              <p:nvSpPr>
                <p:cNvPr id="8" name="Textfeld 7">
                  <a:extLst>
                    <a:ext uri="{FF2B5EF4-FFF2-40B4-BE49-F238E27FC236}">
                      <a16:creationId xmlns:a16="http://schemas.microsoft.com/office/drawing/2014/main" id="{337337A0-0F93-43CE-8B0D-6AB5155A288A}"/>
                    </a:ext>
                  </a:extLst>
                </p:cNvPr>
                <p:cNvSpPr txBox="1">
                  <a:spLocks noRot="1" noChangeAspect="1" noMove="1" noResize="1" noEditPoints="1" noAdjustHandles="1" noChangeArrowheads="1" noChangeShapeType="1" noTextEdit="1"/>
                </p:cNvSpPr>
                <p:nvPr/>
              </p:nvSpPr>
              <p:spPr>
                <a:xfrm>
                  <a:off x="4193929" y="3849039"/>
                  <a:ext cx="246185" cy="369304"/>
                </a:xfrm>
                <a:prstGeom prst="rect">
                  <a:avLst/>
                </a:prstGeom>
                <a:blipFill>
                  <a:blip r:embed="rId6"/>
                  <a:stretch>
                    <a:fillRect r="-2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feld 9">
                  <a:extLst>
                    <a:ext uri="{FF2B5EF4-FFF2-40B4-BE49-F238E27FC236}">
                      <a16:creationId xmlns:a16="http://schemas.microsoft.com/office/drawing/2014/main" id="{D93D31F0-E5D9-48E8-B4DA-AF0CA440511C}"/>
                    </a:ext>
                  </a:extLst>
                </p:cNvPr>
                <p:cNvSpPr txBox="1"/>
                <p:nvPr/>
              </p:nvSpPr>
              <p:spPr>
                <a:xfrm>
                  <a:off x="5829300" y="3064195"/>
                  <a:ext cx="26670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de-DE" sz="1800" b="1" i="1" smtClean="0">
                            <a:solidFill>
                              <a:schemeClr val="bg1"/>
                            </a:solidFill>
                            <a:latin typeface="Cambria Math" panose="02040503050406030204" pitchFamily="18" charset="0"/>
                          </a:rPr>
                          <m:t>𝒃</m:t>
                        </m:r>
                      </m:oMath>
                    </m:oMathPara>
                  </a14:m>
                  <a:endParaRPr lang="de-DE" dirty="0">
                    <a:solidFill>
                      <a:schemeClr val="bg1"/>
                    </a:solidFill>
                  </a:endParaRPr>
                </a:p>
              </p:txBody>
            </p:sp>
          </mc:Choice>
          <mc:Fallback xmlns="">
            <p:sp>
              <p:nvSpPr>
                <p:cNvPr id="10" name="Textfeld 9">
                  <a:extLst>
                    <a:ext uri="{FF2B5EF4-FFF2-40B4-BE49-F238E27FC236}">
                      <a16:creationId xmlns:a16="http://schemas.microsoft.com/office/drawing/2014/main" id="{D93D31F0-E5D9-48E8-B4DA-AF0CA440511C}"/>
                    </a:ext>
                  </a:extLst>
                </p:cNvPr>
                <p:cNvSpPr txBox="1">
                  <a:spLocks noRot="1" noChangeAspect="1" noMove="1" noResize="1" noEditPoints="1" noAdjustHandles="1" noChangeArrowheads="1" noChangeShapeType="1" noTextEdit="1"/>
                </p:cNvSpPr>
                <p:nvPr/>
              </p:nvSpPr>
              <p:spPr>
                <a:xfrm>
                  <a:off x="5829300" y="3064195"/>
                  <a:ext cx="266700" cy="369332"/>
                </a:xfrm>
                <a:prstGeom prst="rect">
                  <a:avLst/>
                </a:prstGeom>
                <a:blipFill>
                  <a:blip r:embed="rId7"/>
                  <a:stretch>
                    <a:fillRect r="-18182"/>
                  </a:stretch>
                </a:blipFill>
              </p:spPr>
              <p:txBody>
                <a:bodyPr/>
                <a:lstStyle/>
                <a:p>
                  <a:r>
                    <a:rPr lang="en-US">
                      <a:noFill/>
                    </a:rPr>
                    <a:t> </a:t>
                  </a:r>
                </a:p>
              </p:txBody>
            </p:sp>
          </mc:Fallback>
        </mc:AlternateContent>
      </p:grpSp>
      <p:grpSp>
        <p:nvGrpSpPr>
          <p:cNvPr id="22" name="Gruppieren 21">
            <a:extLst>
              <a:ext uri="{FF2B5EF4-FFF2-40B4-BE49-F238E27FC236}">
                <a16:creationId xmlns:a16="http://schemas.microsoft.com/office/drawing/2014/main" id="{9B56BFC1-0C5D-40FF-AD13-397563FD0E6C}"/>
              </a:ext>
            </a:extLst>
          </p:cNvPr>
          <p:cNvGrpSpPr/>
          <p:nvPr/>
        </p:nvGrpSpPr>
        <p:grpSpPr>
          <a:xfrm>
            <a:off x="299859" y="1530766"/>
            <a:ext cx="6073782" cy="538994"/>
            <a:chOff x="312128" y="1570404"/>
            <a:chExt cx="6073782" cy="538994"/>
          </a:xfrm>
        </p:grpSpPr>
        <p:pic>
          <p:nvPicPr>
            <p:cNvPr id="2052" name="Grafik 9" descr="Ein Bild, das Entwurf, Clipart enthält.&#10;&#10;Automatisch generierte Beschreibung">
              <a:extLst>
                <a:ext uri="{FF2B5EF4-FFF2-40B4-BE49-F238E27FC236}">
                  <a16:creationId xmlns:a16="http://schemas.microsoft.com/office/drawing/2014/main" id="{E3925163-858B-4724-91EA-1AB8E56F99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128" y="1728218"/>
              <a:ext cx="196850" cy="339725"/>
            </a:xfrm>
            <a:prstGeom prst="rect">
              <a:avLst/>
            </a:prstGeom>
            <a:noFill/>
            <a:extLst>
              <a:ext uri="{909E8E84-426E-40DD-AFC4-6F175D3DCCD1}">
                <a14:hiddenFill xmlns:a14="http://schemas.microsoft.com/office/drawing/2010/main">
                  <a:solidFill>
                    <a:srgbClr val="FFFFFF"/>
                  </a:solidFill>
                </a14:hiddenFill>
              </a:ext>
            </a:extLst>
          </p:spPr>
        </p:pic>
        <p:sp>
          <p:nvSpPr>
            <p:cNvPr id="20" name="Textfeld 19">
              <a:extLst>
                <a:ext uri="{FF2B5EF4-FFF2-40B4-BE49-F238E27FC236}">
                  <a16:creationId xmlns:a16="http://schemas.microsoft.com/office/drawing/2014/main" id="{16AB492A-3601-4AAD-B207-4F8520FDFB0D}"/>
                </a:ext>
              </a:extLst>
            </p:cNvPr>
            <p:cNvSpPr txBox="1"/>
            <p:nvPr/>
          </p:nvSpPr>
          <p:spPr>
            <a:xfrm>
              <a:off x="521247" y="1570404"/>
              <a:ext cx="5864663" cy="538994"/>
            </a:xfrm>
            <a:prstGeom prst="rect">
              <a:avLst/>
            </a:prstGeom>
            <a:noFill/>
          </p:spPr>
          <p:txBody>
            <a:bodyPr wrap="square">
              <a:spAutoFit/>
            </a:bodyPr>
            <a:lstStyle/>
            <a:p>
              <a:pPr>
                <a:lnSpc>
                  <a:spcPct val="115000"/>
                </a:lnSpc>
                <a:spcAft>
                  <a:spcPts val="800"/>
                </a:spcAft>
              </a:pPr>
              <a:r>
                <a:rPr lang="de-DE" sz="1300" kern="100" dirty="0">
                  <a:solidFill>
                    <a:srgbClr val="000000"/>
                  </a:solidFill>
                  <a:effectLst/>
                  <a:latin typeface="+mj-lt"/>
                  <a:ea typeface="Times New Roman" panose="02020603050405020304" pitchFamily="18" charset="0"/>
                  <a:cs typeface="Times New Roman" panose="02020603050405020304" pitchFamily="18" charset="0"/>
                </a:rPr>
                <a:t>Wie verändert sich die Seitenlänge </a:t>
              </a:r>
              <a:r>
                <a:rPr lang="de-DE" sz="1300" kern="100" dirty="0">
                  <a:solidFill>
                    <a:srgbClr val="000000"/>
                  </a:solidFill>
                  <a:latin typeface="+mj-lt"/>
                  <a:ea typeface="Times New Roman" panose="02020603050405020304" pitchFamily="18" charset="0"/>
                  <a:cs typeface="Times New Roman" panose="02020603050405020304" pitchFamily="18" charset="0"/>
                </a:rPr>
                <a:t>b</a:t>
              </a:r>
              <a:r>
                <a:rPr lang="de-DE" sz="1300" kern="100" dirty="0">
                  <a:solidFill>
                    <a:srgbClr val="000000"/>
                  </a:solidFill>
                  <a:effectLst/>
                  <a:latin typeface="+mj-lt"/>
                  <a:ea typeface="Times New Roman" panose="02020603050405020304" pitchFamily="18" charset="0"/>
                  <a:cs typeface="Times New Roman" panose="02020603050405020304" pitchFamily="18" charset="0"/>
                </a:rPr>
                <a:t> in Abhängigkeit von der Seitenlänge a, wenn der Flächeninhalt F konstant bleibt?</a:t>
              </a:r>
              <a:endParaRPr lang="de-DE" sz="1300" kern="100" dirty="0">
                <a:effectLst/>
                <a:latin typeface="+mj-lt"/>
                <a:ea typeface="Times New Roman" panose="02020603050405020304" pitchFamily="18" charset="0"/>
                <a:cs typeface="Times New Roman" panose="02020603050405020304" pitchFamily="18" charset="0"/>
              </a:endParaRPr>
            </a:p>
          </p:txBody>
        </p:sp>
      </p:grpSp>
      <p:grpSp>
        <p:nvGrpSpPr>
          <p:cNvPr id="24" name="Gruppieren 23">
            <a:extLst>
              <a:ext uri="{FF2B5EF4-FFF2-40B4-BE49-F238E27FC236}">
                <a16:creationId xmlns:a16="http://schemas.microsoft.com/office/drawing/2014/main" id="{AB16816D-8B85-4764-A847-B12C7249B881}"/>
              </a:ext>
            </a:extLst>
          </p:cNvPr>
          <p:cNvGrpSpPr/>
          <p:nvPr/>
        </p:nvGrpSpPr>
        <p:grpSpPr>
          <a:xfrm>
            <a:off x="312128" y="2820824"/>
            <a:ext cx="5911362" cy="538994"/>
            <a:chOff x="324397" y="2410688"/>
            <a:chExt cx="6178062" cy="565799"/>
          </a:xfrm>
        </p:grpSpPr>
        <p:pic>
          <p:nvPicPr>
            <p:cNvPr id="21" name="Grafik 9" descr="Ein Bild, das Entwurf, Clipart enthält.&#10;&#10;Automatisch generierte Beschreibung">
              <a:extLst>
                <a:ext uri="{FF2B5EF4-FFF2-40B4-BE49-F238E27FC236}">
                  <a16:creationId xmlns:a16="http://schemas.microsoft.com/office/drawing/2014/main" id="{CB124054-E3B6-4F17-98FE-08783C18416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4397" y="2555712"/>
              <a:ext cx="196850" cy="339725"/>
            </a:xfrm>
            <a:prstGeom prst="rect">
              <a:avLst/>
            </a:prstGeom>
            <a:noFill/>
            <a:extLst>
              <a:ext uri="{909E8E84-426E-40DD-AFC4-6F175D3DCCD1}">
                <a14:hiddenFill xmlns:a14="http://schemas.microsoft.com/office/drawing/2010/main">
                  <a:solidFill>
                    <a:srgbClr val="FFFFFF"/>
                  </a:solidFill>
                </a14:hiddenFill>
              </a:ext>
            </a:extLst>
          </p:spPr>
        </p:pic>
        <p:sp>
          <p:nvSpPr>
            <p:cNvPr id="23" name="Textfeld 22">
              <a:extLst>
                <a:ext uri="{FF2B5EF4-FFF2-40B4-BE49-F238E27FC236}">
                  <a16:creationId xmlns:a16="http://schemas.microsoft.com/office/drawing/2014/main" id="{CB62321A-D44F-46F1-A104-3F40C3DDA656}"/>
                </a:ext>
              </a:extLst>
            </p:cNvPr>
            <p:cNvSpPr txBox="1"/>
            <p:nvPr/>
          </p:nvSpPr>
          <p:spPr>
            <a:xfrm>
              <a:off x="508978" y="2410688"/>
              <a:ext cx="5993481" cy="565799"/>
            </a:xfrm>
            <a:prstGeom prst="rect">
              <a:avLst/>
            </a:prstGeom>
            <a:noFill/>
          </p:spPr>
          <p:txBody>
            <a:bodyPr wrap="square">
              <a:spAutoFit/>
            </a:bodyPr>
            <a:lstStyle/>
            <a:p>
              <a:pPr>
                <a:lnSpc>
                  <a:spcPct val="115000"/>
                </a:lnSpc>
                <a:spcAft>
                  <a:spcPts val="800"/>
                </a:spcAft>
              </a:pPr>
              <a:r>
                <a:rPr lang="de-DE" sz="1300" kern="100" dirty="0">
                  <a:solidFill>
                    <a:srgbClr val="000000"/>
                  </a:solidFill>
                  <a:effectLst/>
                  <a:latin typeface="+mj-lt"/>
                  <a:ea typeface="Times New Roman" panose="02020603050405020304" pitchFamily="18" charset="0"/>
                  <a:cs typeface="Times New Roman" panose="02020603050405020304" pitchFamily="18" charset="0"/>
                </a:rPr>
                <a:t>Wie verändert sich der Umfang U in Abhängigkeit von der Seitenlänge a, wenn die Seitenlänge b konstant bleibt? </a:t>
              </a:r>
              <a:endParaRPr lang="de-DE" sz="1300" kern="100" dirty="0">
                <a:effectLst/>
                <a:latin typeface="+mj-lt"/>
                <a:ea typeface="Times New Roman" panose="02020603050405020304" pitchFamily="18" charset="0"/>
                <a:cs typeface="Times New Roman" panose="02020603050405020304" pitchFamily="18" charset="0"/>
              </a:endParaRPr>
            </a:p>
          </p:txBody>
        </p:sp>
      </p:grpSp>
      <p:grpSp>
        <p:nvGrpSpPr>
          <p:cNvPr id="36" name="Gruppieren 35">
            <a:extLst>
              <a:ext uri="{FF2B5EF4-FFF2-40B4-BE49-F238E27FC236}">
                <a16:creationId xmlns:a16="http://schemas.microsoft.com/office/drawing/2014/main" id="{A86C89F6-EE08-4434-BBAE-82E33179F9D4}"/>
              </a:ext>
            </a:extLst>
          </p:cNvPr>
          <p:cNvGrpSpPr/>
          <p:nvPr/>
        </p:nvGrpSpPr>
        <p:grpSpPr>
          <a:xfrm>
            <a:off x="312128" y="3455883"/>
            <a:ext cx="6292849" cy="538994"/>
            <a:chOff x="324397" y="2410688"/>
            <a:chExt cx="6292849" cy="538994"/>
          </a:xfrm>
        </p:grpSpPr>
        <p:pic>
          <p:nvPicPr>
            <p:cNvPr id="37" name="Grafik 9" descr="Ein Bild, das Entwurf, Clipart enthält.&#10;&#10;Automatisch generierte Beschreibung">
              <a:extLst>
                <a:ext uri="{FF2B5EF4-FFF2-40B4-BE49-F238E27FC236}">
                  <a16:creationId xmlns:a16="http://schemas.microsoft.com/office/drawing/2014/main" id="{08906134-3DA9-4001-91BF-26D13DE56D6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4397" y="2555712"/>
              <a:ext cx="196850" cy="339725"/>
            </a:xfrm>
            <a:prstGeom prst="rect">
              <a:avLst/>
            </a:prstGeom>
            <a:noFill/>
            <a:extLst>
              <a:ext uri="{909E8E84-426E-40DD-AFC4-6F175D3DCCD1}">
                <a14:hiddenFill xmlns:a14="http://schemas.microsoft.com/office/drawing/2010/main">
                  <a:solidFill>
                    <a:srgbClr val="FFFFFF"/>
                  </a:solidFill>
                </a14:hiddenFill>
              </a:ext>
            </a:extLst>
          </p:spPr>
        </p:pic>
        <p:sp>
          <p:nvSpPr>
            <p:cNvPr id="38" name="Textfeld 37">
              <a:extLst>
                <a:ext uri="{FF2B5EF4-FFF2-40B4-BE49-F238E27FC236}">
                  <a16:creationId xmlns:a16="http://schemas.microsoft.com/office/drawing/2014/main" id="{3C53C74F-489F-4580-9011-0826EFC78336}"/>
                </a:ext>
              </a:extLst>
            </p:cNvPr>
            <p:cNvSpPr txBox="1"/>
            <p:nvPr/>
          </p:nvSpPr>
          <p:spPr>
            <a:xfrm>
              <a:off x="508977" y="2410688"/>
              <a:ext cx="6108269" cy="538994"/>
            </a:xfrm>
            <a:prstGeom prst="rect">
              <a:avLst/>
            </a:prstGeom>
            <a:noFill/>
          </p:spPr>
          <p:txBody>
            <a:bodyPr wrap="square">
              <a:spAutoFit/>
            </a:bodyPr>
            <a:lstStyle/>
            <a:p>
              <a:pPr>
                <a:lnSpc>
                  <a:spcPct val="115000"/>
                </a:lnSpc>
                <a:spcAft>
                  <a:spcPts val="800"/>
                </a:spcAft>
              </a:pPr>
              <a:r>
                <a:rPr lang="de-DE" sz="1300" kern="100" dirty="0">
                  <a:solidFill>
                    <a:srgbClr val="000000"/>
                  </a:solidFill>
                  <a:effectLst/>
                  <a:latin typeface="+mj-lt"/>
                  <a:ea typeface="Times New Roman" panose="02020603050405020304" pitchFamily="18" charset="0"/>
                  <a:cs typeface="Times New Roman" panose="02020603050405020304" pitchFamily="18" charset="0"/>
                </a:rPr>
                <a:t>Wie verändert sich der Flächeninhalt F in Abhängigkeit von der Seitenlänge </a:t>
              </a:r>
              <a:r>
                <a:rPr lang="de-DE" sz="1300" kern="100" dirty="0">
                  <a:solidFill>
                    <a:srgbClr val="000000"/>
                  </a:solidFill>
                  <a:latin typeface="+mj-lt"/>
                  <a:ea typeface="Times New Roman" panose="02020603050405020304" pitchFamily="18" charset="0"/>
                  <a:cs typeface="Times New Roman" panose="02020603050405020304" pitchFamily="18" charset="0"/>
                </a:rPr>
                <a:t>a</a:t>
              </a:r>
              <a:r>
                <a:rPr lang="de-DE" sz="1300" kern="100" dirty="0">
                  <a:solidFill>
                    <a:srgbClr val="000000"/>
                  </a:solidFill>
                  <a:effectLst/>
                  <a:latin typeface="+mj-lt"/>
                  <a:ea typeface="Times New Roman" panose="02020603050405020304" pitchFamily="18" charset="0"/>
                  <a:cs typeface="Times New Roman" panose="02020603050405020304" pitchFamily="18" charset="0"/>
                </a:rPr>
                <a:t>, wenn der Umfang U konstant bleibt? </a:t>
              </a:r>
              <a:endParaRPr lang="de-DE" sz="1300" kern="100" dirty="0">
                <a:effectLst/>
                <a:latin typeface="+mj-lt"/>
                <a:ea typeface="Times New Roman" panose="02020603050405020304" pitchFamily="18" charset="0"/>
                <a:cs typeface="Times New Roman" panose="02020603050405020304" pitchFamily="18" charset="0"/>
              </a:endParaRPr>
            </a:p>
          </p:txBody>
        </p:sp>
      </p:grpSp>
      <p:grpSp>
        <p:nvGrpSpPr>
          <p:cNvPr id="31" name="Gruppieren 30">
            <a:extLst>
              <a:ext uri="{FF2B5EF4-FFF2-40B4-BE49-F238E27FC236}">
                <a16:creationId xmlns:a16="http://schemas.microsoft.com/office/drawing/2014/main" id="{5BC38604-A23A-4214-A945-41F3DF456927}"/>
              </a:ext>
            </a:extLst>
          </p:cNvPr>
          <p:cNvGrpSpPr/>
          <p:nvPr/>
        </p:nvGrpSpPr>
        <p:grpSpPr>
          <a:xfrm>
            <a:off x="6953740" y="1517008"/>
            <a:ext cx="4804287" cy="491160"/>
            <a:chOff x="6992757" y="1550334"/>
            <a:chExt cx="4804287" cy="491160"/>
          </a:xfrm>
        </p:grpSpPr>
        <mc:AlternateContent xmlns:mc="http://schemas.openxmlformats.org/markup-compatibility/2006" xmlns:a14="http://schemas.microsoft.com/office/drawing/2010/main">
          <mc:Choice Requires="a14">
            <p:sp>
              <p:nvSpPr>
                <p:cNvPr id="30" name="Textfeld 29">
                  <a:extLst>
                    <a:ext uri="{FF2B5EF4-FFF2-40B4-BE49-F238E27FC236}">
                      <a16:creationId xmlns:a16="http://schemas.microsoft.com/office/drawing/2014/main" id="{DCA06AD3-7DF9-4DD6-99D3-EE1DEED89B6E}"/>
                    </a:ext>
                  </a:extLst>
                </p:cNvPr>
                <p:cNvSpPr txBox="1"/>
                <p:nvPr/>
              </p:nvSpPr>
              <p:spPr>
                <a:xfrm>
                  <a:off x="6992757" y="1550334"/>
                  <a:ext cx="2545510" cy="491160"/>
                </a:xfrm>
                <a:prstGeom prst="rect">
                  <a:avLst/>
                </a:prstGeom>
                <a:noFill/>
              </p:spPr>
              <p:txBody>
                <a:bodyPr wrap="square">
                  <a:spAutoFit/>
                </a:bodyPr>
                <a:lstStyle/>
                <a:p>
                  <a:r>
                    <a:rPr lang="de-DE" b="1" dirty="0">
                      <a:solidFill>
                        <a:schemeClr val="bg1"/>
                      </a:solidFill>
                      <a:latin typeface="+mj-lt"/>
                    </a:rPr>
                    <a:t>b(</a:t>
                  </a:r>
                  <a14:m>
                    <m:oMath xmlns:m="http://schemas.openxmlformats.org/officeDocument/2006/math">
                      <m:r>
                        <a:rPr lang="de-DE" b="1" i="0">
                          <a:solidFill>
                            <a:srgbClr val="0070C0"/>
                          </a:solidFill>
                          <a:latin typeface="Cambria Math" panose="02040503050406030204" pitchFamily="18" charset="0"/>
                        </a:rPr>
                        <m:t>𝐚</m:t>
                      </m:r>
                    </m:oMath>
                  </a14:m>
                  <a:r>
                    <a:rPr lang="de-DE" b="1" dirty="0">
                      <a:solidFill>
                        <a:schemeClr val="bg1"/>
                      </a:solidFill>
                      <a:latin typeface="+mj-lt"/>
                    </a:rPr>
                    <a:t>)</a:t>
                  </a:r>
                  <a14:m>
                    <m:oMath xmlns:m="http://schemas.openxmlformats.org/officeDocument/2006/math">
                      <m:r>
                        <a:rPr lang="de-DE" b="1" i="0" smtClean="0">
                          <a:solidFill>
                            <a:schemeClr val="bg1"/>
                          </a:solidFill>
                          <a:latin typeface="Cambria Math" panose="02040503050406030204" pitchFamily="18" charset="0"/>
                        </a:rPr>
                        <m:t>=</m:t>
                      </m:r>
                      <m:f>
                        <m:fPr>
                          <m:ctrlPr>
                            <a:rPr lang="de-DE" b="1" i="1">
                              <a:solidFill>
                                <a:schemeClr val="bg1"/>
                              </a:solidFill>
                              <a:latin typeface="Cambria Math" panose="02040503050406030204" pitchFamily="18" charset="0"/>
                            </a:rPr>
                          </m:ctrlPr>
                        </m:fPr>
                        <m:num>
                          <m:r>
                            <a:rPr lang="de-DE" b="1" i="0" smtClean="0">
                              <a:solidFill>
                                <a:schemeClr val="bg1"/>
                              </a:solidFill>
                              <a:latin typeface="Cambria Math" panose="02040503050406030204" pitchFamily="18" charset="0"/>
                            </a:rPr>
                            <m:t>𝐅</m:t>
                          </m:r>
                        </m:num>
                        <m:den>
                          <m:r>
                            <a:rPr lang="de-DE" b="1" i="0">
                              <a:solidFill>
                                <a:srgbClr val="0070C0"/>
                              </a:solidFill>
                              <a:latin typeface="Cambria Math" panose="02040503050406030204" pitchFamily="18" charset="0"/>
                            </a:rPr>
                            <m:t>𝐚</m:t>
                          </m:r>
                        </m:den>
                      </m:f>
                    </m:oMath>
                  </a14:m>
                  <a:endParaRPr lang="en-US" b="1" dirty="0">
                    <a:solidFill>
                      <a:srgbClr val="0070C0"/>
                    </a:solidFill>
                    <a:latin typeface="+mj-lt"/>
                  </a:endParaRPr>
                </a:p>
              </p:txBody>
            </p:sp>
          </mc:Choice>
          <mc:Fallback xmlns="">
            <p:sp>
              <p:nvSpPr>
                <p:cNvPr id="30" name="Textfeld 29">
                  <a:extLst>
                    <a:ext uri="{FF2B5EF4-FFF2-40B4-BE49-F238E27FC236}">
                      <a16:creationId xmlns:a16="http://schemas.microsoft.com/office/drawing/2014/main" id="{DCA06AD3-7DF9-4DD6-99D3-EE1DEED89B6E}"/>
                    </a:ext>
                  </a:extLst>
                </p:cNvPr>
                <p:cNvSpPr txBox="1">
                  <a:spLocks noRot="1" noChangeAspect="1" noMove="1" noResize="1" noEditPoints="1" noAdjustHandles="1" noChangeArrowheads="1" noChangeShapeType="1" noTextEdit="1"/>
                </p:cNvSpPr>
                <p:nvPr/>
              </p:nvSpPr>
              <p:spPr>
                <a:xfrm>
                  <a:off x="6992757" y="1550334"/>
                  <a:ext cx="2545510" cy="491160"/>
                </a:xfrm>
                <a:prstGeom prst="rect">
                  <a:avLst/>
                </a:prstGeom>
                <a:blipFill>
                  <a:blip r:embed="rId9"/>
                  <a:stretch>
                    <a:fillRect l="-2158" b="-8750"/>
                  </a:stretch>
                </a:blipFill>
              </p:spPr>
              <p:txBody>
                <a:bodyPr/>
                <a:lstStyle/>
                <a:p>
                  <a:r>
                    <a:rPr lang="de-DE">
                      <a:noFill/>
                    </a:rPr>
                    <a:t> </a:t>
                  </a:r>
                </a:p>
              </p:txBody>
            </p:sp>
          </mc:Fallback>
        </mc:AlternateContent>
        <p:sp>
          <p:nvSpPr>
            <p:cNvPr id="40" name="Textfeld 39">
              <a:extLst>
                <a:ext uri="{FF2B5EF4-FFF2-40B4-BE49-F238E27FC236}">
                  <a16:creationId xmlns:a16="http://schemas.microsoft.com/office/drawing/2014/main" id="{AE40B289-00FC-40FB-BE07-B209991DE590}"/>
                </a:ext>
              </a:extLst>
            </p:cNvPr>
            <p:cNvSpPr txBox="1"/>
            <p:nvPr/>
          </p:nvSpPr>
          <p:spPr>
            <a:xfrm>
              <a:off x="10055336" y="1607121"/>
              <a:ext cx="1741708" cy="338554"/>
            </a:xfrm>
            <a:prstGeom prst="rect">
              <a:avLst/>
            </a:prstGeom>
            <a:noFill/>
          </p:spPr>
          <p:txBody>
            <a:bodyPr wrap="square">
              <a:spAutoFit/>
            </a:bodyPr>
            <a:lstStyle/>
            <a:p>
              <a:r>
                <a:rPr kumimoji="0" lang="de-DE" sz="1600" b="0" i="0" u="none" strike="noStrike" kern="100" cap="none" spc="0" normalizeH="0" baseline="0" noProof="0" dirty="0">
                  <a:ln>
                    <a:noFill/>
                  </a:ln>
                  <a:solidFill>
                    <a:srgbClr val="000000"/>
                  </a:solidFill>
                  <a:effectLst/>
                  <a:uLnTx/>
                  <a:uFillTx/>
                  <a:latin typeface="+mj-lt"/>
                  <a:ea typeface="Times New Roman" panose="02020603050405020304" pitchFamily="18" charset="0"/>
                  <a:cs typeface="Times New Roman" panose="02020603050405020304" pitchFamily="18" charset="0"/>
                </a:rPr>
                <a:t>antiproportional</a:t>
              </a:r>
              <a:endParaRPr lang="de-DE" sz="1600" dirty="0">
                <a:latin typeface="+mj-lt"/>
              </a:endParaRPr>
            </a:p>
          </p:txBody>
        </p:sp>
      </p:grpSp>
      <p:grpSp>
        <p:nvGrpSpPr>
          <p:cNvPr id="39" name="Gruppieren 38">
            <a:extLst>
              <a:ext uri="{FF2B5EF4-FFF2-40B4-BE49-F238E27FC236}">
                <a16:creationId xmlns:a16="http://schemas.microsoft.com/office/drawing/2014/main" id="{D55236DC-3D58-49EE-B2C8-0C9EA5375BC9}"/>
              </a:ext>
            </a:extLst>
          </p:cNvPr>
          <p:cNvGrpSpPr/>
          <p:nvPr/>
        </p:nvGrpSpPr>
        <p:grpSpPr>
          <a:xfrm>
            <a:off x="6946111" y="2908568"/>
            <a:ext cx="4446519" cy="369332"/>
            <a:chOff x="6992757" y="2344381"/>
            <a:chExt cx="4446519" cy="369332"/>
          </a:xfrm>
        </p:grpSpPr>
        <mc:AlternateContent xmlns:mc="http://schemas.openxmlformats.org/markup-compatibility/2006" xmlns:a14="http://schemas.microsoft.com/office/drawing/2010/main">
          <mc:Choice Requires="a14">
            <p:sp>
              <p:nvSpPr>
                <p:cNvPr id="33" name="TextBox 17">
                  <a:extLst>
                    <a:ext uri="{FF2B5EF4-FFF2-40B4-BE49-F238E27FC236}">
                      <a16:creationId xmlns:a16="http://schemas.microsoft.com/office/drawing/2014/main" id="{44E725DD-7104-4576-AB2F-36E2E014ED4B}"/>
                    </a:ext>
                  </a:extLst>
                </p:cNvPr>
                <p:cNvSpPr txBox="1"/>
                <p:nvPr/>
              </p:nvSpPr>
              <p:spPr>
                <a:xfrm>
                  <a:off x="6992757" y="2344381"/>
                  <a:ext cx="3302756" cy="369332"/>
                </a:xfrm>
                <a:prstGeom prst="rect">
                  <a:avLst/>
                </a:prstGeom>
                <a:solidFill>
                  <a:schemeClr val="tx1"/>
                </a:solid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b="1" dirty="0">
                      <a:solidFill>
                        <a:schemeClr val="bg1"/>
                      </a:solidFill>
                      <a:latin typeface="+mj-lt"/>
                    </a:rPr>
                    <a:t>U</a:t>
                  </a:r>
                  <a14:m>
                    <m:oMath xmlns:m="http://schemas.openxmlformats.org/officeDocument/2006/math">
                      <m:r>
                        <m:rPr>
                          <m:nor/>
                        </m:rPr>
                        <a:rPr lang="de-DE" b="1" dirty="0">
                          <a:solidFill>
                            <a:schemeClr val="bg1"/>
                          </a:solidFill>
                          <a:latin typeface="+mj-lt"/>
                        </a:rPr>
                        <m:t>(</m:t>
                      </m:r>
                      <m:r>
                        <a:rPr lang="de-DE" b="1" i="0" smtClean="0">
                          <a:solidFill>
                            <a:srgbClr val="0070C0"/>
                          </a:solidFill>
                          <a:latin typeface="Cambria Math" panose="02040503050406030204" pitchFamily="18" charset="0"/>
                        </a:rPr>
                        <m:t>𝐚</m:t>
                      </m:r>
                      <m:r>
                        <m:rPr>
                          <m:nor/>
                        </m:rPr>
                        <a:rPr lang="de-DE" b="1" dirty="0">
                          <a:solidFill>
                            <a:schemeClr val="bg1"/>
                          </a:solidFill>
                          <a:latin typeface="+mj-lt"/>
                        </a:rPr>
                        <m:t>)</m:t>
                      </m:r>
                      <m:r>
                        <a:rPr lang="de-DE" b="1" i="0" smtClean="0">
                          <a:solidFill>
                            <a:schemeClr val="bg1"/>
                          </a:solidFill>
                          <a:latin typeface="Cambria Math" panose="02040503050406030204" pitchFamily="18" charset="0"/>
                        </a:rPr>
                        <m:t>=</m:t>
                      </m:r>
                      <m:r>
                        <a:rPr lang="de-DE" b="1" i="0" smtClean="0">
                          <a:solidFill>
                            <a:schemeClr val="bg1"/>
                          </a:solidFill>
                          <a:latin typeface="Cambria Math" panose="02040503050406030204" pitchFamily="18" charset="0"/>
                        </a:rPr>
                        <m:t>𝟐𝐚</m:t>
                      </m:r>
                      <m:r>
                        <a:rPr lang="de-DE" b="1" i="0" smtClean="0">
                          <a:solidFill>
                            <a:schemeClr val="bg1"/>
                          </a:solidFill>
                          <a:latin typeface="Cambria Math" panose="02040503050406030204" pitchFamily="18" charset="0"/>
                        </a:rPr>
                        <m:t>+</m:t>
                      </m:r>
                      <m:r>
                        <a:rPr lang="de-DE" b="1" i="0" smtClean="0">
                          <a:solidFill>
                            <a:schemeClr val="bg1"/>
                          </a:solidFill>
                          <a:latin typeface="Cambria Math" panose="02040503050406030204" pitchFamily="18" charset="0"/>
                        </a:rPr>
                        <m:t>𝟐𝐛</m:t>
                      </m:r>
                    </m:oMath>
                  </a14:m>
                  <a:endParaRPr lang="en-US" b="1" dirty="0">
                    <a:solidFill>
                      <a:srgbClr val="0070C0"/>
                    </a:solidFill>
                    <a:latin typeface="+mj-lt"/>
                  </a:endParaRPr>
                </a:p>
              </p:txBody>
            </p:sp>
          </mc:Choice>
          <mc:Fallback xmlns="">
            <p:sp>
              <p:nvSpPr>
                <p:cNvPr id="33" name="TextBox 17">
                  <a:extLst>
                    <a:ext uri="{FF2B5EF4-FFF2-40B4-BE49-F238E27FC236}">
                      <a16:creationId xmlns:a16="http://schemas.microsoft.com/office/drawing/2014/main" id="{44E725DD-7104-4576-AB2F-36E2E014ED4B}"/>
                    </a:ext>
                  </a:extLst>
                </p:cNvPr>
                <p:cNvSpPr txBox="1">
                  <a:spLocks noRot="1" noChangeAspect="1" noMove="1" noResize="1" noEditPoints="1" noAdjustHandles="1" noChangeArrowheads="1" noChangeShapeType="1" noTextEdit="1"/>
                </p:cNvSpPr>
                <p:nvPr/>
              </p:nvSpPr>
              <p:spPr>
                <a:xfrm>
                  <a:off x="6992757" y="2344381"/>
                  <a:ext cx="3302756" cy="369332"/>
                </a:xfrm>
                <a:prstGeom prst="rect">
                  <a:avLst/>
                </a:prstGeom>
                <a:blipFill>
                  <a:blip r:embed="rId10"/>
                  <a:stretch>
                    <a:fillRect l="-1476" t="-8197" b="-24590"/>
                  </a:stretch>
                </a:blipFill>
                <a:ln w="28575">
                  <a:noFill/>
                </a:ln>
              </p:spPr>
              <p:txBody>
                <a:bodyPr/>
                <a:lstStyle/>
                <a:p>
                  <a:r>
                    <a:rPr lang="de-DE">
                      <a:noFill/>
                    </a:rPr>
                    <a:t> </a:t>
                  </a:r>
                </a:p>
              </p:txBody>
            </p:sp>
          </mc:Fallback>
        </mc:AlternateContent>
        <p:sp>
          <p:nvSpPr>
            <p:cNvPr id="41" name="Textfeld 40">
              <a:extLst>
                <a:ext uri="{FF2B5EF4-FFF2-40B4-BE49-F238E27FC236}">
                  <a16:creationId xmlns:a16="http://schemas.microsoft.com/office/drawing/2014/main" id="{8AF3DC94-B5A4-4386-8924-4794959028C8}"/>
                </a:ext>
              </a:extLst>
            </p:cNvPr>
            <p:cNvSpPr txBox="1"/>
            <p:nvPr/>
          </p:nvSpPr>
          <p:spPr>
            <a:xfrm>
              <a:off x="10095993" y="2348308"/>
              <a:ext cx="1343283" cy="338554"/>
            </a:xfrm>
            <a:prstGeom prst="rect">
              <a:avLst/>
            </a:prstGeom>
            <a:noFill/>
          </p:spPr>
          <p:txBody>
            <a:bodyPr wrap="square">
              <a:spAutoFit/>
            </a:bodyPr>
            <a:lstStyle/>
            <a:p>
              <a:r>
                <a:rPr kumimoji="0" lang="de-DE" sz="1600" b="0" i="0" u="none" strike="noStrike" kern="100" cap="none" spc="0" normalizeH="0" baseline="0" noProof="0" dirty="0">
                  <a:ln>
                    <a:noFill/>
                  </a:ln>
                  <a:solidFill>
                    <a:srgbClr val="000000"/>
                  </a:solidFill>
                  <a:effectLst/>
                  <a:uLnTx/>
                  <a:uFillTx/>
                  <a:latin typeface="+mj-lt"/>
                  <a:ea typeface="Times New Roman" panose="02020603050405020304" pitchFamily="18" charset="0"/>
                  <a:cs typeface="Times New Roman" panose="02020603050405020304" pitchFamily="18" charset="0"/>
                </a:rPr>
                <a:t>linear</a:t>
              </a:r>
              <a:endParaRPr lang="de-DE" sz="1600" dirty="0">
                <a:latin typeface="+mj-lt"/>
              </a:endParaRPr>
            </a:p>
          </p:txBody>
        </p:sp>
      </p:grpSp>
      <p:grpSp>
        <p:nvGrpSpPr>
          <p:cNvPr id="49" name="Gruppieren 48">
            <a:extLst>
              <a:ext uri="{FF2B5EF4-FFF2-40B4-BE49-F238E27FC236}">
                <a16:creationId xmlns:a16="http://schemas.microsoft.com/office/drawing/2014/main" id="{27DEDE97-3383-48FE-BA98-3B9FA6AE5C23}"/>
              </a:ext>
            </a:extLst>
          </p:cNvPr>
          <p:cNvGrpSpPr/>
          <p:nvPr/>
        </p:nvGrpSpPr>
        <p:grpSpPr>
          <a:xfrm>
            <a:off x="6946111" y="3457031"/>
            <a:ext cx="4763630" cy="489814"/>
            <a:chOff x="6946111" y="3369479"/>
            <a:chExt cx="4763630" cy="489814"/>
          </a:xfrm>
        </p:grpSpPr>
        <mc:AlternateContent xmlns:mc="http://schemas.openxmlformats.org/markup-compatibility/2006" xmlns:a14="http://schemas.microsoft.com/office/drawing/2010/main">
          <mc:Choice Requires="a14">
            <p:sp>
              <p:nvSpPr>
                <p:cNvPr id="42" name="Textfeld 41">
                  <a:extLst>
                    <a:ext uri="{FF2B5EF4-FFF2-40B4-BE49-F238E27FC236}">
                      <a16:creationId xmlns:a16="http://schemas.microsoft.com/office/drawing/2014/main" id="{11D550EE-90D5-4FB8-B3DB-68C6CAF7B5ED}"/>
                    </a:ext>
                  </a:extLst>
                </p:cNvPr>
                <p:cNvSpPr txBox="1"/>
                <p:nvPr/>
              </p:nvSpPr>
              <p:spPr>
                <a:xfrm>
                  <a:off x="6946111" y="3369479"/>
                  <a:ext cx="3244361" cy="489814"/>
                </a:xfrm>
                <a:prstGeom prst="rect">
                  <a:avLst/>
                </a:prstGeom>
                <a:noFill/>
              </p:spPr>
              <p:txBody>
                <a:bodyPr wrap="square">
                  <a:spAutoFit/>
                </a:bodyPr>
                <a:lstStyle/>
                <a:p>
                  <a:r>
                    <a:rPr lang="de-DE" b="1" dirty="0">
                      <a:solidFill>
                        <a:schemeClr val="bg1"/>
                      </a:solidFill>
                      <a:latin typeface="+mj-lt"/>
                    </a:rPr>
                    <a:t>F(</a:t>
                  </a:r>
                  <a14:m>
                    <m:oMath xmlns:m="http://schemas.openxmlformats.org/officeDocument/2006/math">
                      <m:r>
                        <a:rPr lang="de-DE" b="1" i="0">
                          <a:solidFill>
                            <a:srgbClr val="0070C0"/>
                          </a:solidFill>
                          <a:latin typeface="Cambria Math" panose="02040503050406030204" pitchFamily="18" charset="0"/>
                        </a:rPr>
                        <m:t>𝐚</m:t>
                      </m:r>
                    </m:oMath>
                  </a14:m>
                  <a:r>
                    <a:rPr lang="de-DE" b="1" dirty="0">
                      <a:solidFill>
                        <a:schemeClr val="bg1"/>
                      </a:solidFill>
                      <a:latin typeface="+mj-lt"/>
                    </a:rPr>
                    <a:t>)</a:t>
                  </a:r>
                  <a14:m>
                    <m:oMath xmlns:m="http://schemas.openxmlformats.org/officeDocument/2006/math">
                      <m:r>
                        <a:rPr lang="de-DE" b="1" i="0" smtClean="0">
                          <a:solidFill>
                            <a:schemeClr val="bg1"/>
                          </a:solidFill>
                          <a:latin typeface="Cambria Math" panose="02040503050406030204" pitchFamily="18" charset="0"/>
                        </a:rPr>
                        <m:t>=</m:t>
                      </m:r>
                      <m:f>
                        <m:fPr>
                          <m:ctrlPr>
                            <a:rPr lang="de-DE" b="1" i="1" smtClean="0">
                              <a:solidFill>
                                <a:schemeClr val="bg1"/>
                              </a:solidFill>
                              <a:latin typeface="Cambria Math" panose="02040503050406030204" pitchFamily="18" charset="0"/>
                            </a:rPr>
                          </m:ctrlPr>
                        </m:fPr>
                        <m:num>
                          <m:r>
                            <a:rPr lang="de-DE" b="1" i="0" smtClean="0">
                              <a:solidFill>
                                <a:schemeClr val="bg1"/>
                              </a:solidFill>
                              <a:latin typeface="Cambria Math" panose="02040503050406030204" pitchFamily="18" charset="0"/>
                            </a:rPr>
                            <m:t>𝐔</m:t>
                          </m:r>
                        </m:num>
                        <m:den>
                          <m:r>
                            <a:rPr lang="de-DE" b="1" i="0" smtClean="0">
                              <a:solidFill>
                                <a:schemeClr val="bg1"/>
                              </a:solidFill>
                              <a:latin typeface="Cambria Math" panose="02040503050406030204" pitchFamily="18" charset="0"/>
                            </a:rPr>
                            <m:t>𝟐</m:t>
                          </m:r>
                        </m:den>
                      </m:f>
                      <m:r>
                        <a:rPr lang="de-DE" b="1" i="0">
                          <a:solidFill>
                            <a:srgbClr val="0070C0"/>
                          </a:solidFill>
                          <a:latin typeface="Cambria Math" panose="02040503050406030204" pitchFamily="18" charset="0"/>
                        </a:rPr>
                        <m:t>𝐚</m:t>
                      </m:r>
                      <m:r>
                        <a:rPr lang="de-DE" b="1" i="0" smtClean="0">
                          <a:solidFill>
                            <a:schemeClr val="bg1"/>
                          </a:solidFill>
                          <a:latin typeface="Cambria Math" panose="02040503050406030204" pitchFamily="18" charset="0"/>
                        </a:rPr>
                        <m:t>−</m:t>
                      </m:r>
                      <m:sSup>
                        <m:sSupPr>
                          <m:ctrlPr>
                            <a:rPr lang="de-DE" b="1" i="1" smtClean="0">
                              <a:solidFill>
                                <a:srgbClr val="0070C0"/>
                              </a:solidFill>
                              <a:latin typeface="Cambria Math" panose="02040503050406030204" pitchFamily="18" charset="0"/>
                            </a:rPr>
                          </m:ctrlPr>
                        </m:sSupPr>
                        <m:e>
                          <m:r>
                            <a:rPr lang="de-DE" b="1" i="0">
                              <a:solidFill>
                                <a:srgbClr val="0070C0"/>
                              </a:solidFill>
                              <a:latin typeface="Cambria Math" panose="02040503050406030204" pitchFamily="18" charset="0"/>
                            </a:rPr>
                            <m:t>𝐚</m:t>
                          </m:r>
                        </m:e>
                        <m:sup>
                          <m:r>
                            <a:rPr lang="de-DE" b="1" i="0" smtClean="0">
                              <a:solidFill>
                                <a:srgbClr val="0070C0"/>
                              </a:solidFill>
                              <a:latin typeface="Cambria Math" panose="02040503050406030204" pitchFamily="18" charset="0"/>
                            </a:rPr>
                            <m:t>𝟐</m:t>
                          </m:r>
                        </m:sup>
                      </m:sSup>
                      <m:r>
                        <a:rPr lang="de-DE" b="1" i="0" smtClean="0">
                          <a:solidFill>
                            <a:srgbClr val="0070C0"/>
                          </a:solidFill>
                          <a:latin typeface="Cambria Math" panose="02040503050406030204" pitchFamily="18" charset="0"/>
                        </a:rPr>
                        <m:t> </m:t>
                      </m:r>
                    </m:oMath>
                  </a14:m>
                  <a:endParaRPr lang="en-US" b="1" dirty="0">
                    <a:solidFill>
                      <a:srgbClr val="0070C0"/>
                    </a:solidFill>
                    <a:latin typeface="+mj-lt"/>
                  </a:endParaRPr>
                </a:p>
              </p:txBody>
            </p:sp>
          </mc:Choice>
          <mc:Fallback xmlns="">
            <p:sp>
              <p:nvSpPr>
                <p:cNvPr id="42" name="Textfeld 41">
                  <a:extLst>
                    <a:ext uri="{FF2B5EF4-FFF2-40B4-BE49-F238E27FC236}">
                      <a16:creationId xmlns:a16="http://schemas.microsoft.com/office/drawing/2014/main" id="{11D550EE-90D5-4FB8-B3DB-68C6CAF7B5ED}"/>
                    </a:ext>
                  </a:extLst>
                </p:cNvPr>
                <p:cNvSpPr txBox="1">
                  <a:spLocks noRot="1" noChangeAspect="1" noMove="1" noResize="1" noEditPoints="1" noAdjustHandles="1" noChangeArrowheads="1" noChangeShapeType="1" noTextEdit="1"/>
                </p:cNvSpPr>
                <p:nvPr/>
              </p:nvSpPr>
              <p:spPr>
                <a:xfrm>
                  <a:off x="6946111" y="3369479"/>
                  <a:ext cx="3244361" cy="489814"/>
                </a:xfrm>
                <a:prstGeom prst="rect">
                  <a:avLst/>
                </a:prstGeom>
                <a:blipFill>
                  <a:blip r:embed="rId11"/>
                  <a:stretch>
                    <a:fillRect l="-1501" b="-8750"/>
                  </a:stretch>
                </a:blipFill>
              </p:spPr>
              <p:txBody>
                <a:bodyPr/>
                <a:lstStyle/>
                <a:p>
                  <a:r>
                    <a:rPr lang="de-DE">
                      <a:noFill/>
                    </a:rPr>
                    <a:t> </a:t>
                  </a:r>
                </a:p>
              </p:txBody>
            </p:sp>
          </mc:Fallback>
        </mc:AlternateContent>
        <p:sp>
          <p:nvSpPr>
            <p:cNvPr id="43" name="Textfeld 42">
              <a:extLst>
                <a:ext uri="{FF2B5EF4-FFF2-40B4-BE49-F238E27FC236}">
                  <a16:creationId xmlns:a16="http://schemas.microsoft.com/office/drawing/2014/main" id="{2C81C7E2-3788-49BB-AEF5-4366F00D1C34}"/>
                </a:ext>
              </a:extLst>
            </p:cNvPr>
            <p:cNvSpPr txBox="1"/>
            <p:nvPr/>
          </p:nvSpPr>
          <p:spPr>
            <a:xfrm>
              <a:off x="10049347" y="3429000"/>
              <a:ext cx="1660394" cy="338554"/>
            </a:xfrm>
            <a:prstGeom prst="rect">
              <a:avLst/>
            </a:prstGeom>
            <a:noFill/>
          </p:spPr>
          <p:txBody>
            <a:bodyPr wrap="square">
              <a:spAutoFit/>
            </a:bodyPr>
            <a:lstStyle/>
            <a:p>
              <a:r>
                <a:rPr lang="de-DE" sz="1600" kern="100" dirty="0">
                  <a:solidFill>
                    <a:srgbClr val="000000"/>
                  </a:solidFill>
                  <a:latin typeface="+mj-lt"/>
                  <a:cs typeface="Times New Roman" panose="02020603050405020304" pitchFamily="18" charset="0"/>
                </a:rPr>
                <a:t>quadratisch</a:t>
              </a:r>
            </a:p>
          </p:txBody>
        </p:sp>
      </p:grpSp>
      <p:grpSp>
        <p:nvGrpSpPr>
          <p:cNvPr id="44" name="Gruppieren 43">
            <a:extLst>
              <a:ext uri="{FF2B5EF4-FFF2-40B4-BE49-F238E27FC236}">
                <a16:creationId xmlns:a16="http://schemas.microsoft.com/office/drawing/2014/main" id="{89B64A20-37CD-4458-8E4E-5B05A996AFC9}"/>
              </a:ext>
            </a:extLst>
          </p:cNvPr>
          <p:cNvGrpSpPr/>
          <p:nvPr/>
        </p:nvGrpSpPr>
        <p:grpSpPr>
          <a:xfrm>
            <a:off x="299859" y="4065800"/>
            <a:ext cx="6317388" cy="538994"/>
            <a:chOff x="324397" y="2366755"/>
            <a:chExt cx="6317388" cy="538994"/>
          </a:xfrm>
        </p:grpSpPr>
        <p:pic>
          <p:nvPicPr>
            <p:cNvPr id="45" name="Grafik 9" descr="Ein Bild, das Entwurf, Clipart enthält.&#10;&#10;Automatisch generierte Beschreibung">
              <a:extLst>
                <a:ext uri="{FF2B5EF4-FFF2-40B4-BE49-F238E27FC236}">
                  <a16:creationId xmlns:a16="http://schemas.microsoft.com/office/drawing/2014/main" id="{DC677602-8F2E-49DF-97E6-A527F86B84A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4397" y="2555712"/>
              <a:ext cx="196850" cy="339725"/>
            </a:xfrm>
            <a:prstGeom prst="rect">
              <a:avLst/>
            </a:prstGeom>
            <a:noFill/>
            <a:extLst>
              <a:ext uri="{909E8E84-426E-40DD-AFC4-6F175D3DCCD1}">
                <a14:hiddenFill xmlns:a14="http://schemas.microsoft.com/office/drawing/2010/main">
                  <a:solidFill>
                    <a:srgbClr val="FFFFFF"/>
                  </a:solidFill>
                </a14:hiddenFill>
              </a:ext>
            </a:extLst>
          </p:spPr>
        </p:pic>
        <p:sp>
          <p:nvSpPr>
            <p:cNvPr id="46" name="Textfeld 45">
              <a:extLst>
                <a:ext uri="{FF2B5EF4-FFF2-40B4-BE49-F238E27FC236}">
                  <a16:creationId xmlns:a16="http://schemas.microsoft.com/office/drawing/2014/main" id="{5ECF4261-C58D-41E8-B2AB-522F6C68D5A6}"/>
                </a:ext>
              </a:extLst>
            </p:cNvPr>
            <p:cNvSpPr txBox="1"/>
            <p:nvPr/>
          </p:nvSpPr>
          <p:spPr>
            <a:xfrm>
              <a:off x="533516" y="2366755"/>
              <a:ext cx="6108269" cy="538994"/>
            </a:xfrm>
            <a:prstGeom prst="rect">
              <a:avLst/>
            </a:prstGeom>
            <a:noFill/>
          </p:spPr>
          <p:txBody>
            <a:bodyPr wrap="square">
              <a:spAutoFit/>
            </a:bodyPr>
            <a:lstStyle/>
            <a:p>
              <a:pPr>
                <a:lnSpc>
                  <a:spcPct val="115000"/>
                </a:lnSpc>
                <a:spcAft>
                  <a:spcPts val="800"/>
                </a:spcAft>
              </a:pPr>
              <a:r>
                <a:rPr lang="de-DE" sz="1300" kern="100" dirty="0">
                  <a:solidFill>
                    <a:srgbClr val="000000"/>
                  </a:solidFill>
                  <a:effectLst/>
                  <a:latin typeface="+mj-lt"/>
                  <a:ea typeface="Times New Roman" panose="02020603050405020304" pitchFamily="18" charset="0"/>
                  <a:cs typeface="Times New Roman" panose="02020603050405020304" pitchFamily="18" charset="0"/>
                </a:rPr>
                <a:t>Wie verändert sich der Umfang U in Abhängigkeit von der </a:t>
              </a:r>
              <a:br>
                <a:rPr lang="de-DE" sz="1300" kern="100" dirty="0">
                  <a:solidFill>
                    <a:srgbClr val="000000"/>
                  </a:solidFill>
                  <a:latin typeface="+mj-lt"/>
                  <a:ea typeface="Times New Roman" panose="02020603050405020304" pitchFamily="18" charset="0"/>
                  <a:cs typeface="Times New Roman" panose="02020603050405020304" pitchFamily="18" charset="0"/>
                </a:rPr>
              </a:br>
              <a:r>
                <a:rPr lang="de-DE" sz="1300" kern="100" dirty="0">
                  <a:solidFill>
                    <a:srgbClr val="000000"/>
                  </a:solidFill>
                  <a:effectLst/>
                  <a:latin typeface="+mj-lt"/>
                  <a:ea typeface="Times New Roman" panose="02020603050405020304" pitchFamily="18" charset="0"/>
                  <a:cs typeface="Times New Roman" panose="02020603050405020304" pitchFamily="18" charset="0"/>
                </a:rPr>
                <a:t>Seitenlänge </a:t>
              </a:r>
              <a:r>
                <a:rPr lang="de-DE" sz="1300" kern="100" dirty="0">
                  <a:solidFill>
                    <a:srgbClr val="000000"/>
                  </a:solidFill>
                  <a:latin typeface="+mj-lt"/>
                  <a:ea typeface="Times New Roman" panose="02020603050405020304" pitchFamily="18" charset="0"/>
                  <a:cs typeface="Times New Roman" panose="02020603050405020304" pitchFamily="18" charset="0"/>
                </a:rPr>
                <a:t>a</a:t>
              </a:r>
              <a:r>
                <a:rPr lang="de-DE" sz="1300" kern="100" dirty="0">
                  <a:solidFill>
                    <a:srgbClr val="000000"/>
                  </a:solidFill>
                  <a:effectLst/>
                  <a:latin typeface="+mj-lt"/>
                  <a:ea typeface="Times New Roman" panose="02020603050405020304" pitchFamily="18" charset="0"/>
                  <a:cs typeface="Times New Roman" panose="02020603050405020304" pitchFamily="18" charset="0"/>
                </a:rPr>
                <a:t>, wenn der Flächeninhalt F konstant bleibt? </a:t>
              </a:r>
              <a:endParaRPr lang="de-DE" sz="1300" kern="100" dirty="0">
                <a:effectLst/>
                <a:latin typeface="+mj-lt"/>
                <a:ea typeface="Times New Roman" panose="02020603050405020304" pitchFamily="18" charset="0"/>
                <a:cs typeface="Times New Roman" panose="02020603050405020304" pitchFamily="18" charset="0"/>
              </a:endParaRPr>
            </a:p>
          </p:txBody>
        </p:sp>
      </p:grpSp>
      <p:grpSp>
        <p:nvGrpSpPr>
          <p:cNvPr id="50" name="Gruppieren 49">
            <a:extLst>
              <a:ext uri="{FF2B5EF4-FFF2-40B4-BE49-F238E27FC236}">
                <a16:creationId xmlns:a16="http://schemas.microsoft.com/office/drawing/2014/main" id="{E40E60ED-7B91-4E32-9DCD-26DE9BD318B1}"/>
              </a:ext>
            </a:extLst>
          </p:cNvPr>
          <p:cNvGrpSpPr/>
          <p:nvPr/>
        </p:nvGrpSpPr>
        <p:grpSpPr>
          <a:xfrm>
            <a:off x="6946111" y="4100100"/>
            <a:ext cx="5134654" cy="491160"/>
            <a:chOff x="6992757" y="3938233"/>
            <a:chExt cx="5134654" cy="491160"/>
          </a:xfrm>
        </p:grpSpPr>
        <mc:AlternateContent xmlns:mc="http://schemas.openxmlformats.org/markup-compatibility/2006" xmlns:a14="http://schemas.microsoft.com/office/drawing/2010/main">
          <mc:Choice Requires="a14">
            <p:sp>
              <p:nvSpPr>
                <p:cNvPr id="47" name="TextBox 17">
                  <a:extLst>
                    <a:ext uri="{FF2B5EF4-FFF2-40B4-BE49-F238E27FC236}">
                      <a16:creationId xmlns:a16="http://schemas.microsoft.com/office/drawing/2014/main" id="{2D7856F7-9AA9-4376-9B66-00A0F656FEB3}"/>
                    </a:ext>
                  </a:extLst>
                </p:cNvPr>
                <p:cNvSpPr txBox="1"/>
                <p:nvPr/>
              </p:nvSpPr>
              <p:spPr>
                <a:xfrm>
                  <a:off x="6992757" y="3938233"/>
                  <a:ext cx="3302756" cy="491160"/>
                </a:xfrm>
                <a:prstGeom prst="rect">
                  <a:avLst/>
                </a:prstGeom>
                <a:solidFill>
                  <a:schemeClr val="tx1"/>
                </a:solid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b="1" dirty="0">
                      <a:solidFill>
                        <a:schemeClr val="bg1"/>
                      </a:solidFill>
                      <a:latin typeface="+mj-lt"/>
                    </a:rPr>
                    <a:t>U</a:t>
                  </a:r>
                  <a14:m>
                    <m:oMath xmlns:m="http://schemas.openxmlformats.org/officeDocument/2006/math">
                      <m:r>
                        <m:rPr>
                          <m:nor/>
                        </m:rPr>
                        <a:rPr lang="de-DE" b="1" dirty="0">
                          <a:solidFill>
                            <a:schemeClr val="bg1"/>
                          </a:solidFill>
                          <a:latin typeface="+mj-lt"/>
                        </a:rPr>
                        <m:t>(</m:t>
                      </m:r>
                      <m:r>
                        <a:rPr lang="de-DE" b="1" i="0" smtClean="0">
                          <a:solidFill>
                            <a:srgbClr val="0070C0"/>
                          </a:solidFill>
                          <a:latin typeface="Cambria Math" panose="02040503050406030204" pitchFamily="18" charset="0"/>
                        </a:rPr>
                        <m:t>𝐚</m:t>
                      </m:r>
                      <m:r>
                        <m:rPr>
                          <m:nor/>
                        </m:rPr>
                        <a:rPr lang="de-DE" b="1" dirty="0">
                          <a:solidFill>
                            <a:schemeClr val="bg1"/>
                          </a:solidFill>
                          <a:latin typeface="+mj-lt"/>
                        </a:rPr>
                        <m:t>)</m:t>
                      </m:r>
                      <m:r>
                        <a:rPr lang="de-DE" b="1" i="0" smtClean="0">
                          <a:solidFill>
                            <a:schemeClr val="bg1"/>
                          </a:solidFill>
                          <a:latin typeface="Cambria Math" panose="02040503050406030204" pitchFamily="18" charset="0"/>
                        </a:rPr>
                        <m:t>=</m:t>
                      </m:r>
                      <m:r>
                        <a:rPr lang="de-DE" b="1" i="0" smtClean="0">
                          <a:solidFill>
                            <a:schemeClr val="bg1"/>
                          </a:solidFill>
                          <a:latin typeface="Cambria Math" panose="02040503050406030204" pitchFamily="18" charset="0"/>
                        </a:rPr>
                        <m:t>𝟐𝐚</m:t>
                      </m:r>
                      <m:r>
                        <a:rPr lang="de-DE" b="1" i="0" smtClean="0">
                          <a:solidFill>
                            <a:schemeClr val="bg1"/>
                          </a:solidFill>
                          <a:latin typeface="Cambria Math" panose="02040503050406030204" pitchFamily="18" charset="0"/>
                        </a:rPr>
                        <m:t>+</m:t>
                      </m:r>
                      <m:r>
                        <a:rPr lang="de-DE" b="1" i="0" smtClean="0">
                          <a:solidFill>
                            <a:schemeClr val="bg1"/>
                          </a:solidFill>
                          <a:latin typeface="Cambria Math" panose="02040503050406030204" pitchFamily="18" charset="0"/>
                        </a:rPr>
                        <m:t>𝟐</m:t>
                      </m:r>
                      <m:f>
                        <m:fPr>
                          <m:ctrlPr>
                            <a:rPr lang="de-DE" b="1" i="1">
                              <a:solidFill>
                                <a:schemeClr val="bg1"/>
                              </a:solidFill>
                              <a:latin typeface="Cambria Math" panose="02040503050406030204" pitchFamily="18" charset="0"/>
                            </a:rPr>
                          </m:ctrlPr>
                        </m:fPr>
                        <m:num>
                          <m:r>
                            <a:rPr lang="de-DE" b="1" i="0" smtClean="0">
                              <a:solidFill>
                                <a:schemeClr val="bg1"/>
                              </a:solidFill>
                              <a:latin typeface="Cambria Math" panose="02040503050406030204" pitchFamily="18" charset="0"/>
                            </a:rPr>
                            <m:t>𝐅</m:t>
                          </m:r>
                        </m:num>
                        <m:den>
                          <m:r>
                            <a:rPr lang="de-DE" b="1" i="0">
                              <a:solidFill>
                                <a:srgbClr val="0070C0"/>
                              </a:solidFill>
                              <a:latin typeface="Cambria Math" panose="02040503050406030204" pitchFamily="18" charset="0"/>
                            </a:rPr>
                            <m:t>𝐚</m:t>
                          </m:r>
                        </m:den>
                      </m:f>
                    </m:oMath>
                  </a14:m>
                  <a:endParaRPr lang="en-US" b="1" dirty="0">
                    <a:solidFill>
                      <a:srgbClr val="0070C0"/>
                    </a:solidFill>
                    <a:latin typeface="+mj-lt"/>
                  </a:endParaRPr>
                </a:p>
              </p:txBody>
            </p:sp>
          </mc:Choice>
          <mc:Fallback xmlns="">
            <p:sp>
              <p:nvSpPr>
                <p:cNvPr id="47" name="TextBox 17">
                  <a:extLst>
                    <a:ext uri="{FF2B5EF4-FFF2-40B4-BE49-F238E27FC236}">
                      <a16:creationId xmlns:a16="http://schemas.microsoft.com/office/drawing/2014/main" id="{2D7856F7-9AA9-4376-9B66-00A0F656FEB3}"/>
                    </a:ext>
                  </a:extLst>
                </p:cNvPr>
                <p:cNvSpPr txBox="1">
                  <a:spLocks noRot="1" noChangeAspect="1" noMove="1" noResize="1" noEditPoints="1" noAdjustHandles="1" noChangeArrowheads="1" noChangeShapeType="1" noTextEdit="1"/>
                </p:cNvSpPr>
                <p:nvPr/>
              </p:nvSpPr>
              <p:spPr>
                <a:xfrm>
                  <a:off x="6992757" y="3938233"/>
                  <a:ext cx="3302756" cy="491160"/>
                </a:xfrm>
                <a:prstGeom prst="rect">
                  <a:avLst/>
                </a:prstGeom>
                <a:blipFill>
                  <a:blip r:embed="rId12"/>
                  <a:stretch>
                    <a:fillRect l="-1476" b="-8750"/>
                  </a:stretch>
                </a:blipFill>
                <a:ln w="28575">
                  <a:noFill/>
                </a:ln>
              </p:spPr>
              <p:txBody>
                <a:bodyPr/>
                <a:lstStyle/>
                <a:p>
                  <a:r>
                    <a:rPr lang="de-DE">
                      <a:noFill/>
                    </a:rPr>
                    <a:t> </a:t>
                  </a:r>
                </a:p>
              </p:txBody>
            </p:sp>
          </mc:Fallback>
        </mc:AlternateContent>
        <p:sp>
          <p:nvSpPr>
            <p:cNvPr id="48" name="Textfeld 47">
              <a:extLst>
                <a:ext uri="{FF2B5EF4-FFF2-40B4-BE49-F238E27FC236}">
                  <a16:creationId xmlns:a16="http://schemas.microsoft.com/office/drawing/2014/main" id="{4DE43E09-5A6C-44F8-9DDA-78AA4AFEE022}"/>
                </a:ext>
              </a:extLst>
            </p:cNvPr>
            <p:cNvSpPr txBox="1"/>
            <p:nvPr/>
          </p:nvSpPr>
          <p:spPr>
            <a:xfrm>
              <a:off x="10095993" y="3972029"/>
              <a:ext cx="2031418" cy="338554"/>
            </a:xfrm>
            <a:prstGeom prst="rect">
              <a:avLst/>
            </a:prstGeom>
            <a:noFill/>
          </p:spPr>
          <p:txBody>
            <a:bodyPr wrap="square">
              <a:spAutoFit/>
            </a:bodyPr>
            <a:lstStyle/>
            <a:p>
              <a:r>
                <a:rPr lang="de-DE" sz="1600" kern="100" dirty="0">
                  <a:solidFill>
                    <a:srgbClr val="000000"/>
                  </a:solidFill>
                  <a:latin typeface="+mj-lt"/>
                  <a:cs typeface="Times New Roman" panose="02020603050405020304" pitchFamily="18" charset="0"/>
                </a:rPr>
                <a:t>gebrochen rational</a:t>
              </a:r>
            </a:p>
          </p:txBody>
        </p:sp>
      </p:grpSp>
      <p:grpSp>
        <p:nvGrpSpPr>
          <p:cNvPr id="34" name="Gruppieren 33">
            <a:extLst>
              <a:ext uri="{FF2B5EF4-FFF2-40B4-BE49-F238E27FC236}">
                <a16:creationId xmlns:a16="http://schemas.microsoft.com/office/drawing/2014/main" id="{E5601FF3-7845-45E8-BC12-64047161DEAA}"/>
              </a:ext>
            </a:extLst>
          </p:cNvPr>
          <p:cNvGrpSpPr/>
          <p:nvPr/>
        </p:nvGrpSpPr>
        <p:grpSpPr>
          <a:xfrm>
            <a:off x="299859" y="2184486"/>
            <a:ext cx="6305119" cy="538994"/>
            <a:chOff x="312128" y="1570404"/>
            <a:chExt cx="6305119" cy="538994"/>
          </a:xfrm>
        </p:grpSpPr>
        <p:pic>
          <p:nvPicPr>
            <p:cNvPr id="35" name="Grafik 9" descr="Ein Bild, das Entwurf, Clipart enthält.&#10;&#10;Automatisch generierte Beschreibung">
              <a:extLst>
                <a:ext uri="{FF2B5EF4-FFF2-40B4-BE49-F238E27FC236}">
                  <a16:creationId xmlns:a16="http://schemas.microsoft.com/office/drawing/2014/main" id="{BB68D651-3604-4DDC-BF4E-8566D91EB41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128" y="1728218"/>
              <a:ext cx="196850" cy="339725"/>
            </a:xfrm>
            <a:prstGeom prst="rect">
              <a:avLst/>
            </a:prstGeom>
            <a:noFill/>
            <a:extLst>
              <a:ext uri="{909E8E84-426E-40DD-AFC4-6F175D3DCCD1}">
                <a14:hiddenFill xmlns:a14="http://schemas.microsoft.com/office/drawing/2010/main">
                  <a:solidFill>
                    <a:srgbClr val="FFFFFF"/>
                  </a:solidFill>
                </a14:hiddenFill>
              </a:ext>
            </a:extLst>
          </p:spPr>
        </p:pic>
        <p:sp>
          <p:nvSpPr>
            <p:cNvPr id="51" name="Textfeld 50">
              <a:extLst>
                <a:ext uri="{FF2B5EF4-FFF2-40B4-BE49-F238E27FC236}">
                  <a16:creationId xmlns:a16="http://schemas.microsoft.com/office/drawing/2014/main" id="{9331FD41-5D67-4805-9F8D-DDD65F482CA2}"/>
                </a:ext>
              </a:extLst>
            </p:cNvPr>
            <p:cNvSpPr txBox="1"/>
            <p:nvPr/>
          </p:nvSpPr>
          <p:spPr>
            <a:xfrm>
              <a:off x="521247" y="1570404"/>
              <a:ext cx="6096000" cy="538994"/>
            </a:xfrm>
            <a:prstGeom prst="rect">
              <a:avLst/>
            </a:prstGeom>
            <a:noFill/>
          </p:spPr>
          <p:txBody>
            <a:bodyPr wrap="square">
              <a:spAutoFit/>
            </a:bodyPr>
            <a:lstStyle/>
            <a:p>
              <a:pPr>
                <a:lnSpc>
                  <a:spcPct val="115000"/>
                </a:lnSpc>
                <a:spcAft>
                  <a:spcPts val="800"/>
                </a:spcAft>
              </a:pPr>
              <a:r>
                <a:rPr lang="de-DE" sz="1300" kern="100" dirty="0">
                  <a:solidFill>
                    <a:srgbClr val="000000"/>
                  </a:solidFill>
                  <a:effectLst/>
                  <a:latin typeface="+mj-lt"/>
                  <a:ea typeface="Times New Roman" panose="02020603050405020304" pitchFamily="18" charset="0"/>
                  <a:cs typeface="Times New Roman" panose="02020603050405020304" pitchFamily="18" charset="0"/>
                </a:rPr>
                <a:t>Wie verändert sich der Flächeninhalt F in Abhängigkeit von der Seitenlänge a, wenn die Seitenlänge b konstant bleibt?</a:t>
              </a:r>
              <a:endParaRPr lang="de-DE" sz="1300" kern="100" dirty="0">
                <a:effectLst/>
                <a:latin typeface="+mj-lt"/>
                <a:ea typeface="Times New Roman" panose="02020603050405020304" pitchFamily="18" charset="0"/>
                <a:cs typeface="Times New Roman" panose="02020603050405020304" pitchFamily="18" charset="0"/>
              </a:endParaRPr>
            </a:p>
          </p:txBody>
        </p:sp>
      </p:grpSp>
      <p:grpSp>
        <p:nvGrpSpPr>
          <p:cNvPr id="53" name="Gruppieren 52">
            <a:extLst>
              <a:ext uri="{FF2B5EF4-FFF2-40B4-BE49-F238E27FC236}">
                <a16:creationId xmlns:a16="http://schemas.microsoft.com/office/drawing/2014/main" id="{C40D422E-680A-416B-A70E-1DB5B6FA131F}"/>
              </a:ext>
            </a:extLst>
          </p:cNvPr>
          <p:cNvGrpSpPr/>
          <p:nvPr/>
        </p:nvGrpSpPr>
        <p:grpSpPr>
          <a:xfrm>
            <a:off x="6946111" y="2261166"/>
            <a:ext cx="4763630" cy="369332"/>
            <a:chOff x="6775768" y="1533868"/>
            <a:chExt cx="4763630" cy="369332"/>
          </a:xfrm>
        </p:grpSpPr>
        <mc:AlternateContent xmlns:mc="http://schemas.openxmlformats.org/markup-compatibility/2006" xmlns:a14="http://schemas.microsoft.com/office/drawing/2010/main">
          <mc:Choice Requires="a14">
            <p:sp>
              <p:nvSpPr>
                <p:cNvPr id="54" name="Textfeld 53">
                  <a:extLst>
                    <a:ext uri="{FF2B5EF4-FFF2-40B4-BE49-F238E27FC236}">
                      <a16:creationId xmlns:a16="http://schemas.microsoft.com/office/drawing/2014/main" id="{EF6EAF7C-7C24-4E08-8D3B-56E84370B538}"/>
                    </a:ext>
                  </a:extLst>
                </p:cNvPr>
                <p:cNvSpPr txBox="1"/>
                <p:nvPr/>
              </p:nvSpPr>
              <p:spPr>
                <a:xfrm>
                  <a:off x="6775768" y="1533868"/>
                  <a:ext cx="2545510" cy="369332"/>
                </a:xfrm>
                <a:prstGeom prst="rect">
                  <a:avLst/>
                </a:prstGeom>
                <a:noFill/>
              </p:spPr>
              <p:txBody>
                <a:bodyPr wrap="square">
                  <a:spAutoFit/>
                </a:bodyPr>
                <a:lstStyle/>
                <a:p>
                  <a:r>
                    <a:rPr lang="de-DE" b="1" dirty="0">
                      <a:solidFill>
                        <a:schemeClr val="bg1"/>
                      </a:solidFill>
                      <a:latin typeface="+mj-lt"/>
                    </a:rPr>
                    <a:t>F(</a:t>
                  </a:r>
                  <a14:m>
                    <m:oMath xmlns:m="http://schemas.openxmlformats.org/officeDocument/2006/math">
                      <m:r>
                        <a:rPr lang="de-DE" b="1" i="0">
                          <a:solidFill>
                            <a:srgbClr val="0070C0"/>
                          </a:solidFill>
                          <a:latin typeface="Cambria Math" panose="02040503050406030204" pitchFamily="18" charset="0"/>
                        </a:rPr>
                        <m:t>𝐚</m:t>
                      </m:r>
                    </m:oMath>
                  </a14:m>
                  <a:r>
                    <a:rPr lang="de-DE" b="1" dirty="0">
                      <a:solidFill>
                        <a:schemeClr val="bg1"/>
                      </a:solidFill>
                      <a:latin typeface="+mj-lt"/>
                    </a:rPr>
                    <a:t>)</a:t>
                  </a:r>
                  <a14:m>
                    <m:oMath xmlns:m="http://schemas.openxmlformats.org/officeDocument/2006/math">
                      <m:r>
                        <a:rPr lang="de-DE" b="1" i="0" smtClean="0">
                          <a:solidFill>
                            <a:schemeClr val="bg1"/>
                          </a:solidFill>
                          <a:latin typeface="Cambria Math" panose="02040503050406030204" pitchFamily="18" charset="0"/>
                        </a:rPr>
                        <m:t>=</m:t>
                      </m:r>
                      <m:r>
                        <a:rPr lang="de-DE" b="1" i="0" smtClean="0">
                          <a:solidFill>
                            <a:schemeClr val="bg1"/>
                          </a:solidFill>
                          <a:latin typeface="Cambria Math" panose="02040503050406030204" pitchFamily="18" charset="0"/>
                        </a:rPr>
                        <m:t>𝐛</m:t>
                      </m:r>
                      <m:r>
                        <a:rPr lang="de-DE" b="1" i="0" smtClean="0">
                          <a:solidFill>
                            <a:schemeClr val="bg1"/>
                          </a:solidFill>
                          <a:latin typeface="Cambria Math" panose="02040503050406030204" pitchFamily="18" charset="0"/>
                        </a:rPr>
                        <m:t>∗</m:t>
                      </m:r>
                      <m:r>
                        <a:rPr lang="de-DE" b="1" i="0" smtClean="0">
                          <a:solidFill>
                            <a:srgbClr val="0070C0"/>
                          </a:solidFill>
                          <a:latin typeface="Cambria Math" panose="02040503050406030204" pitchFamily="18" charset="0"/>
                        </a:rPr>
                        <m:t>𝐚</m:t>
                      </m:r>
                    </m:oMath>
                  </a14:m>
                  <a:endParaRPr lang="en-US" b="1" dirty="0">
                    <a:solidFill>
                      <a:srgbClr val="0070C0"/>
                    </a:solidFill>
                    <a:latin typeface="+mj-lt"/>
                  </a:endParaRPr>
                </a:p>
              </p:txBody>
            </p:sp>
          </mc:Choice>
          <mc:Fallback xmlns="">
            <p:sp>
              <p:nvSpPr>
                <p:cNvPr id="54" name="Textfeld 53">
                  <a:extLst>
                    <a:ext uri="{FF2B5EF4-FFF2-40B4-BE49-F238E27FC236}">
                      <a16:creationId xmlns:a16="http://schemas.microsoft.com/office/drawing/2014/main" id="{EF6EAF7C-7C24-4E08-8D3B-56E84370B538}"/>
                    </a:ext>
                  </a:extLst>
                </p:cNvPr>
                <p:cNvSpPr txBox="1">
                  <a:spLocks noRot="1" noChangeAspect="1" noMove="1" noResize="1" noEditPoints="1" noAdjustHandles="1" noChangeArrowheads="1" noChangeShapeType="1" noTextEdit="1"/>
                </p:cNvSpPr>
                <p:nvPr/>
              </p:nvSpPr>
              <p:spPr>
                <a:xfrm>
                  <a:off x="6775768" y="1533868"/>
                  <a:ext cx="2545510" cy="369332"/>
                </a:xfrm>
                <a:prstGeom prst="rect">
                  <a:avLst/>
                </a:prstGeom>
                <a:blipFill>
                  <a:blip r:embed="rId13"/>
                  <a:stretch>
                    <a:fillRect l="-1914" t="-9836" b="-24590"/>
                  </a:stretch>
                </a:blipFill>
              </p:spPr>
              <p:txBody>
                <a:bodyPr/>
                <a:lstStyle/>
                <a:p>
                  <a:r>
                    <a:rPr lang="de-DE">
                      <a:noFill/>
                    </a:rPr>
                    <a:t> </a:t>
                  </a:r>
                </a:p>
              </p:txBody>
            </p:sp>
          </mc:Fallback>
        </mc:AlternateContent>
        <p:sp>
          <p:nvSpPr>
            <p:cNvPr id="55" name="Textfeld 54">
              <a:extLst>
                <a:ext uri="{FF2B5EF4-FFF2-40B4-BE49-F238E27FC236}">
                  <a16:creationId xmlns:a16="http://schemas.microsoft.com/office/drawing/2014/main" id="{55CF75B3-6AEF-4028-8C07-21771AE3E896}"/>
                </a:ext>
              </a:extLst>
            </p:cNvPr>
            <p:cNvSpPr txBox="1"/>
            <p:nvPr/>
          </p:nvSpPr>
          <p:spPr>
            <a:xfrm>
              <a:off x="9879004" y="1553948"/>
              <a:ext cx="1660394" cy="338554"/>
            </a:xfrm>
            <a:prstGeom prst="rect">
              <a:avLst/>
            </a:prstGeom>
            <a:noFill/>
          </p:spPr>
          <p:txBody>
            <a:bodyPr wrap="square">
              <a:spAutoFit/>
            </a:bodyPr>
            <a:lstStyle/>
            <a:p>
              <a:r>
                <a:rPr kumimoji="0" lang="de-DE" sz="1600" b="0" i="0" u="none" strike="noStrike" kern="100" cap="none" spc="0" normalizeH="0" baseline="0" noProof="0" dirty="0">
                  <a:ln>
                    <a:noFill/>
                  </a:ln>
                  <a:solidFill>
                    <a:srgbClr val="000000"/>
                  </a:solidFill>
                  <a:effectLst/>
                  <a:uLnTx/>
                  <a:uFillTx/>
                  <a:latin typeface="+mj-lt"/>
                  <a:ea typeface="Times New Roman" panose="02020603050405020304" pitchFamily="18" charset="0"/>
                  <a:cs typeface="Times New Roman" panose="02020603050405020304" pitchFamily="18" charset="0"/>
                </a:rPr>
                <a:t>Proportional</a:t>
              </a:r>
              <a:endParaRPr lang="de-DE" sz="1600" dirty="0">
                <a:latin typeface="+mj-lt"/>
              </a:endParaRPr>
            </a:p>
          </p:txBody>
        </p:sp>
      </p:grpSp>
    </p:spTree>
    <p:custDataLst>
      <p:tags r:id="rId1"/>
    </p:custDataLst>
    <p:extLst>
      <p:ext uri="{BB962C8B-B14F-4D97-AF65-F5344CB8AC3E}">
        <p14:creationId xmlns:p14="http://schemas.microsoft.com/office/powerpoint/2010/main" val="964540755"/>
      </p:ext>
    </p:extLst>
  </p:cSld>
  <p:clrMapOvr>
    <a:masterClrMapping/>
  </p:clrMapOvr>
  <mc:AlternateContent xmlns:mc="http://schemas.openxmlformats.org/markup-compatibility/2006" xmlns:p14="http://schemas.microsoft.com/office/powerpoint/2010/main">
    <mc:Choice Requires="p14">
      <p:transition spd="slow" p14:dur="2000" advTm="138773"/>
    </mc:Choice>
    <mc:Fallback xmlns="">
      <p:transition spd="slow" advTm="1387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3">
            <a:extLst>
              <a:ext uri="{FF2B5EF4-FFF2-40B4-BE49-F238E27FC236}">
                <a16:creationId xmlns:a16="http://schemas.microsoft.com/office/drawing/2014/main" id="{D3E27360-6C93-DB7A-7B6A-AF1E7AB9609C}"/>
              </a:ext>
            </a:extLst>
          </p:cNvPr>
          <p:cNvSpPr>
            <a:spLocks noGrp="1"/>
          </p:cNvSpPr>
          <p:nvPr>
            <p:ph type="sldNum" sz="quarter" idx="12"/>
          </p:nvPr>
        </p:nvSpPr>
        <p:spPr>
          <a:xfrm>
            <a:off x="1" y="6523831"/>
            <a:ext cx="624254" cy="166998"/>
          </a:xfrm>
        </p:spPr>
        <p:txBody>
          <a:bodyPr/>
          <a:lstStyle/>
          <a:p>
            <a:fld id="{8C61EB5E-53A7-4DEC-945D-5A8AF1014CBF}" type="slidenum">
              <a:rPr lang="de-DE" smtClean="0"/>
              <a:t>35</a:t>
            </a:fld>
            <a:endParaRPr lang="de-DE"/>
          </a:p>
        </p:txBody>
      </p:sp>
      <p:sp>
        <p:nvSpPr>
          <p:cNvPr id="10" name="Titel 1">
            <a:extLst>
              <a:ext uri="{FF2B5EF4-FFF2-40B4-BE49-F238E27FC236}">
                <a16:creationId xmlns:a16="http://schemas.microsoft.com/office/drawing/2014/main" id="{ECA3702B-A119-4EA6-8FEE-5DD1CA2A649D}"/>
              </a:ext>
            </a:extLst>
          </p:cNvPr>
          <p:cNvSpPr>
            <a:spLocks noGrp="1"/>
          </p:cNvSpPr>
          <p:nvPr>
            <p:ph type="title"/>
          </p:nvPr>
        </p:nvSpPr>
        <p:spPr>
          <a:xfrm>
            <a:off x="154520" y="392304"/>
            <a:ext cx="1170548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a:solidFill>
                  <a:schemeClr val="bg1"/>
                </a:solidFill>
                <a:cs typeface="Arial"/>
              </a:rPr>
              <a:t>Ein Blick ins Schulbuch</a:t>
            </a:r>
            <a:br>
              <a:rPr lang="de-DE" sz="3200" b="1">
                <a:latin typeface="+mj-lt"/>
                <a:cs typeface="Arial"/>
              </a:rPr>
            </a:br>
            <a:endParaRPr lang="de-DE" spc="-1">
              <a:solidFill>
                <a:srgbClr val="0070C0"/>
              </a:solidFill>
              <a:ea typeface="+mn-lt"/>
              <a:cs typeface="+mn-lt"/>
            </a:endParaRPr>
          </a:p>
        </p:txBody>
      </p:sp>
      <p:sp>
        <p:nvSpPr>
          <p:cNvPr id="38" name="Textfeld 37">
            <a:extLst>
              <a:ext uri="{FF2B5EF4-FFF2-40B4-BE49-F238E27FC236}">
                <a16:creationId xmlns:a16="http://schemas.microsoft.com/office/drawing/2014/main" id="{43DB212E-9CA2-40F6-A163-82F0A0582C02}"/>
              </a:ext>
            </a:extLst>
          </p:cNvPr>
          <p:cNvSpPr txBox="1"/>
          <p:nvPr/>
        </p:nvSpPr>
        <p:spPr>
          <a:xfrm>
            <a:off x="6096000" y="4557808"/>
            <a:ext cx="6096000" cy="830997"/>
          </a:xfrm>
          <a:prstGeom prst="rect">
            <a:avLst/>
          </a:prstGeom>
          <a:noFill/>
        </p:spPr>
        <p:txBody>
          <a:bodyPr wrap="square">
            <a:spAutoFit/>
          </a:bodyPr>
          <a:lstStyle/>
          <a:p>
            <a:pPr algn="l" rtl="0" fontAlgn="base"/>
            <a:r>
              <a:rPr lang="de-DE" sz="1600" b="1" i="0" dirty="0">
                <a:solidFill>
                  <a:srgbClr val="000000"/>
                </a:solidFill>
                <a:effectLst/>
              </a:rPr>
              <a:t>1. Welches Potenzial sehen Sie in dieser Aufgabe für die Förderung funktionalen Denkens Ihrer Schülerinnen und Schüler?  </a:t>
            </a:r>
          </a:p>
        </p:txBody>
      </p:sp>
      <p:sp>
        <p:nvSpPr>
          <p:cNvPr id="46" name="Textfeld 45">
            <a:extLst>
              <a:ext uri="{FF2B5EF4-FFF2-40B4-BE49-F238E27FC236}">
                <a16:creationId xmlns:a16="http://schemas.microsoft.com/office/drawing/2014/main" id="{88F0D4F4-F106-465C-BED1-A2C860B00BF9}"/>
              </a:ext>
            </a:extLst>
          </p:cNvPr>
          <p:cNvSpPr txBox="1"/>
          <p:nvPr/>
        </p:nvSpPr>
        <p:spPr>
          <a:xfrm>
            <a:off x="6096000" y="5552957"/>
            <a:ext cx="6096000" cy="584775"/>
          </a:xfrm>
          <a:prstGeom prst="rect">
            <a:avLst/>
          </a:prstGeom>
          <a:noFill/>
        </p:spPr>
        <p:txBody>
          <a:bodyPr wrap="square">
            <a:spAutoFit/>
          </a:bodyPr>
          <a:lstStyle/>
          <a:p>
            <a:r>
              <a:rPr lang="de-DE" sz="1600" b="1" i="0" dirty="0">
                <a:solidFill>
                  <a:srgbClr val="000000"/>
                </a:solidFill>
                <a:effectLst/>
              </a:rPr>
              <a:t>2. Wie würden Sie die Aufgabe ggf. ergänzen oder abändern? </a:t>
            </a:r>
            <a:endParaRPr lang="de-DE" sz="1600" dirty="0"/>
          </a:p>
        </p:txBody>
      </p:sp>
      <p:grpSp>
        <p:nvGrpSpPr>
          <p:cNvPr id="6" name="Gruppieren 5">
            <a:extLst>
              <a:ext uri="{FF2B5EF4-FFF2-40B4-BE49-F238E27FC236}">
                <a16:creationId xmlns:a16="http://schemas.microsoft.com/office/drawing/2014/main" id="{3E600D83-A7EA-4F72-9363-0DA567541BD0}"/>
              </a:ext>
            </a:extLst>
          </p:cNvPr>
          <p:cNvGrpSpPr/>
          <p:nvPr/>
        </p:nvGrpSpPr>
        <p:grpSpPr>
          <a:xfrm>
            <a:off x="580356" y="1565487"/>
            <a:ext cx="6097772" cy="4684766"/>
            <a:chOff x="580356" y="1565487"/>
            <a:chExt cx="6097772" cy="4684766"/>
          </a:xfrm>
        </p:grpSpPr>
        <p:grpSp>
          <p:nvGrpSpPr>
            <p:cNvPr id="35" name="Gruppieren 34">
              <a:extLst>
                <a:ext uri="{FF2B5EF4-FFF2-40B4-BE49-F238E27FC236}">
                  <a16:creationId xmlns:a16="http://schemas.microsoft.com/office/drawing/2014/main" id="{B9B36116-0CDD-44EC-9981-DCF661C2CF2A}"/>
                </a:ext>
              </a:extLst>
            </p:cNvPr>
            <p:cNvGrpSpPr/>
            <p:nvPr/>
          </p:nvGrpSpPr>
          <p:grpSpPr>
            <a:xfrm>
              <a:off x="580356" y="1565487"/>
              <a:ext cx="6097772" cy="4684766"/>
              <a:chOff x="312128" y="1745945"/>
              <a:chExt cx="6097772" cy="4684766"/>
            </a:xfrm>
          </p:grpSpPr>
          <p:sp>
            <p:nvSpPr>
              <p:cNvPr id="14" name="Textfeld 13">
                <a:extLst>
                  <a:ext uri="{FF2B5EF4-FFF2-40B4-BE49-F238E27FC236}">
                    <a16:creationId xmlns:a16="http://schemas.microsoft.com/office/drawing/2014/main" id="{0B8533DB-DD64-40BB-AA16-423332D85D78}"/>
                  </a:ext>
                </a:extLst>
              </p:cNvPr>
              <p:cNvSpPr txBox="1"/>
              <p:nvPr/>
            </p:nvSpPr>
            <p:spPr>
              <a:xfrm>
                <a:off x="312128" y="1745945"/>
                <a:ext cx="6097772" cy="338554"/>
              </a:xfrm>
              <a:prstGeom prst="rect">
                <a:avLst/>
              </a:prstGeom>
              <a:noFill/>
            </p:spPr>
            <p:txBody>
              <a:bodyPr wrap="square">
                <a:spAutoFit/>
              </a:bodyPr>
              <a:lstStyle/>
              <a:p>
                <a:r>
                  <a:rPr lang="de-DE" sz="1600" b="0" i="0" dirty="0">
                    <a:solidFill>
                      <a:srgbClr val="000000"/>
                    </a:solidFill>
                    <a:effectLst/>
                    <a:latin typeface="+mj-lt"/>
                  </a:rPr>
                  <a:t>Während der Unterrichtsvorbereitung …</a:t>
                </a:r>
                <a:endParaRPr lang="de-DE" sz="1600" dirty="0">
                  <a:latin typeface="+mj-lt"/>
                </a:endParaRPr>
              </a:p>
            </p:txBody>
          </p:sp>
          <p:sp>
            <p:nvSpPr>
              <p:cNvPr id="16" name="Textfeld 15">
                <a:extLst>
                  <a:ext uri="{FF2B5EF4-FFF2-40B4-BE49-F238E27FC236}">
                    <a16:creationId xmlns:a16="http://schemas.microsoft.com/office/drawing/2014/main" id="{241011A7-B597-4F2D-982F-89946159DA17}"/>
                  </a:ext>
                </a:extLst>
              </p:cNvPr>
              <p:cNvSpPr txBox="1"/>
              <p:nvPr/>
            </p:nvSpPr>
            <p:spPr>
              <a:xfrm>
                <a:off x="312128" y="4614829"/>
                <a:ext cx="4813449" cy="1815882"/>
              </a:xfrm>
              <a:prstGeom prst="rect">
                <a:avLst/>
              </a:prstGeom>
              <a:noFill/>
            </p:spPr>
            <p:txBody>
              <a:bodyPr wrap="square">
                <a:spAutoFit/>
              </a:bodyPr>
              <a:lstStyle/>
              <a:p>
                <a:pPr algn="just"/>
                <a:r>
                  <a:rPr lang="de-DE" sz="1600" b="0" i="0" dirty="0">
                    <a:solidFill>
                      <a:srgbClr val="000000"/>
                    </a:solidFill>
                    <a:effectLst/>
                    <a:latin typeface="+mj-lt"/>
                  </a:rPr>
                  <a:t>Sie planen eine Unterrichtseinheit mit dem Ziel, das funktionale Denken Ihrer Schülerinnen und Schüler zu fördern. Hierzu möchten Sie reale Größen aus der Lebenswirklichkeit der Schülerinnen und Schüler verwenden. Im Schulbuch finden Sie die folgende Aufgabe als Vorschlag:</a:t>
                </a:r>
                <a:endParaRPr lang="de-DE" sz="1600" dirty="0">
                  <a:latin typeface="+mj-lt"/>
                </a:endParaRPr>
              </a:p>
            </p:txBody>
          </p:sp>
          <p:pic>
            <p:nvPicPr>
              <p:cNvPr id="42" name="Picture 6" descr="Bild">
                <a:extLst>
                  <a:ext uri="{FF2B5EF4-FFF2-40B4-BE49-F238E27FC236}">
                    <a16:creationId xmlns:a16="http://schemas.microsoft.com/office/drawing/2014/main" id="{8B1BC83F-B4FF-4067-AD27-8C1EAC629F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027" y="2329883"/>
                <a:ext cx="4781550" cy="20764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feld 4">
              <a:extLst>
                <a:ext uri="{FF2B5EF4-FFF2-40B4-BE49-F238E27FC236}">
                  <a16:creationId xmlns:a16="http://schemas.microsoft.com/office/drawing/2014/main" id="{AD32955C-4A1A-8D63-75EB-C088CA4A40ED}"/>
                </a:ext>
              </a:extLst>
            </p:cNvPr>
            <p:cNvSpPr txBox="1"/>
            <p:nvPr/>
          </p:nvSpPr>
          <p:spPr bwMode="auto">
            <a:xfrm>
              <a:off x="4429296" y="4188402"/>
              <a:ext cx="1108889"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Zeichnung: Elif Özel</a:t>
              </a:r>
            </a:p>
          </p:txBody>
        </p:sp>
      </p:grpSp>
      <p:grpSp>
        <p:nvGrpSpPr>
          <p:cNvPr id="4" name="Gruppieren 3">
            <a:extLst>
              <a:ext uri="{FF2B5EF4-FFF2-40B4-BE49-F238E27FC236}">
                <a16:creationId xmlns:a16="http://schemas.microsoft.com/office/drawing/2014/main" id="{BF7E6EDE-9823-4F4A-8B93-60C213ED03EC}"/>
              </a:ext>
            </a:extLst>
          </p:cNvPr>
          <p:cNvGrpSpPr/>
          <p:nvPr/>
        </p:nvGrpSpPr>
        <p:grpSpPr>
          <a:xfrm>
            <a:off x="6096000" y="1870585"/>
            <a:ext cx="5751973" cy="2349795"/>
            <a:chOff x="6096000" y="1864619"/>
            <a:chExt cx="5751973" cy="2349795"/>
          </a:xfrm>
        </p:grpSpPr>
        <p:grpSp>
          <p:nvGrpSpPr>
            <p:cNvPr id="25" name="Gruppieren 24">
              <a:extLst>
                <a:ext uri="{FF2B5EF4-FFF2-40B4-BE49-F238E27FC236}">
                  <a16:creationId xmlns:a16="http://schemas.microsoft.com/office/drawing/2014/main" id="{338A950C-E341-431B-9038-4A33808B1ECF}"/>
                </a:ext>
              </a:extLst>
            </p:cNvPr>
            <p:cNvGrpSpPr/>
            <p:nvPr/>
          </p:nvGrpSpPr>
          <p:grpSpPr>
            <a:xfrm>
              <a:off x="6096000" y="1864619"/>
              <a:ext cx="5751973" cy="2349795"/>
              <a:chOff x="6159798" y="3253563"/>
              <a:chExt cx="5751973" cy="2349795"/>
            </a:xfrm>
          </p:grpSpPr>
          <p:sp>
            <p:nvSpPr>
              <p:cNvPr id="26" name="Rechteck 25">
                <a:extLst>
                  <a:ext uri="{FF2B5EF4-FFF2-40B4-BE49-F238E27FC236}">
                    <a16:creationId xmlns:a16="http://schemas.microsoft.com/office/drawing/2014/main" id="{9D5D31CE-AF98-423D-914E-5F761C9088AC}"/>
                  </a:ext>
                </a:extLst>
              </p:cNvPr>
              <p:cNvSpPr/>
              <p:nvPr/>
            </p:nvSpPr>
            <p:spPr>
              <a:xfrm>
                <a:off x="6159798" y="3253563"/>
                <a:ext cx="5751973" cy="2349795"/>
              </a:xfrm>
              <a:prstGeom prst="rect">
                <a:avLst/>
              </a:prstGeom>
              <a:noFill/>
              <a:ln w="28575">
                <a:solidFill>
                  <a:srgbClr val="00AC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27" name="Gruppieren 26">
                <a:extLst>
                  <a:ext uri="{FF2B5EF4-FFF2-40B4-BE49-F238E27FC236}">
                    <a16:creationId xmlns:a16="http://schemas.microsoft.com/office/drawing/2014/main" id="{2EA8B2FB-02F4-4EB5-A119-E79FDDC3F022}"/>
                  </a:ext>
                </a:extLst>
              </p:cNvPr>
              <p:cNvGrpSpPr/>
              <p:nvPr/>
            </p:nvGrpSpPr>
            <p:grpSpPr>
              <a:xfrm>
                <a:off x="6305108" y="3427275"/>
                <a:ext cx="5475766" cy="2049708"/>
                <a:chOff x="6251945" y="1744220"/>
                <a:chExt cx="5475766" cy="2049708"/>
              </a:xfrm>
            </p:grpSpPr>
            <p:sp>
              <p:nvSpPr>
                <p:cNvPr id="30" name="Textfeld 29">
                  <a:extLst>
                    <a:ext uri="{FF2B5EF4-FFF2-40B4-BE49-F238E27FC236}">
                      <a16:creationId xmlns:a16="http://schemas.microsoft.com/office/drawing/2014/main" id="{B58CE378-A69C-47AD-935A-DA709E6CF16B}"/>
                    </a:ext>
                  </a:extLst>
                </p:cNvPr>
                <p:cNvSpPr txBox="1"/>
                <p:nvPr/>
              </p:nvSpPr>
              <p:spPr>
                <a:xfrm>
                  <a:off x="6251945" y="1744220"/>
                  <a:ext cx="5475766" cy="830997"/>
                </a:xfrm>
                <a:prstGeom prst="rect">
                  <a:avLst/>
                </a:prstGeom>
                <a:noFill/>
              </p:spPr>
              <p:txBody>
                <a:bodyPr wrap="square">
                  <a:spAutoFit/>
                </a:bodyPr>
                <a:lstStyle/>
                <a:p>
                  <a:r>
                    <a:rPr lang="de-DE" sz="1600" b="1" i="0" dirty="0">
                      <a:solidFill>
                        <a:srgbClr val="00725B"/>
                      </a:solidFill>
                      <a:effectLst/>
                      <a:latin typeface="+mj-lt"/>
                    </a:rPr>
                    <a:t>Zeit und Temperatur</a:t>
                  </a:r>
                  <a:r>
                    <a:rPr lang="de-DE" sz="1600" b="0" i="0" dirty="0">
                      <a:solidFill>
                        <a:srgbClr val="00725B"/>
                      </a:solidFill>
                      <a:effectLst/>
                      <a:latin typeface="+mj-lt"/>
                    </a:rPr>
                    <a:t> </a:t>
                  </a:r>
                  <a:br>
                    <a:rPr lang="de-DE" sz="1600" b="0" i="0" dirty="0">
                      <a:solidFill>
                        <a:srgbClr val="000000"/>
                      </a:solidFill>
                      <a:effectLst/>
                      <a:latin typeface="+mj-lt"/>
                    </a:rPr>
                  </a:br>
                  <a:r>
                    <a:rPr lang="de-DE" sz="1600" b="0" i="0" dirty="0">
                      <a:solidFill>
                        <a:srgbClr val="000000"/>
                      </a:solidFill>
                      <a:effectLst/>
                      <a:latin typeface="+mj-lt"/>
                    </a:rPr>
                    <a:t>Erstelle zur Wertetabelle ein Schaubild. Beschreibe, in welchem Bereich der Funktionsgraph steigt bzw. fällt. </a:t>
                  </a:r>
                  <a:endParaRPr lang="de-DE" sz="1600" dirty="0">
                    <a:latin typeface="+mj-lt"/>
                  </a:endParaRPr>
                </a:p>
              </p:txBody>
            </p:sp>
            <p:sp>
              <p:nvSpPr>
                <p:cNvPr id="32" name="Textfeld 31">
                  <a:extLst>
                    <a:ext uri="{FF2B5EF4-FFF2-40B4-BE49-F238E27FC236}">
                      <a16:creationId xmlns:a16="http://schemas.microsoft.com/office/drawing/2014/main" id="{C9D78901-6D5E-45DB-9A59-BC814564FBEB}"/>
                    </a:ext>
                  </a:extLst>
                </p:cNvPr>
                <p:cNvSpPr txBox="1"/>
                <p:nvPr/>
              </p:nvSpPr>
              <p:spPr>
                <a:xfrm>
                  <a:off x="6268878" y="3455374"/>
                  <a:ext cx="5092057" cy="338554"/>
                </a:xfrm>
                <a:prstGeom prst="rect">
                  <a:avLst/>
                </a:prstGeom>
                <a:noFill/>
              </p:spPr>
              <p:txBody>
                <a:bodyPr wrap="square">
                  <a:spAutoFit/>
                </a:bodyPr>
                <a:lstStyle/>
                <a:p>
                  <a:r>
                    <a:rPr lang="de-DE" sz="800" b="0" i="0" dirty="0">
                      <a:solidFill>
                        <a:srgbClr val="000000"/>
                      </a:solidFill>
                      <a:effectLst/>
                    </a:rPr>
                    <a:t>Backhaus, M. et al. (2017). Schnittpunkt 8: Mathematik-Differenzierende Ausgabe. Ernst Klett Verlag GmbH, S. 68 (nachgezeichnet) </a:t>
                  </a:r>
                  <a:endParaRPr lang="de-DE" sz="800" dirty="0"/>
                </a:p>
              </p:txBody>
            </p:sp>
          </p:grpSp>
        </p:grpSp>
        <p:pic>
          <p:nvPicPr>
            <p:cNvPr id="33" name="Grafik 32">
              <a:extLst>
                <a:ext uri="{FF2B5EF4-FFF2-40B4-BE49-F238E27FC236}">
                  <a16:creationId xmlns:a16="http://schemas.microsoft.com/office/drawing/2014/main" id="{5C928D4E-1C09-4BC4-810E-674BDB3D1005}"/>
                </a:ext>
              </a:extLst>
            </p:cNvPr>
            <p:cNvPicPr>
              <a:picLocks noChangeAspect="1"/>
            </p:cNvPicPr>
            <p:nvPr/>
          </p:nvPicPr>
          <p:blipFill>
            <a:blip r:embed="rId5"/>
            <a:stretch>
              <a:fillRect/>
            </a:stretch>
          </p:blipFill>
          <p:spPr>
            <a:xfrm>
              <a:off x="6173578" y="3114503"/>
              <a:ext cx="5159789" cy="704046"/>
            </a:xfrm>
            <a:prstGeom prst="rect">
              <a:avLst/>
            </a:prstGeom>
          </p:spPr>
        </p:pic>
      </p:grpSp>
    </p:spTree>
    <p:custDataLst>
      <p:tags r:id="rId1"/>
    </p:custDataLst>
    <p:extLst>
      <p:ext uri="{BB962C8B-B14F-4D97-AF65-F5344CB8AC3E}">
        <p14:creationId xmlns:p14="http://schemas.microsoft.com/office/powerpoint/2010/main" val="1782998573"/>
      </p:ext>
    </p:extLst>
  </p:cSld>
  <p:clrMapOvr>
    <a:masterClrMapping/>
  </p:clrMapOvr>
  <mc:AlternateContent xmlns:mc="http://schemas.openxmlformats.org/markup-compatibility/2006" xmlns:p14="http://schemas.microsoft.com/office/powerpoint/2010/main">
    <mc:Choice Requires="p14">
      <p:transition spd="slow" p14:dur="2000" advTm="56256"/>
    </mc:Choice>
    <mc:Fallback xmlns="">
      <p:transition spd="slow" advTm="562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3F2DD-87A6-A139-548D-F9134CD3BA71}"/>
            </a:ext>
          </a:extLst>
        </p:cNvPr>
        <p:cNvGrpSpPr/>
        <p:nvPr/>
      </p:nvGrpSpPr>
      <p:grpSpPr>
        <a:xfrm>
          <a:off x="0" y="0"/>
          <a:ext cx="0" cy="0"/>
          <a:chOff x="0" y="0"/>
          <a:chExt cx="0" cy="0"/>
        </a:xfrm>
      </p:grpSpPr>
      <p:sp>
        <p:nvSpPr>
          <p:cNvPr id="4" name="Textfeld 3">
            <a:extLst>
              <a:ext uri="{FF2B5EF4-FFF2-40B4-BE49-F238E27FC236}">
                <a16:creationId xmlns:a16="http://schemas.microsoft.com/office/drawing/2014/main" id="{75E43D94-D8CF-DA0D-9E1B-4BE5410F6202}"/>
              </a:ext>
            </a:extLst>
          </p:cNvPr>
          <p:cNvSpPr txBox="1"/>
          <p:nvPr/>
        </p:nvSpPr>
        <p:spPr bwMode="auto">
          <a:xfrm>
            <a:off x="359872" y="5719245"/>
            <a:ext cx="11618688"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pPr algn="ctr"/>
            <a:r>
              <a:rPr lang="de-DE" sz="1900" dirty="0">
                <a:solidFill>
                  <a:srgbClr val="00725B"/>
                </a:solidFill>
                <a:latin typeface="+mj-lt"/>
              </a:rPr>
              <a:t>Was können Sie (aus Sicht einer Lehrkraft) aus den heutigen Fortbildungsaktivitäten mitnehmen? </a:t>
            </a:r>
          </a:p>
        </p:txBody>
      </p:sp>
      <p:pic>
        <p:nvPicPr>
          <p:cNvPr id="10" name="Picture 9">
            <a:extLst>
              <a:ext uri="{FF2B5EF4-FFF2-40B4-BE49-F238E27FC236}">
                <a16:creationId xmlns:a16="http://schemas.microsoft.com/office/drawing/2014/main" id="{A14EC8F7-D845-45FC-2CA4-4C7C4441DBEA}"/>
              </a:ext>
            </a:extLst>
          </p:cNvPr>
          <p:cNvPicPr>
            <a:picLocks noChangeAspect="1"/>
          </p:cNvPicPr>
          <p:nvPr/>
        </p:nvPicPr>
        <p:blipFill>
          <a:blip r:embed="rId3"/>
          <a:stretch>
            <a:fillRect/>
          </a:stretch>
        </p:blipFill>
        <p:spPr>
          <a:xfrm>
            <a:off x="5008975" y="1548877"/>
            <a:ext cx="2548336" cy="1474766"/>
          </a:xfrm>
          <a:prstGeom prst="rect">
            <a:avLst/>
          </a:prstGeom>
        </p:spPr>
      </p:pic>
      <p:sp>
        <p:nvSpPr>
          <p:cNvPr id="21" name="Foliennummernplatzhalter 4">
            <a:extLst>
              <a:ext uri="{FF2B5EF4-FFF2-40B4-BE49-F238E27FC236}">
                <a16:creationId xmlns:a16="http://schemas.microsoft.com/office/drawing/2014/main" id="{8A763BDA-AB15-450D-9F85-13F414D1881F}"/>
              </a:ext>
            </a:extLst>
          </p:cNvPr>
          <p:cNvSpPr>
            <a:spLocks noGrp="1"/>
          </p:cNvSpPr>
          <p:nvPr>
            <p:ph type="sldNum" sz="quarter" idx="12"/>
          </p:nvPr>
        </p:nvSpPr>
        <p:spPr>
          <a:xfrm>
            <a:off x="1" y="6523831"/>
            <a:ext cx="624254" cy="166998"/>
          </a:xfrm>
        </p:spPr>
        <p:txBody>
          <a:bodyPr/>
          <a:lstStyle/>
          <a:p>
            <a:fld id="{8C61EB5E-53A7-4DEC-945D-5A8AF1014CBF}" type="slidenum">
              <a:rPr lang="de-DE" smtClean="0"/>
              <a:t>36</a:t>
            </a:fld>
            <a:endParaRPr lang="de-DE"/>
          </a:p>
        </p:txBody>
      </p:sp>
      <p:pic>
        <p:nvPicPr>
          <p:cNvPr id="5" name="Grafik 4">
            <a:extLst>
              <a:ext uri="{FF2B5EF4-FFF2-40B4-BE49-F238E27FC236}">
                <a16:creationId xmlns:a16="http://schemas.microsoft.com/office/drawing/2014/main" id="{2F03B196-7E8B-40E3-B53C-257658367193}"/>
              </a:ext>
            </a:extLst>
          </p:cNvPr>
          <p:cNvPicPr>
            <a:picLocks noChangeAspect="1"/>
          </p:cNvPicPr>
          <p:nvPr/>
        </p:nvPicPr>
        <p:blipFill>
          <a:blip r:embed="rId4"/>
          <a:stretch>
            <a:fillRect/>
          </a:stretch>
        </p:blipFill>
        <p:spPr>
          <a:xfrm>
            <a:off x="7839870" y="1512297"/>
            <a:ext cx="4081376" cy="2606566"/>
          </a:xfrm>
          <a:prstGeom prst="rect">
            <a:avLst/>
          </a:prstGeom>
        </p:spPr>
      </p:pic>
      <p:sp>
        <p:nvSpPr>
          <p:cNvPr id="2" name="Titel 1">
            <a:extLst>
              <a:ext uri="{FF2B5EF4-FFF2-40B4-BE49-F238E27FC236}">
                <a16:creationId xmlns:a16="http://schemas.microsoft.com/office/drawing/2014/main" id="{87A1DE9C-4ECE-15A3-30CE-599C789249FD}"/>
              </a:ext>
            </a:extLst>
          </p:cNvPr>
          <p:cNvSpPr>
            <a:spLocks noGrp="1"/>
          </p:cNvSpPr>
          <p:nvPr>
            <p:ph type="title"/>
          </p:nvPr>
        </p:nvSpPr>
        <p:spPr>
          <a:xfrm>
            <a:off x="299859" y="413562"/>
            <a:ext cx="10809600" cy="1325033"/>
          </a:xfrm>
        </p:spPr>
        <p:txBody>
          <a:bodyPr vert="horz" lIns="121920" tIns="60960" rIns="121920" bIns="60960" rtlCol="0" anchor="t" anchorCtr="0">
            <a:noAutofit/>
          </a:bodyPr>
          <a:lstStyle/>
          <a:p>
            <a:r>
              <a:rPr lang="de-DE" sz="3200" b="1">
                <a:solidFill>
                  <a:schemeClr val="bg1"/>
                </a:solidFill>
                <a:latin typeface="+mj-lt"/>
                <a:cs typeface="Arial"/>
              </a:rPr>
              <a:t>Take-</a:t>
            </a:r>
            <a:r>
              <a:rPr lang="de-DE" sz="3200" b="1" err="1">
                <a:solidFill>
                  <a:schemeClr val="bg1"/>
                </a:solidFill>
                <a:latin typeface="+mj-lt"/>
                <a:cs typeface="Arial"/>
              </a:rPr>
              <a:t>home</a:t>
            </a:r>
            <a:r>
              <a:rPr lang="de-DE" sz="3200" b="1">
                <a:solidFill>
                  <a:schemeClr val="bg1"/>
                </a:solidFill>
                <a:latin typeface="+mj-lt"/>
                <a:cs typeface="Arial"/>
              </a:rPr>
              <a:t> </a:t>
            </a:r>
            <a:r>
              <a:rPr lang="de-DE" sz="3200" b="1" err="1">
                <a:solidFill>
                  <a:schemeClr val="bg1"/>
                </a:solidFill>
                <a:latin typeface="+mj-lt"/>
                <a:cs typeface="Arial"/>
              </a:rPr>
              <a:t>messages</a:t>
            </a:r>
            <a:br>
              <a:rPr lang="de-DE" b="1">
                <a:latin typeface="+mj-lt"/>
                <a:cs typeface="Arial"/>
              </a:rPr>
            </a:br>
            <a:r>
              <a:rPr lang="de-DE" sz="2400">
                <a:solidFill>
                  <a:schemeClr val="bg1"/>
                </a:solidFill>
                <a:latin typeface="+mj-lt"/>
                <a:cs typeface="Arial"/>
              </a:rPr>
              <a:t>Lehrkraft</a:t>
            </a:r>
            <a:endParaRPr lang="de-DE" sz="2400">
              <a:solidFill>
                <a:schemeClr val="bg1"/>
              </a:solidFill>
              <a:latin typeface="+mj-lt"/>
            </a:endParaRPr>
          </a:p>
        </p:txBody>
      </p:sp>
      <p:pic>
        <p:nvPicPr>
          <p:cNvPr id="11" name="Grafik 10">
            <a:extLst>
              <a:ext uri="{FF2B5EF4-FFF2-40B4-BE49-F238E27FC236}">
                <a16:creationId xmlns:a16="http://schemas.microsoft.com/office/drawing/2014/main" id="{7DBDED51-3366-473B-9F9E-36CA0448CE00}"/>
              </a:ext>
            </a:extLst>
          </p:cNvPr>
          <p:cNvPicPr>
            <a:picLocks noChangeAspect="1"/>
          </p:cNvPicPr>
          <p:nvPr/>
        </p:nvPicPr>
        <p:blipFill>
          <a:blip r:embed="rId5"/>
          <a:stretch>
            <a:fillRect/>
          </a:stretch>
        </p:blipFill>
        <p:spPr>
          <a:xfrm>
            <a:off x="149660" y="1465373"/>
            <a:ext cx="4485031" cy="1925574"/>
          </a:xfrm>
          <a:prstGeom prst="rect">
            <a:avLst/>
          </a:prstGeom>
        </p:spPr>
      </p:pic>
      <p:pic>
        <p:nvPicPr>
          <p:cNvPr id="8" name="Grafik 7">
            <a:extLst>
              <a:ext uri="{FF2B5EF4-FFF2-40B4-BE49-F238E27FC236}">
                <a16:creationId xmlns:a16="http://schemas.microsoft.com/office/drawing/2014/main" id="{EB6D4C17-1136-42FF-BCF8-56A6D8894B2C}"/>
              </a:ext>
            </a:extLst>
          </p:cNvPr>
          <p:cNvPicPr>
            <a:picLocks noChangeAspect="1"/>
          </p:cNvPicPr>
          <p:nvPr/>
        </p:nvPicPr>
        <p:blipFill>
          <a:blip r:embed="rId6"/>
          <a:stretch>
            <a:fillRect/>
          </a:stretch>
        </p:blipFill>
        <p:spPr>
          <a:xfrm>
            <a:off x="4361469" y="3230345"/>
            <a:ext cx="4059959" cy="2075495"/>
          </a:xfrm>
          <a:prstGeom prst="rect">
            <a:avLst/>
          </a:prstGeom>
        </p:spPr>
      </p:pic>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E1C4661D-7D4F-44EF-A043-7F427AA8FD87}"/>
                  </a:ext>
                </a:extLst>
              </p:cNvPr>
              <p:cNvSpPr txBox="1"/>
              <p:nvPr/>
            </p:nvSpPr>
            <p:spPr>
              <a:xfrm>
                <a:off x="9167838" y="4328312"/>
                <a:ext cx="1564872" cy="799001"/>
              </a:xfrm>
              <a:prstGeom prst="rect">
                <a:avLst/>
              </a:prstGeom>
              <a:noFill/>
            </p:spPr>
            <p:txBody>
              <a:bodyPr wrap="square">
                <a:spAutoFit/>
              </a:bodyPr>
              <a:lstStyle/>
              <a:p>
                <a:r>
                  <a:rPr lang="de-DE" sz="3200" b="1" dirty="0">
                    <a:solidFill>
                      <a:schemeClr val="bg1"/>
                    </a:solidFill>
                  </a:rPr>
                  <a:t>b(</a:t>
                </a:r>
                <a14:m>
                  <m:oMath xmlns:m="http://schemas.openxmlformats.org/officeDocument/2006/math">
                    <m:r>
                      <a:rPr lang="de-DE" sz="3200" b="1" i="0">
                        <a:solidFill>
                          <a:srgbClr val="0070C0"/>
                        </a:solidFill>
                        <a:latin typeface="Cambria Math" panose="02040503050406030204" pitchFamily="18" charset="0"/>
                      </a:rPr>
                      <m:t>𝐚</m:t>
                    </m:r>
                  </m:oMath>
                </a14:m>
                <a:r>
                  <a:rPr lang="de-DE" sz="3200" b="1" dirty="0">
                    <a:solidFill>
                      <a:schemeClr val="bg1"/>
                    </a:solidFill>
                  </a:rPr>
                  <a:t>)</a:t>
                </a:r>
                <a14:m>
                  <m:oMath xmlns:m="http://schemas.openxmlformats.org/officeDocument/2006/math">
                    <m:r>
                      <a:rPr lang="de-DE" sz="3200" b="1" i="0" smtClean="0">
                        <a:solidFill>
                          <a:schemeClr val="bg1"/>
                        </a:solidFill>
                        <a:latin typeface="Cambria Math" panose="02040503050406030204" pitchFamily="18" charset="0"/>
                      </a:rPr>
                      <m:t>=</m:t>
                    </m:r>
                    <m:f>
                      <m:fPr>
                        <m:ctrlPr>
                          <a:rPr lang="de-DE" sz="3200" b="1" i="1" smtClean="0">
                            <a:solidFill>
                              <a:schemeClr val="bg1"/>
                            </a:solidFill>
                            <a:latin typeface="Cambria Math" panose="02040503050406030204" pitchFamily="18" charset="0"/>
                          </a:rPr>
                        </m:ctrlPr>
                      </m:fPr>
                      <m:num>
                        <m:r>
                          <a:rPr lang="de-DE" sz="3200" b="1" i="0" smtClean="0">
                            <a:solidFill>
                              <a:schemeClr val="bg1"/>
                            </a:solidFill>
                            <a:latin typeface="Cambria Math" panose="02040503050406030204" pitchFamily="18" charset="0"/>
                          </a:rPr>
                          <m:t>𝐅</m:t>
                        </m:r>
                      </m:num>
                      <m:den>
                        <m:r>
                          <a:rPr lang="de-DE" sz="3200" b="1">
                            <a:solidFill>
                              <a:srgbClr val="0070C0"/>
                            </a:solidFill>
                            <a:latin typeface="Cambria Math" panose="02040503050406030204" pitchFamily="18" charset="0"/>
                          </a:rPr>
                          <m:t>𝐚</m:t>
                        </m:r>
                      </m:den>
                    </m:f>
                  </m:oMath>
                </a14:m>
                <a:endParaRPr lang="en-US" sz="3200" b="1" dirty="0">
                  <a:solidFill>
                    <a:srgbClr val="0070C0"/>
                  </a:solidFill>
                  <a:latin typeface="+mj-lt"/>
                </a:endParaRPr>
              </a:p>
            </p:txBody>
          </p:sp>
        </mc:Choice>
        <mc:Fallback xmlns="">
          <p:sp>
            <p:nvSpPr>
              <p:cNvPr id="14" name="Textfeld 13">
                <a:extLst>
                  <a:ext uri="{FF2B5EF4-FFF2-40B4-BE49-F238E27FC236}">
                    <a16:creationId xmlns:a16="http://schemas.microsoft.com/office/drawing/2014/main" id="{E1C4661D-7D4F-44EF-A043-7F427AA8FD87}"/>
                  </a:ext>
                </a:extLst>
              </p:cNvPr>
              <p:cNvSpPr txBox="1">
                <a:spLocks noRot="1" noChangeAspect="1" noMove="1" noResize="1" noEditPoints="1" noAdjustHandles="1" noChangeArrowheads="1" noChangeShapeType="1" noTextEdit="1"/>
              </p:cNvSpPr>
              <p:nvPr/>
            </p:nvSpPr>
            <p:spPr>
              <a:xfrm>
                <a:off x="9167838" y="4328312"/>
                <a:ext cx="1564872" cy="799001"/>
              </a:xfrm>
              <a:prstGeom prst="rect">
                <a:avLst/>
              </a:prstGeom>
              <a:blipFill>
                <a:blip r:embed="rId9"/>
                <a:stretch>
                  <a:fillRect l="-10117" b="-11450"/>
                </a:stretch>
              </a:blipFill>
            </p:spPr>
            <p:txBody>
              <a:bodyPr/>
              <a:lstStyle/>
              <a:p>
                <a:r>
                  <a:rPr lang="de-DE">
                    <a:noFill/>
                  </a:rPr>
                  <a:t> </a:t>
                </a:r>
              </a:p>
            </p:txBody>
          </p:sp>
        </mc:Fallback>
      </mc:AlternateContent>
      <p:pic>
        <p:nvPicPr>
          <p:cNvPr id="3" name="Grafik 2" descr="Ein Bild, das Text, Kreis, Diagramm, Design enthält.&#10;&#10;KI-generierte Inhalte können fehlerhaft sein.">
            <a:extLst>
              <a:ext uri="{FF2B5EF4-FFF2-40B4-BE49-F238E27FC236}">
                <a16:creationId xmlns:a16="http://schemas.microsoft.com/office/drawing/2014/main" id="{027E815C-2FB5-9CC1-999C-F203837CEF31}"/>
              </a:ext>
            </a:extLst>
          </p:cNvPr>
          <p:cNvPicPr>
            <a:picLocks noChangeAspect="1"/>
          </p:cNvPicPr>
          <p:nvPr/>
        </p:nvPicPr>
        <p:blipFill>
          <a:blip r:embed="rId10">
            <a:extLst>
              <a:ext uri="{28A0092B-C50C-407E-A947-70E740481C1C}">
                <a14:useLocalDpi xmlns:a14="http://schemas.microsoft.com/office/drawing/2010/main" val="0"/>
              </a:ext>
            </a:extLst>
          </a:blip>
          <a:srcRect r="6404" b="6655"/>
          <a:stretch>
            <a:fillRect/>
          </a:stretch>
        </p:blipFill>
        <p:spPr>
          <a:xfrm>
            <a:off x="1459290" y="3491039"/>
            <a:ext cx="1965632" cy="1880052"/>
          </a:xfrm>
          <a:prstGeom prst="rect">
            <a:avLst/>
          </a:prstGeom>
        </p:spPr>
      </p:pic>
    </p:spTree>
    <p:extLst>
      <p:ext uri="{BB962C8B-B14F-4D97-AF65-F5344CB8AC3E}">
        <p14:creationId xmlns:p14="http://schemas.microsoft.com/office/powerpoint/2010/main" val="2717709889"/>
      </p:ext>
    </p:extLst>
  </p:cSld>
  <p:clrMapOvr>
    <a:masterClrMapping/>
  </p:clrMapOvr>
  <mc:AlternateContent xmlns:mc="http://schemas.openxmlformats.org/markup-compatibility/2006" xmlns:p14="http://schemas.microsoft.com/office/powerpoint/2010/main">
    <mc:Choice Requires="p14">
      <p:transition spd="slow" p14:dur="2000" advTm="40426"/>
    </mc:Choice>
    <mc:Fallback xmlns="">
      <p:transition spd="slow" advTm="40426"/>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FE810218-E71B-8074-DE05-5A1B4C5CDA62}"/>
              </a:ext>
            </a:extLst>
          </p:cNvPr>
          <p:cNvSpPr>
            <a:spLocks noGrp="1"/>
          </p:cNvSpPr>
          <p:nvPr>
            <p:ph type="sldNum" sz="quarter" idx="12"/>
          </p:nvPr>
        </p:nvSpPr>
        <p:spPr>
          <a:xfrm>
            <a:off x="1" y="6523831"/>
            <a:ext cx="624254" cy="166998"/>
          </a:xfrm>
        </p:spPr>
        <p:txBody>
          <a:bodyPr/>
          <a:lstStyle/>
          <a:p>
            <a:fld id="{8C61EB5E-53A7-4DEC-945D-5A8AF1014CBF}" type="slidenum">
              <a:rPr lang="de-DE" smtClean="0"/>
              <a:t>37</a:t>
            </a:fld>
            <a:endParaRPr lang="de-DE"/>
          </a:p>
        </p:txBody>
      </p:sp>
      <p:sp>
        <p:nvSpPr>
          <p:cNvPr id="3" name="Titel 1">
            <a:extLst>
              <a:ext uri="{FF2B5EF4-FFF2-40B4-BE49-F238E27FC236}">
                <a16:creationId xmlns:a16="http://schemas.microsoft.com/office/drawing/2014/main" id="{16085FE6-88E4-1DE6-59BF-B25061CC028F}"/>
              </a:ext>
            </a:extLst>
          </p:cNvPr>
          <p:cNvSpPr>
            <a:spLocks noGrp="1"/>
          </p:cNvSpPr>
          <p:nvPr>
            <p:ph type="title"/>
          </p:nvPr>
        </p:nvSpPr>
        <p:spPr>
          <a:xfrm>
            <a:off x="299859" y="456568"/>
            <a:ext cx="10809600" cy="1325033"/>
          </a:xfrm>
        </p:spPr>
        <p:txBody>
          <a:bodyPr vert="horz" lIns="121920" tIns="60960" rIns="121920" bIns="60960" rtlCol="0" anchor="t" anchorCtr="0">
            <a:noAutofit/>
          </a:bodyPr>
          <a:lstStyle/>
          <a:p>
            <a:r>
              <a:rPr lang="de-DE" sz="3200" b="1">
                <a:solidFill>
                  <a:schemeClr val="bg1"/>
                </a:solidFill>
                <a:latin typeface="Arial"/>
                <a:cs typeface="Arial"/>
              </a:rPr>
              <a:t>Take-home message</a:t>
            </a:r>
            <a:br>
              <a:rPr lang="de-DE" sz="3200" b="1">
                <a:latin typeface="+mj-lt"/>
                <a:cs typeface="Arial"/>
              </a:rPr>
            </a:br>
            <a:r>
              <a:rPr lang="de-DE" sz="2400">
                <a:solidFill>
                  <a:schemeClr val="bg1"/>
                </a:solidFill>
                <a:latin typeface="+mj-lt"/>
                <a:cs typeface="Arial"/>
              </a:rPr>
              <a:t>Lehrkraft</a:t>
            </a:r>
            <a:endParaRPr lang="de-DE" sz="2400">
              <a:solidFill>
                <a:schemeClr val="bg1"/>
              </a:solidFill>
              <a:latin typeface="+mj-lt"/>
            </a:endParaRPr>
          </a:p>
        </p:txBody>
      </p:sp>
      <p:sp>
        <p:nvSpPr>
          <p:cNvPr id="6" name="Textfeld 5">
            <a:extLst>
              <a:ext uri="{FF2B5EF4-FFF2-40B4-BE49-F238E27FC236}">
                <a16:creationId xmlns:a16="http://schemas.microsoft.com/office/drawing/2014/main" id="{3D7E01F0-33A0-8246-B344-6AE0A79CFCDA}"/>
              </a:ext>
            </a:extLst>
          </p:cNvPr>
          <p:cNvSpPr txBox="1"/>
          <p:nvPr/>
        </p:nvSpPr>
        <p:spPr>
          <a:xfrm>
            <a:off x="312128" y="1703969"/>
            <a:ext cx="11592281" cy="4201150"/>
          </a:xfrm>
          <a:prstGeom prst="rect">
            <a:avLst/>
          </a:prstGeom>
          <a:noFill/>
        </p:spPr>
        <p:txBody>
          <a:bodyPr wrap="square">
            <a:spAutoFit/>
          </a:bodyPr>
          <a:lstStyle/>
          <a:p>
            <a:pPr>
              <a:spcAft>
                <a:spcPts val="1200"/>
              </a:spcAft>
            </a:pPr>
            <a:r>
              <a:rPr lang="de-DE" sz="1700" b="0" dirty="0">
                <a:solidFill>
                  <a:schemeClr val="bg2"/>
                </a:solidFill>
              </a:rPr>
              <a:t>„Reale Experimente stärken vor allem die Zuordnungsvorstellung – da wird funktionales Denken konkret.“</a:t>
            </a:r>
          </a:p>
          <a:p>
            <a:pPr>
              <a:spcAft>
                <a:spcPts val="1200"/>
              </a:spcAft>
            </a:pPr>
            <a:r>
              <a:rPr lang="de-DE" sz="1700" b="0" dirty="0">
                <a:solidFill>
                  <a:schemeClr val="bg2"/>
                </a:solidFill>
              </a:rPr>
              <a:t> „Simulationen machen Veränderungen sichtbar – perfekt, um die Kovariationsvorstellung zu fördern.“</a:t>
            </a:r>
          </a:p>
          <a:p>
            <a:pPr>
              <a:spcAft>
                <a:spcPts val="1200"/>
              </a:spcAft>
            </a:pPr>
            <a:r>
              <a:rPr lang="de-DE" sz="1700" b="0" dirty="0">
                <a:solidFill>
                  <a:schemeClr val="bg2"/>
                </a:solidFill>
              </a:rPr>
              <a:t>„Wenn Funktionen als Ganzes betrachtet werden sollen, hilft die Objektvorstellung – z. B. mit Tabellen und Graphen.“</a:t>
            </a:r>
          </a:p>
          <a:p>
            <a:pPr>
              <a:spcAft>
                <a:spcPts val="1200"/>
              </a:spcAft>
            </a:pPr>
            <a:r>
              <a:rPr lang="de-DE" sz="1700" b="0" dirty="0">
                <a:solidFill>
                  <a:schemeClr val="bg2"/>
                </a:solidFill>
              </a:rPr>
              <a:t>„Beide Formen – real und digital – haben ihren Platz. Entscheidend ist, welche Grundvorstellung ich fördern will.“</a:t>
            </a:r>
          </a:p>
          <a:p>
            <a:pPr>
              <a:spcAft>
                <a:spcPts val="1200"/>
              </a:spcAft>
            </a:pPr>
            <a:r>
              <a:rPr lang="de-DE" sz="1700" b="0" dirty="0">
                <a:solidFill>
                  <a:schemeClr val="bg2"/>
                </a:solidFill>
              </a:rPr>
              <a:t>„In der Rechtecksaufgabe zeigt sich: ein Kontext – viele Funktionstypen. Das schafft Verbindungen.“</a:t>
            </a:r>
          </a:p>
          <a:p>
            <a:pPr>
              <a:spcAft>
                <a:spcPts val="1200"/>
              </a:spcAft>
            </a:pPr>
            <a:r>
              <a:rPr lang="de-DE" sz="1700" b="0" dirty="0">
                <a:solidFill>
                  <a:schemeClr val="bg2"/>
                </a:solidFill>
              </a:rPr>
              <a:t>„Funktionales Denken entsteht, wenn SuS zwischen Situation, Darstellung und Sprache wechseln können.“</a:t>
            </a:r>
          </a:p>
          <a:p>
            <a:pPr>
              <a:spcAft>
                <a:spcPts val="1200"/>
              </a:spcAft>
            </a:pPr>
            <a:r>
              <a:rPr lang="de-DE" sz="1700" b="0" dirty="0">
                <a:solidFill>
                  <a:schemeClr val="bg2"/>
                </a:solidFill>
              </a:rPr>
              <a:t>„Nicht nur rechnen – sondern funktionale Zusammenhänge verstehen und beschreiben lernen!“</a:t>
            </a:r>
          </a:p>
          <a:p>
            <a:pPr>
              <a:spcAft>
                <a:spcPts val="1200"/>
              </a:spcAft>
            </a:pPr>
            <a:r>
              <a:rPr lang="de-DE" sz="1700" b="0" dirty="0">
                <a:solidFill>
                  <a:schemeClr val="bg2"/>
                </a:solidFill>
              </a:rPr>
              <a:t>„Simulationen eröffnen neue Lernwege – besonders beim Deuten und Kommunizieren von Funktionen.“</a:t>
            </a:r>
          </a:p>
          <a:p>
            <a:pPr>
              <a:spcAft>
                <a:spcPts val="1200"/>
              </a:spcAft>
            </a:pPr>
            <a:r>
              <a:rPr lang="de-DE" sz="1700" b="0" dirty="0">
                <a:solidFill>
                  <a:schemeClr val="bg2"/>
                </a:solidFill>
              </a:rPr>
              <a:t> „Ich achte künftig bewusster darauf, welche Darstellungen welche Denkprozesse anregen.“</a:t>
            </a:r>
          </a:p>
        </p:txBody>
      </p:sp>
    </p:spTree>
    <p:extLst>
      <p:ext uri="{BB962C8B-B14F-4D97-AF65-F5344CB8AC3E}">
        <p14:creationId xmlns:p14="http://schemas.microsoft.com/office/powerpoint/2010/main" val="802262081"/>
      </p:ext>
    </p:extLst>
  </p:cSld>
  <p:clrMapOvr>
    <a:masterClrMapping/>
  </p:clrMapOvr>
  <mc:AlternateContent xmlns:mc="http://schemas.openxmlformats.org/markup-compatibility/2006" xmlns:p14="http://schemas.microsoft.com/office/powerpoint/2010/main">
    <mc:Choice Requires="p14">
      <p:transition spd="slow" p14:dur="2000" advTm="64938"/>
    </mc:Choice>
    <mc:Fallback xmlns="">
      <p:transition spd="slow" advTm="64938"/>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F3C03-1359-9389-E79E-29CD80E2B3A0}"/>
            </a:ext>
          </a:extLst>
        </p:cNvPr>
        <p:cNvGrpSpPr/>
        <p:nvPr/>
      </p:nvGrpSpPr>
      <p:grpSpPr>
        <a:xfrm>
          <a:off x="0" y="0"/>
          <a:ext cx="0" cy="0"/>
          <a:chOff x="0" y="0"/>
          <a:chExt cx="0" cy="0"/>
        </a:xfrm>
      </p:grpSpPr>
      <p:pic>
        <p:nvPicPr>
          <p:cNvPr id="33" name="Grafik 32">
            <a:extLst>
              <a:ext uri="{FF2B5EF4-FFF2-40B4-BE49-F238E27FC236}">
                <a16:creationId xmlns:a16="http://schemas.microsoft.com/office/drawing/2014/main" id="{B9696A60-6FA2-2BB2-2E36-59147DDDDE15}"/>
              </a:ext>
            </a:extLst>
          </p:cNvPr>
          <p:cNvPicPr>
            <a:picLocks noChangeAspect="1"/>
          </p:cNvPicPr>
          <p:nvPr/>
        </p:nvPicPr>
        <p:blipFill rotWithShape="1">
          <a:blip r:embed="rId4"/>
          <a:srcRect l="11551" t="7219" r="13459" b="30728"/>
          <a:stretch/>
        </p:blipFill>
        <p:spPr>
          <a:xfrm>
            <a:off x="7722755" y="4973023"/>
            <a:ext cx="1919972" cy="1191567"/>
          </a:xfrm>
          <a:prstGeom prst="rect">
            <a:avLst/>
          </a:prstGeom>
        </p:spPr>
      </p:pic>
      <p:pic>
        <p:nvPicPr>
          <p:cNvPr id="34" name="Grafik 33">
            <a:extLst>
              <a:ext uri="{FF2B5EF4-FFF2-40B4-BE49-F238E27FC236}">
                <a16:creationId xmlns:a16="http://schemas.microsoft.com/office/drawing/2014/main" id="{85041006-F4C2-E398-E908-023A7123D4E7}"/>
              </a:ext>
            </a:extLst>
          </p:cNvPr>
          <p:cNvPicPr>
            <a:picLocks noChangeAspect="1"/>
          </p:cNvPicPr>
          <p:nvPr/>
        </p:nvPicPr>
        <p:blipFill rotWithShape="1">
          <a:blip r:embed="rId5"/>
          <a:srcRect t="6555" b="12995"/>
          <a:stretch/>
        </p:blipFill>
        <p:spPr>
          <a:xfrm>
            <a:off x="1129412" y="4736557"/>
            <a:ext cx="2048256" cy="1235867"/>
          </a:xfrm>
          <a:prstGeom prst="rect">
            <a:avLst/>
          </a:prstGeom>
        </p:spPr>
      </p:pic>
      <p:sp>
        <p:nvSpPr>
          <p:cNvPr id="7" name="Freihandform: Form 6">
            <a:extLst>
              <a:ext uri="{FF2B5EF4-FFF2-40B4-BE49-F238E27FC236}">
                <a16:creationId xmlns:a16="http://schemas.microsoft.com/office/drawing/2014/main" id="{A50520EF-221C-0D0D-1D34-086E00B5A920}"/>
              </a:ext>
            </a:extLst>
          </p:cNvPr>
          <p:cNvSpPr/>
          <p:nvPr/>
        </p:nvSpPr>
        <p:spPr>
          <a:xfrm>
            <a:off x="648658" y="1370117"/>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prstClr val="white"/>
                </a:solidFill>
                <a:effectLst/>
                <a:uLnTx/>
                <a:uFillTx/>
                <a:latin typeface="Kantumruy Pro"/>
                <a:ea typeface="+mn-ea"/>
                <a:cs typeface="+mn-cs"/>
              </a:rPr>
              <a:t> </a:t>
            </a:r>
            <a:r>
              <a:rPr kumimoji="0" lang="de-DE" sz="2800" b="1" i="0" u="none" strike="noStrike" kern="1200" cap="none" spc="0" normalizeH="0" baseline="0" noProof="0" dirty="0">
                <a:ln>
                  <a:noFill/>
                </a:ln>
                <a:solidFill>
                  <a:srgbClr val="202334"/>
                </a:solidFill>
                <a:effectLst/>
                <a:uLnTx/>
                <a:uFillTx/>
                <a:latin typeface="Kantumruy Pro"/>
                <a:ea typeface="+mn-ea"/>
                <a:cs typeface="+mn-cs"/>
              </a:rPr>
              <a:t>BAUSTEIN I</a:t>
            </a:r>
          </a:p>
        </p:txBody>
      </p:sp>
      <p:sp>
        <p:nvSpPr>
          <p:cNvPr id="8" name="Freihandform: Form 7">
            <a:extLst>
              <a:ext uri="{FF2B5EF4-FFF2-40B4-BE49-F238E27FC236}">
                <a16:creationId xmlns:a16="http://schemas.microsoft.com/office/drawing/2014/main" id="{075BAEF5-A611-A565-A00B-D569CCC710F4}"/>
              </a:ext>
            </a:extLst>
          </p:cNvPr>
          <p:cNvSpPr/>
          <p:nvPr/>
        </p:nvSpPr>
        <p:spPr>
          <a:xfrm>
            <a:off x="848759" y="2438499"/>
            <a:ext cx="3262415"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chemeClr val="accent1">
              <a:lumMod val="75000"/>
            </a:schemeClr>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1</a:t>
            </a:r>
          </a:p>
        </p:txBody>
      </p:sp>
      <p:sp>
        <p:nvSpPr>
          <p:cNvPr id="9" name="Freihandform: Form 8">
            <a:extLst>
              <a:ext uri="{FF2B5EF4-FFF2-40B4-BE49-F238E27FC236}">
                <a16:creationId xmlns:a16="http://schemas.microsoft.com/office/drawing/2014/main" id="{8DDC6B47-7931-37BA-8086-04DFD4875B5E}"/>
              </a:ext>
            </a:extLst>
          </p:cNvPr>
          <p:cNvSpPr/>
          <p:nvPr/>
        </p:nvSpPr>
        <p:spPr>
          <a:xfrm>
            <a:off x="4353961" y="1370117"/>
            <a:ext cx="2387599"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a:t>
            </a:r>
          </a:p>
        </p:txBody>
      </p:sp>
      <p:sp>
        <p:nvSpPr>
          <p:cNvPr id="10" name="Freihandform: Form 9">
            <a:extLst>
              <a:ext uri="{FF2B5EF4-FFF2-40B4-BE49-F238E27FC236}">
                <a16:creationId xmlns:a16="http://schemas.microsoft.com/office/drawing/2014/main" id="{B7242033-2F67-B7E9-7660-87E34E77C05F}"/>
              </a:ext>
            </a:extLst>
          </p:cNvPr>
          <p:cNvSpPr/>
          <p:nvPr/>
        </p:nvSpPr>
        <p:spPr>
          <a:xfrm>
            <a:off x="4514696" y="2218096"/>
            <a:ext cx="1984077" cy="1337569"/>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Erprobung im Unterricht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individuelle Vertiefung </a:t>
            </a:r>
          </a:p>
        </p:txBody>
      </p:sp>
      <p:sp>
        <p:nvSpPr>
          <p:cNvPr id="13" name="Freihandform: Form 12">
            <a:extLst>
              <a:ext uri="{FF2B5EF4-FFF2-40B4-BE49-F238E27FC236}">
                <a16:creationId xmlns:a16="http://schemas.microsoft.com/office/drawing/2014/main" id="{DADD1E7E-BDA5-6AA3-4AB9-BF3AF179BB68}"/>
              </a:ext>
            </a:extLst>
          </p:cNvPr>
          <p:cNvSpPr/>
          <p:nvPr/>
        </p:nvSpPr>
        <p:spPr>
          <a:xfrm>
            <a:off x="6800727" y="1370117"/>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III</a:t>
            </a:r>
            <a:endParaRPr kumimoji="0" lang="de-DE" sz="2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4" name="Freihandform: Form 13">
            <a:extLst>
              <a:ext uri="{FF2B5EF4-FFF2-40B4-BE49-F238E27FC236}">
                <a16:creationId xmlns:a16="http://schemas.microsoft.com/office/drawing/2014/main" id="{18083CCA-11DD-25CB-DE77-94826CCDD068}"/>
              </a:ext>
            </a:extLst>
          </p:cNvPr>
          <p:cNvSpPr/>
          <p:nvPr/>
        </p:nvSpPr>
        <p:spPr>
          <a:xfrm>
            <a:off x="6997729" y="2438499"/>
            <a:ext cx="3271520"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2</a:t>
            </a:r>
          </a:p>
        </p:txBody>
      </p:sp>
      <p:sp>
        <p:nvSpPr>
          <p:cNvPr id="807" name="Pfeil: nach oben gekrümmt 806">
            <a:extLst>
              <a:ext uri="{FF2B5EF4-FFF2-40B4-BE49-F238E27FC236}">
                <a16:creationId xmlns:a16="http://schemas.microsoft.com/office/drawing/2014/main" id="{D3E5587E-2F63-A3D5-02D6-AE9FBB4939B6}"/>
              </a:ext>
            </a:extLst>
          </p:cNvPr>
          <p:cNvSpPr/>
          <p:nvPr/>
        </p:nvSpPr>
        <p:spPr>
          <a:xfrm>
            <a:off x="3454368" y="4987415"/>
            <a:ext cx="1710905"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818" name="Pfeil: nach unten gekrümmt 817">
            <a:extLst>
              <a:ext uri="{FF2B5EF4-FFF2-40B4-BE49-F238E27FC236}">
                <a16:creationId xmlns:a16="http://schemas.microsoft.com/office/drawing/2014/main" id="{DB752F4D-DA83-7286-4F33-B9C53BD4FA0C}"/>
              </a:ext>
            </a:extLst>
          </p:cNvPr>
          <p:cNvSpPr/>
          <p:nvPr/>
        </p:nvSpPr>
        <p:spPr>
          <a:xfrm rot="10800000">
            <a:off x="5851970" y="5019504"/>
            <a:ext cx="1710905" cy="50320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819" name="Textfeld 818">
            <a:extLst>
              <a:ext uri="{FF2B5EF4-FFF2-40B4-BE49-F238E27FC236}">
                <a16:creationId xmlns:a16="http://schemas.microsoft.com/office/drawing/2014/main" id="{1B7A35E3-0386-4CD3-3090-47B197AECCA2}"/>
              </a:ext>
            </a:extLst>
          </p:cNvPr>
          <p:cNvSpPr txBox="1"/>
          <p:nvPr/>
        </p:nvSpPr>
        <p:spPr bwMode="auto">
          <a:xfrm>
            <a:off x="6290479" y="5647483"/>
            <a:ext cx="2544791"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Reflexion</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17" name="Titel 1">
            <a:extLst>
              <a:ext uri="{FF2B5EF4-FFF2-40B4-BE49-F238E27FC236}">
                <a16:creationId xmlns:a16="http://schemas.microsoft.com/office/drawing/2014/main" id="{9352C6AC-EDEB-4132-FF01-72DA66190CE3}"/>
              </a:ext>
            </a:extLst>
          </p:cNvPr>
          <p:cNvSpPr>
            <a:spLocks noGrp="1"/>
          </p:cNvSpPr>
          <p:nvPr>
            <p:ph type="title"/>
          </p:nvPr>
        </p:nvSpPr>
        <p:spPr>
          <a:xfrm>
            <a:off x="154520" y="392304"/>
            <a:ext cx="1170548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cs typeface="Arial"/>
              </a:rPr>
              <a:t>Aufbau</a:t>
            </a:r>
            <a:r>
              <a:rPr lang="de-DE" sz="3200" b="1" dirty="0">
                <a:solidFill>
                  <a:schemeClr val="bg1"/>
                </a:solidFill>
                <a:latin typeface="+mn-lt"/>
                <a:cs typeface="Arial"/>
              </a:rPr>
              <a:t> und Ablauf </a:t>
            </a:r>
            <a:r>
              <a:rPr lang="de-DE" sz="3200" b="1" dirty="0">
                <a:solidFill>
                  <a:schemeClr val="bg1"/>
                </a:solidFill>
                <a:cs typeface="Arial"/>
              </a:rPr>
              <a:t>des Fortbildungsmoduls</a:t>
            </a:r>
            <a:br>
              <a:rPr lang="de-DE" sz="3200" b="1" dirty="0">
                <a:solidFill>
                  <a:schemeClr val="bg1"/>
                </a:solidFill>
                <a:latin typeface="+mj-lt"/>
                <a:cs typeface="Arial"/>
              </a:rPr>
            </a:br>
            <a:r>
              <a:rPr lang="de-DE" spc="-1" dirty="0">
                <a:solidFill>
                  <a:schemeClr val="bg1"/>
                </a:solidFill>
                <a:ea typeface="+mn-lt"/>
                <a:cs typeface="+mn-lt"/>
              </a:rPr>
              <a:t>Funktionaler Zusammenhang</a:t>
            </a:r>
          </a:p>
        </p:txBody>
      </p:sp>
      <p:sp>
        <p:nvSpPr>
          <p:cNvPr id="28" name="Freihandform: Form 27">
            <a:extLst>
              <a:ext uri="{FF2B5EF4-FFF2-40B4-BE49-F238E27FC236}">
                <a16:creationId xmlns:a16="http://schemas.microsoft.com/office/drawing/2014/main" id="{20ECECED-EDAB-1995-8BDC-86ACC54D1986}"/>
              </a:ext>
            </a:extLst>
          </p:cNvPr>
          <p:cNvSpPr/>
          <p:nvPr/>
        </p:nvSpPr>
        <p:spPr>
          <a:xfrm>
            <a:off x="1018528" y="3149584"/>
            <a:ext cx="2904527" cy="2883090"/>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Aspekte Funktionalen Denkens (Grundvorstellungen)</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Darstellungen und Darstellungswechsel von Funktionen</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Experimentieren mit Gegenständen (Wippe) und mit digitaler Unterstützung </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Experimentieren mit GeoGebra (Rechteck)</a:t>
            </a:r>
          </a:p>
        </p:txBody>
      </p:sp>
      <p:sp>
        <p:nvSpPr>
          <p:cNvPr id="31" name="Pfeil: nach oben gekrümmt 30">
            <a:extLst>
              <a:ext uri="{FF2B5EF4-FFF2-40B4-BE49-F238E27FC236}">
                <a16:creationId xmlns:a16="http://schemas.microsoft.com/office/drawing/2014/main" id="{1AAB59F9-1E66-7B29-E4CC-EDCC11D02E25}"/>
              </a:ext>
            </a:extLst>
          </p:cNvPr>
          <p:cNvSpPr/>
          <p:nvPr/>
        </p:nvSpPr>
        <p:spPr>
          <a:xfrm>
            <a:off x="9664897" y="5012315"/>
            <a:ext cx="1710905"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2" name="Freihandform: Form 31">
            <a:extLst>
              <a:ext uri="{FF2B5EF4-FFF2-40B4-BE49-F238E27FC236}">
                <a16:creationId xmlns:a16="http://schemas.microsoft.com/office/drawing/2014/main" id="{C95AA9B5-F3AB-BD59-E037-573F26B6FD0B}"/>
              </a:ext>
            </a:extLst>
          </p:cNvPr>
          <p:cNvSpPr/>
          <p:nvPr/>
        </p:nvSpPr>
        <p:spPr>
          <a:xfrm>
            <a:off x="10507801" y="1372620"/>
            <a:ext cx="1212161" cy="3558771"/>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endParaRPr kumimoji="0" lang="de-DE" sz="3067"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9" name="Freihandform: Form 38">
            <a:extLst>
              <a:ext uri="{FF2B5EF4-FFF2-40B4-BE49-F238E27FC236}">
                <a16:creationId xmlns:a16="http://schemas.microsoft.com/office/drawing/2014/main" id="{D01136AC-9589-6D73-71C0-2D8E9A1FCD85}"/>
              </a:ext>
            </a:extLst>
          </p:cNvPr>
          <p:cNvSpPr/>
          <p:nvPr/>
        </p:nvSpPr>
        <p:spPr>
          <a:xfrm>
            <a:off x="10684418" y="2456957"/>
            <a:ext cx="858924" cy="598108"/>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PLG</a:t>
            </a:r>
          </a:p>
        </p:txBody>
      </p:sp>
      <p:sp>
        <p:nvSpPr>
          <p:cNvPr id="30" name="Textfeld 29">
            <a:extLst>
              <a:ext uri="{FF2B5EF4-FFF2-40B4-BE49-F238E27FC236}">
                <a16:creationId xmlns:a16="http://schemas.microsoft.com/office/drawing/2014/main" id="{E073C695-0F7A-86B5-5606-CA99F7AB3883}"/>
              </a:ext>
            </a:extLst>
          </p:cNvPr>
          <p:cNvSpPr txBox="1"/>
          <p:nvPr/>
        </p:nvSpPr>
        <p:spPr bwMode="auto">
          <a:xfrm>
            <a:off x="10438815" y="5594701"/>
            <a:ext cx="17531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U-Entwicklung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in Schulteams</a:t>
            </a:r>
            <a:endParaRPr kumimoji="0" lang="de-DE" sz="1500" b="1" i="0" u="none" strike="noStrike" kern="1200" cap="none" spc="0" normalizeH="0" baseline="0" noProof="0" dirty="0">
              <a:ln>
                <a:noFill/>
              </a:ln>
              <a:solidFill>
                <a:srgbClr val="002060"/>
              </a:solidFill>
              <a:effectLst/>
              <a:uLnTx/>
              <a:uFillTx/>
              <a:latin typeface="Kantumruy Pro"/>
              <a:ea typeface="+mn-ea"/>
            </a:endParaRPr>
          </a:p>
        </p:txBody>
      </p:sp>
      <p:pic>
        <p:nvPicPr>
          <p:cNvPr id="5" name="Grafik 4">
            <a:extLst>
              <a:ext uri="{FF2B5EF4-FFF2-40B4-BE49-F238E27FC236}">
                <a16:creationId xmlns:a16="http://schemas.microsoft.com/office/drawing/2014/main" id="{DA9EC8A9-6B2A-A4BF-2505-4568DF2BD169}"/>
              </a:ext>
            </a:extLst>
          </p:cNvPr>
          <p:cNvPicPr>
            <a:picLocks noChangeAspect="1"/>
          </p:cNvPicPr>
          <p:nvPr/>
        </p:nvPicPr>
        <p:blipFill rotWithShape="1">
          <a:blip r:embed="rId6"/>
          <a:srcRect l="6594" r="15133"/>
          <a:stretch/>
        </p:blipFill>
        <p:spPr>
          <a:xfrm>
            <a:off x="10604916" y="1568687"/>
            <a:ext cx="1017925" cy="756920"/>
          </a:xfrm>
          <a:prstGeom prst="rect">
            <a:avLst/>
          </a:prstGeom>
        </p:spPr>
      </p:pic>
      <p:pic>
        <p:nvPicPr>
          <p:cNvPr id="3" name="Grafik 2">
            <a:extLst>
              <a:ext uri="{FF2B5EF4-FFF2-40B4-BE49-F238E27FC236}">
                <a16:creationId xmlns:a16="http://schemas.microsoft.com/office/drawing/2014/main" id="{F43A4138-033E-F492-BC62-564F3A025DAD}"/>
              </a:ext>
            </a:extLst>
          </p:cNvPr>
          <p:cNvPicPr>
            <a:picLocks noChangeAspect="1"/>
          </p:cNvPicPr>
          <p:nvPr/>
        </p:nvPicPr>
        <p:blipFill rotWithShape="1">
          <a:blip r:embed="rId7"/>
          <a:srcRect l="27717" t="4256" b="11411"/>
          <a:stretch/>
        </p:blipFill>
        <p:spPr>
          <a:xfrm rot="5400000">
            <a:off x="10558676" y="3511066"/>
            <a:ext cx="1110405" cy="971637"/>
          </a:xfrm>
          <a:prstGeom prst="rect">
            <a:avLst/>
          </a:prstGeom>
        </p:spPr>
      </p:pic>
      <p:sp>
        <p:nvSpPr>
          <p:cNvPr id="29" name="Freihandform: Form 28">
            <a:extLst>
              <a:ext uri="{FF2B5EF4-FFF2-40B4-BE49-F238E27FC236}">
                <a16:creationId xmlns:a16="http://schemas.microsoft.com/office/drawing/2014/main" id="{6DE27E57-929A-0E4F-651D-841B2547FF39}"/>
              </a:ext>
            </a:extLst>
          </p:cNvPr>
          <p:cNvSpPr/>
          <p:nvPr/>
        </p:nvSpPr>
        <p:spPr>
          <a:xfrm>
            <a:off x="7083240" y="3187149"/>
            <a:ext cx="3202067" cy="19065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171450" indent="-171450" defTabSz="948243">
              <a:lnSpc>
                <a:spcPct val="90000"/>
              </a:lnSpc>
              <a:spcBef>
                <a:spcPct val="0"/>
              </a:spcBef>
              <a:spcAft>
                <a:spcPct val="35000"/>
              </a:spcAft>
              <a:buFont typeface="Calibri"/>
              <a:buChar char="-"/>
              <a:defRPr/>
            </a:pPr>
            <a:r>
              <a:rPr lang="de-DE" sz="1500" dirty="0">
                <a:solidFill>
                  <a:srgbClr val="00725B"/>
                </a:solidFill>
              </a:rPr>
              <a:t>Diagnose von Fehlvorstellungen</a:t>
            </a:r>
            <a:endParaRPr lang="en-US" sz="1500" dirty="0">
              <a:solidFill>
                <a:srgbClr val="00725B"/>
              </a:solidFill>
            </a:endParaRPr>
          </a:p>
          <a:p>
            <a:pPr marL="171450" indent="-171450" defTabSz="948243">
              <a:lnSpc>
                <a:spcPct val="90000"/>
              </a:lnSpc>
              <a:spcBef>
                <a:spcPct val="0"/>
              </a:spcBef>
              <a:spcAft>
                <a:spcPct val="35000"/>
              </a:spcAft>
              <a:buFont typeface="Calibri"/>
              <a:buChar char="-"/>
              <a:defRPr/>
            </a:pPr>
            <a:r>
              <a:rPr lang="de-DE" sz="1500" dirty="0">
                <a:solidFill>
                  <a:srgbClr val="00725B"/>
                </a:solidFill>
              </a:rPr>
              <a:t>Diagnoseinstrumente</a:t>
            </a:r>
            <a:endParaRPr lang="en-US" sz="1500" dirty="0">
              <a:solidFill>
                <a:srgbClr val="00725B"/>
              </a:solidFill>
            </a:endParaRPr>
          </a:p>
          <a:p>
            <a:pPr marL="171450" indent="-171450" defTabSz="948243">
              <a:lnSpc>
                <a:spcPct val="90000"/>
              </a:lnSpc>
              <a:spcBef>
                <a:spcPct val="0"/>
              </a:spcBef>
              <a:spcAft>
                <a:spcPct val="35000"/>
              </a:spcAft>
              <a:buFont typeface="Calibri"/>
              <a:buChar char="-"/>
              <a:defRPr/>
            </a:pPr>
            <a:r>
              <a:rPr lang="de-DE" sz="1500" dirty="0">
                <a:solidFill>
                  <a:srgbClr val="00725B"/>
                </a:solidFill>
              </a:rPr>
              <a:t>Adaptive Förderung Funktionalen Denkens gestützt auf diagnostischen Erkenntnissen</a:t>
            </a:r>
          </a:p>
        </p:txBody>
      </p:sp>
      <p:sp>
        <p:nvSpPr>
          <p:cNvPr id="35" name="Foliennummernplatzhalter 5">
            <a:extLst>
              <a:ext uri="{FF2B5EF4-FFF2-40B4-BE49-F238E27FC236}">
                <a16:creationId xmlns:a16="http://schemas.microsoft.com/office/drawing/2014/main" id="{4B12AD76-85DA-4022-8AE6-E7A22416451B}"/>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38</a:t>
            </a:fld>
            <a:endParaRPr lang="de-DE" dirty="0"/>
          </a:p>
        </p:txBody>
      </p:sp>
      <p:sp>
        <p:nvSpPr>
          <p:cNvPr id="37" name="Freihandform: Form 36">
            <a:extLst>
              <a:ext uri="{FF2B5EF4-FFF2-40B4-BE49-F238E27FC236}">
                <a16:creationId xmlns:a16="http://schemas.microsoft.com/office/drawing/2014/main" id="{7B210D2C-F516-48AE-996C-204C3D25E66F}"/>
              </a:ext>
            </a:extLst>
          </p:cNvPr>
          <p:cNvSpPr/>
          <p:nvPr/>
        </p:nvSpPr>
        <p:spPr>
          <a:xfrm>
            <a:off x="4509325" y="3691583"/>
            <a:ext cx="1984077" cy="114561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500" i="0" u="none" strike="noStrike" kern="1200" cap="none" spc="0" normalizeH="0" baseline="0" noProof="0" dirty="0">
              <a:ln>
                <a:noFill/>
              </a:ln>
              <a:solidFill>
                <a:srgbClr val="0070C0"/>
              </a:solidFill>
              <a:effectLst/>
              <a:uLnTx/>
              <a:uFillTx/>
              <a:latin typeface="+mj-lt"/>
              <a:ea typeface="+mn-ea"/>
              <a:cs typeface="+mn-cs"/>
            </a:endParaRPr>
          </a:p>
          <a:p>
            <a:pPr lvl="0" algn="ctr" defTabSz="948243">
              <a:lnSpc>
                <a:spcPct val="90000"/>
              </a:lnSpc>
              <a:spcBef>
                <a:spcPct val="0"/>
              </a:spcBef>
              <a:defRPr/>
            </a:pPr>
            <a:r>
              <a:rPr lang="de-DE" sz="1500" dirty="0">
                <a:solidFill>
                  <a:srgbClr val="00725B"/>
                </a:solidFill>
                <a:latin typeface="+mj-lt"/>
              </a:rPr>
              <a:t>U-Materialien</a:t>
            </a:r>
          </a:p>
          <a:p>
            <a:pPr lvl="0" algn="ctr" defTabSz="948243">
              <a:lnSpc>
                <a:spcPct val="90000"/>
              </a:lnSpc>
              <a:spcBef>
                <a:spcPct val="0"/>
              </a:spcBef>
              <a:defRPr/>
            </a:pPr>
            <a:r>
              <a:rPr lang="de-DE" sz="1500" dirty="0">
                <a:solidFill>
                  <a:srgbClr val="00725B"/>
                </a:solidFill>
                <a:latin typeface="+mj-lt"/>
              </a:rPr>
              <a:t>Übersichten</a:t>
            </a:r>
          </a:p>
          <a:p>
            <a:pPr lvl="0" algn="ctr" defTabSz="948243">
              <a:lnSpc>
                <a:spcPct val="90000"/>
              </a:lnSpc>
              <a:spcBef>
                <a:spcPct val="0"/>
              </a:spcBef>
              <a:defRPr/>
            </a:pPr>
            <a:r>
              <a:rPr lang="de-DE" sz="1500" dirty="0">
                <a:solidFill>
                  <a:srgbClr val="00725B"/>
                </a:solidFill>
                <a:latin typeface="+mj-lt"/>
                <a:ea typeface="+mn-lt"/>
                <a:cs typeface="+mn-lt"/>
              </a:rPr>
              <a:t>Literaturrecherche</a:t>
            </a:r>
            <a:endParaRPr lang="de-DE" sz="1500" dirty="0">
              <a:latin typeface="+mj-lt"/>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38" name="Rechteck 37">
            <a:extLst>
              <a:ext uri="{FF2B5EF4-FFF2-40B4-BE49-F238E27FC236}">
                <a16:creationId xmlns:a16="http://schemas.microsoft.com/office/drawing/2014/main" id="{D9668272-7A56-4899-822A-1B0AFC641F7F}"/>
              </a:ext>
            </a:extLst>
          </p:cNvPr>
          <p:cNvSpPr/>
          <p:nvPr/>
        </p:nvSpPr>
        <p:spPr>
          <a:xfrm>
            <a:off x="528393" y="1194149"/>
            <a:ext cx="3755922" cy="4874207"/>
          </a:xfrm>
          <a:prstGeom prst="rect">
            <a:avLst/>
          </a:prstGeom>
          <a:solidFill>
            <a:schemeClr val="tx1">
              <a:alpha val="67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08" name="Textfeld 807">
            <a:extLst>
              <a:ext uri="{FF2B5EF4-FFF2-40B4-BE49-F238E27FC236}">
                <a16:creationId xmlns:a16="http://schemas.microsoft.com/office/drawing/2014/main" id="{D08913F8-D2B2-3368-C5CA-DD38BF4E09BE}"/>
              </a:ext>
            </a:extLst>
          </p:cNvPr>
          <p:cNvSpPr txBox="1"/>
          <p:nvPr/>
        </p:nvSpPr>
        <p:spPr bwMode="auto">
          <a:xfrm>
            <a:off x="3909982" y="5617264"/>
            <a:ext cx="1919972"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Vorbereitung</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36" name="Rechteck 35">
            <a:extLst>
              <a:ext uri="{FF2B5EF4-FFF2-40B4-BE49-F238E27FC236}">
                <a16:creationId xmlns:a16="http://schemas.microsoft.com/office/drawing/2014/main" id="{D6BDE2C5-E642-4C72-A660-C1D37275C374}"/>
              </a:ext>
            </a:extLst>
          </p:cNvPr>
          <p:cNvSpPr/>
          <p:nvPr/>
        </p:nvSpPr>
        <p:spPr>
          <a:xfrm>
            <a:off x="4306486" y="1320041"/>
            <a:ext cx="2472072" cy="365298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Rechteck 26">
            <a:extLst>
              <a:ext uri="{FF2B5EF4-FFF2-40B4-BE49-F238E27FC236}">
                <a16:creationId xmlns:a16="http://schemas.microsoft.com/office/drawing/2014/main" id="{C1A30D19-B1DA-4452-BC11-0228DF033373}"/>
              </a:ext>
            </a:extLst>
          </p:cNvPr>
          <p:cNvSpPr/>
          <p:nvPr/>
        </p:nvSpPr>
        <p:spPr>
          <a:xfrm>
            <a:off x="10497974" y="1273548"/>
            <a:ext cx="1521680" cy="4929492"/>
          </a:xfrm>
          <a:prstGeom prst="rect">
            <a:avLst/>
          </a:prstGeom>
          <a:solidFill>
            <a:schemeClr val="tx1">
              <a:alpha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custDataLst>
      <p:tags r:id="rId1"/>
    </p:custDataLst>
    <p:extLst>
      <p:ext uri="{BB962C8B-B14F-4D97-AF65-F5344CB8AC3E}">
        <p14:creationId xmlns:p14="http://schemas.microsoft.com/office/powerpoint/2010/main" val="2681659900"/>
      </p:ext>
    </p:extLst>
  </p:cSld>
  <p:clrMapOvr>
    <a:masterClrMapping/>
  </p:clrMapOvr>
  <mc:AlternateContent xmlns:mc="http://schemas.openxmlformats.org/markup-compatibility/2006" xmlns:p14="http://schemas.microsoft.com/office/powerpoint/2010/main">
    <mc:Choice Requires="p14">
      <p:transition spd="slow" p14:dur="2000" advTm="83232"/>
    </mc:Choice>
    <mc:Fallback xmlns="">
      <p:transition spd="slow" advTm="832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694E6229-A106-14DF-E572-35D8FAAA0E77}"/>
              </a:ext>
            </a:extLst>
          </p:cNvPr>
          <p:cNvSpPr txBox="1"/>
          <p:nvPr/>
        </p:nvSpPr>
        <p:spPr bwMode="auto">
          <a:xfrm>
            <a:off x="749030" y="2573507"/>
            <a:ext cx="8644043" cy="99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spAutoFit/>
          </a:bodyPr>
          <a:lstStyle/>
          <a:p>
            <a:r>
              <a:rPr lang="de-DE" sz="5870" b="1" dirty="0">
                <a:solidFill>
                  <a:schemeClr val="accent1">
                    <a:lumMod val="50000"/>
                  </a:schemeClr>
                </a:solidFill>
                <a:latin typeface="Kantumruy Pro Medium" pitchFamily="2" charset="0"/>
                <a:cs typeface="Kantumruy Pro Medium" pitchFamily="2" charset="0"/>
              </a:rPr>
              <a:t>Vielen Dank!</a:t>
            </a:r>
          </a:p>
        </p:txBody>
      </p:sp>
      <p:sp>
        <p:nvSpPr>
          <p:cNvPr id="9" name="Foliennummernplatzhalter 3">
            <a:extLst>
              <a:ext uri="{FF2B5EF4-FFF2-40B4-BE49-F238E27FC236}">
                <a16:creationId xmlns:a16="http://schemas.microsoft.com/office/drawing/2014/main" id="{B36D2264-D8FA-490E-A3C2-C0C05C451DBF}"/>
              </a:ext>
            </a:extLst>
          </p:cNvPr>
          <p:cNvSpPr>
            <a:spLocks noGrp="1"/>
          </p:cNvSpPr>
          <p:nvPr>
            <p:ph type="sldNum" sz="quarter" idx="12"/>
          </p:nvPr>
        </p:nvSpPr>
        <p:spPr>
          <a:xfrm>
            <a:off x="1" y="6523831"/>
            <a:ext cx="624254" cy="166998"/>
          </a:xfrm>
        </p:spPr>
        <p:txBody>
          <a:bodyPr/>
          <a:lstStyle/>
          <a:p>
            <a:fld id="{8C61EB5E-53A7-4DEC-945D-5A8AF1014CBF}" type="slidenum">
              <a:rPr lang="de-DE" smtClean="0"/>
              <a:t>39</a:t>
            </a:fld>
            <a:endParaRPr lang="de-DE" dirty="0"/>
          </a:p>
        </p:txBody>
      </p:sp>
    </p:spTree>
    <p:extLst>
      <p:ext uri="{BB962C8B-B14F-4D97-AF65-F5344CB8AC3E}">
        <p14:creationId xmlns:p14="http://schemas.microsoft.com/office/powerpoint/2010/main" val="2848966326"/>
      </p:ext>
    </p:extLst>
  </p:cSld>
  <p:clrMapOvr>
    <a:masterClrMapping/>
  </p:clrMapOvr>
  <mc:AlternateContent xmlns:mc="http://schemas.openxmlformats.org/markup-compatibility/2006" xmlns:p14="http://schemas.microsoft.com/office/powerpoint/2010/main">
    <mc:Choice Requires="p14">
      <p:transition spd="slow" p14:dur="2000" advTm="7787"/>
    </mc:Choice>
    <mc:Fallback xmlns="">
      <p:transition spd="slow" advTm="778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84E73-46A1-BB8F-1075-6C9906BE71F2}"/>
            </a:ext>
          </a:extLst>
        </p:cNvPr>
        <p:cNvGrpSpPr/>
        <p:nvPr/>
      </p:nvGrpSpPr>
      <p:grpSpPr>
        <a:xfrm>
          <a:off x="0" y="0"/>
          <a:ext cx="0" cy="0"/>
          <a:chOff x="0" y="0"/>
          <a:chExt cx="0" cy="0"/>
        </a:xfrm>
      </p:grpSpPr>
      <p:pic>
        <p:nvPicPr>
          <p:cNvPr id="4" name="Inhaltsplatzhalter 7">
            <a:extLst>
              <a:ext uri="{FF2B5EF4-FFF2-40B4-BE49-F238E27FC236}">
                <a16:creationId xmlns:a16="http://schemas.microsoft.com/office/drawing/2014/main" id="{5A829F91-2D71-5A3A-8667-F3AAD71F8A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327"/>
          <a:stretch/>
        </p:blipFill>
        <p:spPr>
          <a:xfrm>
            <a:off x="6696807" y="1707486"/>
            <a:ext cx="4277834" cy="2892340"/>
          </a:xfrm>
          <a:prstGeom prst="rect">
            <a:avLst/>
          </a:prstGeom>
        </p:spPr>
      </p:pic>
      <p:sp>
        <p:nvSpPr>
          <p:cNvPr id="5" name="Textfeld 4">
            <a:extLst>
              <a:ext uri="{FF2B5EF4-FFF2-40B4-BE49-F238E27FC236}">
                <a16:creationId xmlns:a16="http://schemas.microsoft.com/office/drawing/2014/main" id="{263DC9C2-B2A7-0261-2809-74A81159790D}"/>
              </a:ext>
            </a:extLst>
          </p:cNvPr>
          <p:cNvSpPr txBox="1"/>
          <p:nvPr/>
        </p:nvSpPr>
        <p:spPr>
          <a:xfrm>
            <a:off x="562393" y="5011218"/>
            <a:ext cx="5116037" cy="918200"/>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150"/>
              </a:spcBef>
              <a:spcAft>
                <a:spcPts val="0"/>
              </a:spcAft>
              <a:buClrTx/>
              <a:buSzTx/>
              <a:buFontTx/>
              <a:buNone/>
              <a:tabLst/>
              <a:defRPr/>
            </a:pPr>
            <a:r>
              <a:rPr kumimoji="0" lang="de-DE" sz="2000" b="1" i="0" u="none" strike="noStrike" kern="1200" cap="none" spc="0" normalizeH="0" baseline="0" noProof="0" dirty="0">
                <a:ln>
                  <a:noFill/>
                </a:ln>
                <a:solidFill>
                  <a:srgbClr val="00E5B6">
                    <a:lumMod val="50000"/>
                  </a:srgbClr>
                </a:solidFill>
                <a:effectLst/>
                <a:uLnTx/>
                <a:uFillTx/>
                <a:latin typeface="Kantumruy Pro"/>
                <a:ea typeface="+mn-ea"/>
                <a:cs typeface="Arial"/>
              </a:rPr>
              <a:t>Makroadaption </a:t>
            </a:r>
          </a:p>
          <a:p>
            <a:pPr marL="0" marR="0" lvl="0" indent="0" algn="l" defTabSz="457200" rtl="0" eaLnBrk="1" fontAlgn="auto" latinLnBrk="0" hangingPunct="1">
              <a:lnSpc>
                <a:spcPct val="100000"/>
              </a:lnSpc>
              <a:spcBef>
                <a:spcPts val="15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Kantumruy Pro"/>
                <a:ea typeface="+mn-ea"/>
                <a:cs typeface="Arial"/>
              </a:rPr>
              <a:t>Anpassungen des Lernangebots an die Lernvoraussetzungen der SuS in der </a:t>
            </a:r>
            <a:r>
              <a:rPr kumimoji="0" lang="de-DE" sz="1600" b="1" i="0" u="none" strike="noStrike" kern="1200" cap="none" spc="0" normalizeH="0" baseline="0" noProof="0" dirty="0">
                <a:ln>
                  <a:noFill/>
                </a:ln>
                <a:solidFill>
                  <a:prstClr val="black"/>
                </a:solidFill>
                <a:effectLst/>
                <a:uLnTx/>
                <a:uFillTx/>
                <a:latin typeface="Kantumruy Pro"/>
                <a:ea typeface="+mn-ea"/>
                <a:cs typeface="Arial"/>
              </a:rPr>
              <a:t>U-Planung</a:t>
            </a:r>
            <a:endParaRPr kumimoji="0" lang="de-DE" sz="1600" b="1" i="0" u="none" strike="noStrike" kern="1200" cap="none" spc="0" normalizeH="0" baseline="0" noProof="0" dirty="0">
              <a:ln>
                <a:noFill/>
              </a:ln>
              <a:solidFill>
                <a:prstClr val="black"/>
              </a:solidFill>
              <a:effectLst/>
              <a:uLnTx/>
              <a:uFillTx/>
              <a:latin typeface="Kantumruy Pro"/>
              <a:ea typeface="+mn-ea"/>
            </a:endParaRPr>
          </a:p>
        </p:txBody>
      </p:sp>
      <p:sp>
        <p:nvSpPr>
          <p:cNvPr id="7" name="Textfeld 6">
            <a:extLst>
              <a:ext uri="{FF2B5EF4-FFF2-40B4-BE49-F238E27FC236}">
                <a16:creationId xmlns:a16="http://schemas.microsoft.com/office/drawing/2014/main" id="{A1E381AC-08E8-D165-5159-F28B9C9605C0}"/>
              </a:ext>
            </a:extLst>
          </p:cNvPr>
          <p:cNvSpPr txBox="1"/>
          <p:nvPr/>
        </p:nvSpPr>
        <p:spPr>
          <a:xfrm>
            <a:off x="6996576" y="5321567"/>
            <a:ext cx="452727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50"/>
              </a:spcBef>
              <a:spcAft>
                <a:spcPts val="0"/>
              </a:spcAft>
              <a:buClrTx/>
              <a:buSzTx/>
              <a:buFontTx/>
              <a:buNone/>
              <a:tabLst/>
              <a:defRPr/>
            </a:pPr>
            <a:r>
              <a:rPr kumimoji="0" lang="de-DE" sz="1800" b="0" i="0" u="none" strike="noStrike" kern="1200" cap="none" spc="0" normalizeH="0" baseline="0" noProof="0" dirty="0">
                <a:ln>
                  <a:noFill/>
                </a:ln>
                <a:solidFill>
                  <a:prstClr val="white"/>
                </a:solidFill>
                <a:effectLst/>
                <a:uLnTx/>
                <a:uFillTx/>
                <a:latin typeface="Kantumruy Pro"/>
                <a:ea typeface="+mn-ea"/>
                <a:cs typeface="Arial"/>
              </a:rPr>
              <a:t>Anpassung des Lernangebots </a:t>
            </a:r>
            <a:r>
              <a:rPr kumimoji="0" lang="de-DE" sz="1800" b="1" i="0" u="none" strike="noStrike" kern="1200" cap="none" spc="0" normalizeH="0" baseline="0" noProof="0" dirty="0">
                <a:ln>
                  <a:noFill/>
                </a:ln>
                <a:solidFill>
                  <a:prstClr val="white"/>
                </a:solidFill>
                <a:effectLst/>
                <a:uLnTx/>
                <a:uFillTx/>
                <a:latin typeface="Kantumruy Pro"/>
                <a:ea typeface="+mn-ea"/>
                <a:cs typeface="Arial"/>
              </a:rPr>
              <a:t>im Unterricht</a:t>
            </a:r>
            <a:endParaRPr kumimoji="0" lang="de-DE" sz="1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9" name="Textfeld 8">
            <a:extLst>
              <a:ext uri="{FF2B5EF4-FFF2-40B4-BE49-F238E27FC236}">
                <a16:creationId xmlns:a16="http://schemas.microsoft.com/office/drawing/2014/main" id="{752F32DB-1002-AC3D-2A5E-213BF74FBA5E}"/>
              </a:ext>
            </a:extLst>
          </p:cNvPr>
          <p:cNvSpPr txBox="1"/>
          <p:nvPr/>
        </p:nvSpPr>
        <p:spPr>
          <a:xfrm>
            <a:off x="6513570" y="4977778"/>
            <a:ext cx="4838429"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150"/>
              </a:spcBef>
              <a:spcAft>
                <a:spcPts val="0"/>
              </a:spcAft>
              <a:buClrTx/>
              <a:buSzTx/>
              <a:buFontTx/>
              <a:buNone/>
              <a:tabLst/>
              <a:defRPr/>
            </a:pPr>
            <a:r>
              <a:rPr kumimoji="0" lang="de-DE" sz="2000" b="1" i="0" u="none" strike="noStrike" kern="1200" cap="none" spc="0" normalizeH="0" baseline="0" noProof="0" dirty="0">
                <a:ln>
                  <a:noFill/>
                </a:ln>
                <a:solidFill>
                  <a:srgbClr val="00E5B6">
                    <a:lumMod val="50000"/>
                  </a:srgbClr>
                </a:solidFill>
                <a:effectLst/>
                <a:uLnTx/>
                <a:uFillTx/>
                <a:latin typeface="Kantumruy Pro"/>
                <a:ea typeface="+mn-ea"/>
                <a:cs typeface="Arial"/>
              </a:rPr>
              <a:t>Mikroadaption</a:t>
            </a:r>
          </a:p>
          <a:p>
            <a:pPr marL="0" marR="0" lvl="0" indent="0" algn="l" defTabSz="457200" rtl="0" eaLnBrk="1" fontAlgn="auto" latinLnBrk="0" hangingPunct="1">
              <a:lnSpc>
                <a:spcPct val="100000"/>
              </a:lnSpc>
              <a:spcBef>
                <a:spcPts val="15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Kantumruy Pro"/>
                <a:ea typeface="+mn-ea"/>
                <a:cs typeface="Arial"/>
              </a:rPr>
              <a:t>Anpassung des Lernangebots </a:t>
            </a:r>
            <a:r>
              <a:rPr kumimoji="0" lang="de-DE" sz="1600" b="1" i="0" u="none" strike="noStrike" kern="1200" cap="none" spc="0" normalizeH="0" baseline="0" noProof="0" dirty="0">
                <a:ln>
                  <a:noFill/>
                </a:ln>
                <a:solidFill>
                  <a:prstClr val="black"/>
                </a:solidFill>
                <a:effectLst/>
                <a:uLnTx/>
                <a:uFillTx/>
                <a:latin typeface="Kantumruy Pro"/>
                <a:ea typeface="+mn-ea"/>
                <a:cs typeface="Arial"/>
              </a:rPr>
              <a:t>im Unterricht</a:t>
            </a:r>
            <a:endParaRPr kumimoji="0" lang="de-DE" sz="1600" b="1" i="0" u="none" strike="noStrike" kern="1200" cap="none" spc="0" normalizeH="0" baseline="0" noProof="0" dirty="0">
              <a:ln>
                <a:noFill/>
              </a:ln>
              <a:solidFill>
                <a:prstClr val="black"/>
              </a:solidFill>
              <a:effectLst/>
              <a:uLnTx/>
              <a:uFillTx/>
              <a:latin typeface="Kantumruy Pro"/>
              <a:ea typeface="+mn-ea"/>
            </a:endParaRPr>
          </a:p>
        </p:txBody>
      </p:sp>
      <p:sp>
        <p:nvSpPr>
          <p:cNvPr id="6" name="Foliennummernplatzhalter 3">
            <a:extLst>
              <a:ext uri="{FF2B5EF4-FFF2-40B4-BE49-F238E27FC236}">
                <a16:creationId xmlns:a16="http://schemas.microsoft.com/office/drawing/2014/main" id="{1D513ABF-9BF0-3B20-DACB-8E6BF23F9E1E}"/>
              </a:ext>
            </a:extLst>
          </p:cNvPr>
          <p:cNvSpPr>
            <a:spLocks noGrp="1"/>
          </p:cNvSpPr>
          <p:nvPr>
            <p:ph type="sldNum" sz="quarter" idx="12"/>
          </p:nvPr>
        </p:nvSpPr>
        <p:spPr>
          <a:xfrm>
            <a:off x="1" y="6523831"/>
            <a:ext cx="624254" cy="166998"/>
          </a:xfrm>
        </p:spPr>
        <p:txBody>
          <a:bodyPr/>
          <a:lstStyle/>
          <a:p>
            <a:fld id="{8C61EB5E-53A7-4DEC-945D-5A8AF1014CBF}" type="slidenum">
              <a:rPr lang="de-DE" smtClean="0"/>
              <a:t>4</a:t>
            </a:fld>
            <a:endParaRPr lang="de-DE" dirty="0"/>
          </a:p>
        </p:txBody>
      </p:sp>
      <p:sp>
        <p:nvSpPr>
          <p:cNvPr id="11" name="Textfeld 10">
            <a:extLst>
              <a:ext uri="{FF2B5EF4-FFF2-40B4-BE49-F238E27FC236}">
                <a16:creationId xmlns:a16="http://schemas.microsoft.com/office/drawing/2014/main" id="{30A29B44-33D2-4A24-A08D-B787C9A20C82}"/>
              </a:ext>
            </a:extLst>
          </p:cNvPr>
          <p:cNvSpPr txBox="1"/>
          <p:nvPr/>
        </p:nvSpPr>
        <p:spPr bwMode="auto">
          <a:xfrm>
            <a:off x="6513570" y="5715689"/>
            <a:ext cx="2261534"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Sibley et al., 2023</a:t>
            </a:r>
          </a:p>
        </p:txBody>
      </p:sp>
      <p:sp>
        <p:nvSpPr>
          <p:cNvPr id="12" name="Titel 1">
            <a:extLst>
              <a:ext uri="{FF2B5EF4-FFF2-40B4-BE49-F238E27FC236}">
                <a16:creationId xmlns:a16="http://schemas.microsoft.com/office/drawing/2014/main" id="{8DCAF05B-2A04-466E-A5F6-D8DFDA527096}"/>
              </a:ext>
            </a:extLst>
          </p:cNvPr>
          <p:cNvSpPr txBox="1">
            <a:spLocks/>
          </p:cNvSpPr>
          <p:nvPr/>
        </p:nvSpPr>
        <p:spPr>
          <a:xfrm>
            <a:off x="540600" y="392304"/>
            <a:ext cx="10811400" cy="879336"/>
          </a:xfrm>
          <a:prstGeom prst="rect">
            <a:avLst/>
          </a:prstGeom>
        </p:spPr>
        <p:txBody>
          <a:bodyPr lIns="121920" tIns="60960" rIns="121920" bIns="60960" anchor="t"/>
          <a:lstStyle>
            <a:defPPr>
              <a:defRPr lang="en-US"/>
            </a:defPPr>
            <a:lvl1pPr marL="0" algn="l" defTabSz="609585" rtl="0" eaLnBrk="1" latinLnBrk="0" hangingPunct="1">
              <a:lnSpc>
                <a:spcPct val="90000"/>
              </a:lnSpc>
              <a:spcBef>
                <a:spcPct val="0"/>
              </a:spcBef>
              <a:buNone/>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90000"/>
              </a:lnSpc>
              <a:spcBef>
                <a:spcPct val="0"/>
              </a:spcBef>
              <a:spcAft>
                <a:spcPts val="0"/>
              </a:spcAft>
              <a:buClrTx/>
              <a:buSzTx/>
              <a:buFontTx/>
              <a:buNone/>
              <a:tabLst/>
              <a:defRPr/>
            </a:pPr>
            <a:r>
              <a:rPr lang="de-DE" sz="3200" b="1" spc="-1" dirty="0">
                <a:solidFill>
                  <a:sysClr val="windowText" lastClr="000000"/>
                </a:solidFill>
                <a:latin typeface="+mj-lt"/>
              </a:rPr>
              <a:t>ADAPTIV und DIGITAL</a:t>
            </a:r>
            <a:br>
              <a:rPr lang="de-DE" sz="3200" b="1" i="0" u="none" strike="noStrike" kern="1200" cap="none" spc="0" normalizeH="0" baseline="0" noProof="0" dirty="0">
                <a:ln>
                  <a:noFill/>
                </a:ln>
                <a:effectLst/>
                <a:uLnTx/>
                <a:uFillTx/>
                <a:latin typeface="Kantumruy Pro"/>
                <a:cs typeface="Arial"/>
              </a:rPr>
            </a:br>
            <a:r>
              <a:rPr lang="de-DE" spc="-1" dirty="0">
                <a:solidFill>
                  <a:srgbClr val="202334"/>
                </a:solidFill>
                <a:ea typeface="+mn-lt"/>
                <a:cs typeface="+mn-lt"/>
              </a:rPr>
              <a:t>Anforderungen auf der Unterrichtsseite</a:t>
            </a:r>
          </a:p>
        </p:txBody>
      </p:sp>
      <p:sp>
        <p:nvSpPr>
          <p:cNvPr id="10" name="Textfeld 9">
            <a:extLst>
              <a:ext uri="{FF2B5EF4-FFF2-40B4-BE49-F238E27FC236}">
                <a16:creationId xmlns:a16="http://schemas.microsoft.com/office/drawing/2014/main" id="{C73398AD-2AD3-47C6-B02E-66CDC0CFE52B}"/>
              </a:ext>
            </a:extLst>
          </p:cNvPr>
          <p:cNvSpPr txBox="1"/>
          <p:nvPr/>
        </p:nvSpPr>
        <p:spPr bwMode="auto">
          <a:xfrm>
            <a:off x="624255" y="4697187"/>
            <a:ext cx="1108889"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Zeichnung: Elif Özel</a:t>
            </a:r>
          </a:p>
        </p:txBody>
      </p:sp>
      <p:sp>
        <p:nvSpPr>
          <p:cNvPr id="13" name="Textfeld 12">
            <a:extLst>
              <a:ext uri="{FF2B5EF4-FFF2-40B4-BE49-F238E27FC236}">
                <a16:creationId xmlns:a16="http://schemas.microsoft.com/office/drawing/2014/main" id="{549D9F8E-5A1C-466B-B837-B0FBEC436301}"/>
              </a:ext>
            </a:extLst>
          </p:cNvPr>
          <p:cNvSpPr txBox="1"/>
          <p:nvPr/>
        </p:nvSpPr>
        <p:spPr bwMode="auto">
          <a:xfrm>
            <a:off x="6696807" y="4693548"/>
            <a:ext cx="1108889"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800" dirty="0">
                <a:solidFill>
                  <a:sysClr val="windowText" lastClr="000000"/>
                </a:solidFill>
                <a:latin typeface="+mj-lt"/>
              </a:rPr>
              <a:t>Zeichnung: Elif Özel</a:t>
            </a:r>
          </a:p>
        </p:txBody>
      </p:sp>
      <p:pic>
        <p:nvPicPr>
          <p:cNvPr id="14" name="Inhaltsplatzhalter 5">
            <a:extLst>
              <a:ext uri="{FF2B5EF4-FFF2-40B4-BE49-F238E27FC236}">
                <a16:creationId xmlns:a16="http://schemas.microsoft.com/office/drawing/2014/main" id="{2AAD33F6-D854-4BBA-82E7-D18CBF5C3E9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2077" y="1639390"/>
            <a:ext cx="4645762" cy="3054158"/>
          </a:xfrm>
          <a:prstGeom prst="rect">
            <a:avLst/>
          </a:prstGeom>
        </p:spPr>
      </p:pic>
    </p:spTree>
    <p:custDataLst>
      <p:tags r:id="rId1"/>
    </p:custDataLst>
    <p:extLst>
      <p:ext uri="{BB962C8B-B14F-4D97-AF65-F5344CB8AC3E}">
        <p14:creationId xmlns:p14="http://schemas.microsoft.com/office/powerpoint/2010/main" val="1517591060"/>
      </p:ext>
    </p:extLst>
  </p:cSld>
  <p:clrMapOvr>
    <a:masterClrMapping/>
  </p:clrMapOvr>
  <mc:AlternateContent xmlns:mc="http://schemas.openxmlformats.org/markup-compatibility/2006" xmlns:p14="http://schemas.microsoft.com/office/powerpoint/2010/main">
    <mc:Choice Requires="p14">
      <p:transition spd="slow" p14:dur="2000" advTm="51649"/>
    </mc:Choice>
    <mc:Fallback xmlns="">
      <p:transition spd="slow" advTm="516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a:extLst>
              <a:ext uri="{FF2B5EF4-FFF2-40B4-BE49-F238E27FC236}">
                <a16:creationId xmlns:a16="http://schemas.microsoft.com/office/drawing/2014/main" id="{636A22C5-7735-455A-A241-9A352F55632E}"/>
              </a:ext>
            </a:extLst>
          </p:cNvPr>
          <p:cNvSpPr>
            <a:spLocks noGrp="1"/>
          </p:cNvSpPr>
          <p:nvPr>
            <p:ph idx="1"/>
          </p:nvPr>
        </p:nvSpPr>
        <p:spPr>
          <a:xfrm>
            <a:off x="690562" y="1089498"/>
            <a:ext cx="10810875" cy="4477182"/>
          </a:xfrm>
        </p:spPr>
        <p:txBody>
          <a:bodyPr/>
          <a:lstStyle/>
          <a:p>
            <a:pPr marL="449580" indent="-449580" algn="just">
              <a:lnSpc>
                <a:spcPct val="100000"/>
              </a:lnSpc>
            </a:pPr>
            <a:r>
              <a:rPr lang="de-DE" sz="1600" b="0" i="0" dirty="0">
                <a:solidFill>
                  <a:srgbClr val="000000"/>
                </a:solidFill>
                <a:effectLst/>
                <a:latin typeface="+mj-lt"/>
              </a:rPr>
              <a:t>Backhaus, M., </a:t>
            </a:r>
            <a:r>
              <a:rPr lang="de-DE" sz="1600" kern="100" dirty="0">
                <a:solidFill>
                  <a:srgbClr val="000000"/>
                </a:solidFill>
                <a:effectLst/>
                <a:latin typeface="+mj-lt"/>
                <a:ea typeface="Aptos"/>
                <a:cs typeface="Times New Roman" panose="02020603050405020304" pitchFamily="18" charset="0"/>
              </a:rPr>
              <a:t>Backhaus, M., Fechner, G., Malzacher, W., Stöckle, C., Straub, T., &amp; Wellstein, H.</a:t>
            </a:r>
            <a:r>
              <a:rPr lang="de-DE" sz="1600" b="0" i="0" dirty="0">
                <a:solidFill>
                  <a:srgbClr val="000000"/>
                </a:solidFill>
                <a:effectLst/>
                <a:latin typeface="+mj-lt"/>
              </a:rPr>
              <a:t> (2017). </a:t>
            </a:r>
            <a:r>
              <a:rPr lang="de-DE" sz="1600" b="0" i="1" dirty="0">
                <a:solidFill>
                  <a:srgbClr val="000000"/>
                </a:solidFill>
                <a:effectLst/>
                <a:latin typeface="+mj-lt"/>
              </a:rPr>
              <a:t>Schnittpunkt 8: Mathematik-Differenzierende Ausgabe</a:t>
            </a:r>
            <a:r>
              <a:rPr lang="de-DE" sz="1600" b="0" i="0" dirty="0">
                <a:solidFill>
                  <a:srgbClr val="000000"/>
                </a:solidFill>
                <a:effectLst/>
                <a:latin typeface="+mj-lt"/>
              </a:rPr>
              <a:t>. Ernst Klett Verlag GmbH</a:t>
            </a:r>
            <a:r>
              <a:rPr lang="de-DE" sz="1600" dirty="0">
                <a:solidFill>
                  <a:srgbClr val="000000"/>
                </a:solidFill>
                <a:latin typeface="+mj-lt"/>
              </a:rPr>
              <a:t>.</a:t>
            </a:r>
          </a:p>
          <a:p>
            <a:pPr marL="449580" indent="-449580" algn="just">
              <a:lnSpc>
                <a:spcPct val="100000"/>
              </a:lnSpc>
            </a:pPr>
            <a:r>
              <a:rPr lang="de-DE" sz="1600" dirty="0">
                <a:solidFill>
                  <a:schemeClr val="bg1"/>
                </a:solidFill>
                <a:latin typeface="+mj-lt"/>
                <a:ea typeface="+mn-lt"/>
                <a:cs typeface="+mn-lt"/>
              </a:rPr>
              <a:t>Barzel, B., Hußmann, S. &amp; Leuders, T. (2005). Der „Funktionenführerschein“ – Wie Schülerinnen und Schüler das „Denken in Funktionen“ wiederholen und festigen können. </a:t>
            </a:r>
            <a:r>
              <a:rPr lang="de-DE" sz="1600" i="1" dirty="0">
                <a:solidFill>
                  <a:schemeClr val="bg1"/>
                </a:solidFill>
                <a:latin typeface="+mj-lt"/>
                <a:ea typeface="+mn-lt"/>
                <a:cs typeface="+mn-lt"/>
              </a:rPr>
              <a:t>Praxis der Mathematik</a:t>
            </a:r>
            <a:r>
              <a:rPr lang="de-DE" sz="1600" dirty="0">
                <a:solidFill>
                  <a:schemeClr val="bg1"/>
                </a:solidFill>
                <a:latin typeface="+mj-lt"/>
                <a:ea typeface="+mn-lt"/>
                <a:cs typeface="+mn-lt"/>
              </a:rPr>
              <a:t>, (2), 20–25.</a:t>
            </a: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Friesen, M., Holzäpfel, L., &amp; Leuders, T. (2022). Adaptivität hat viele Gesichter: Wie können Lernangebote flexibel auf Lernvoraussetzungen abgestimmt werden?. </a:t>
            </a:r>
            <a:r>
              <a:rPr lang="de-DE" sz="1600" i="1" kern="100" dirty="0" err="1">
                <a:solidFill>
                  <a:srgbClr val="000000"/>
                </a:solidFill>
                <a:effectLst/>
                <a:latin typeface="+mj-lt"/>
                <a:ea typeface="Aptos"/>
                <a:cs typeface="Times New Roman" panose="02020603050405020304" pitchFamily="18" charset="0"/>
              </a:rPr>
              <a:t>mathematik</a:t>
            </a:r>
            <a:r>
              <a:rPr lang="de-DE" sz="1600" i="1" kern="100" dirty="0">
                <a:solidFill>
                  <a:srgbClr val="000000"/>
                </a:solidFill>
                <a:effectLst/>
                <a:latin typeface="+mj-lt"/>
                <a:ea typeface="Aptos"/>
                <a:cs typeface="Times New Roman" panose="02020603050405020304" pitchFamily="18" charset="0"/>
              </a:rPr>
              <a:t> lehren, 233</a:t>
            </a:r>
            <a:r>
              <a:rPr lang="de-DE" sz="1600" kern="100" dirty="0">
                <a:solidFill>
                  <a:srgbClr val="000000"/>
                </a:solidFill>
                <a:effectLst/>
                <a:latin typeface="+mj-lt"/>
                <a:ea typeface="Aptos"/>
                <a:cs typeface="Times New Roman" panose="02020603050405020304" pitchFamily="18" charset="0"/>
              </a:rPr>
              <a:t>, 2–9.</a:t>
            </a:r>
            <a:endParaRPr lang="de-DE" sz="1600" kern="100" dirty="0">
              <a:effectLst/>
              <a:latin typeface="+mj-lt"/>
              <a:ea typeface="Aptos"/>
              <a:cs typeface="Times New Roman" panose="02020603050405020304" pitchFamily="18" charset="0"/>
            </a:endParaRP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Gemeinsamer Bildungsplan der Sekundarstufe I. Mathematik – vom 23. März 2016 in der Fassung vom 29. Februar 2024 (V2). Baden-Württemberg, Ministerium für Kultus, Jugend und Sport. </a:t>
            </a:r>
            <a:r>
              <a:rPr lang="de-DE" sz="1600" u="none" strike="noStrike" kern="100" dirty="0">
                <a:solidFill>
                  <a:srgbClr val="000000"/>
                </a:solidFill>
                <a:effectLst/>
                <a:latin typeface="+mj-lt"/>
                <a:ea typeface="Aptos"/>
                <a:cs typeface="Times New Roman" panose="02020603050405020304" pitchFamily="18" charset="0"/>
                <a:hlinkClick r:id="rId3"/>
              </a:rPr>
              <a:t>https://www.bildungsplaene-bw.de/,Lde/LS/BP2016BW/ALLG/SEK1/M.V2</a:t>
            </a:r>
            <a:endParaRPr lang="de-DE" sz="1600" kern="100" dirty="0">
              <a:effectLst/>
              <a:latin typeface="+mj-lt"/>
              <a:ea typeface="Aptos"/>
              <a:cs typeface="Times New Roman" panose="02020603050405020304" pitchFamily="18" charset="0"/>
            </a:endParaRPr>
          </a:p>
          <a:p>
            <a:pPr marL="449580" indent="-449580" algn="just">
              <a:lnSpc>
                <a:spcPct val="100000"/>
              </a:lnSpc>
            </a:pPr>
            <a:r>
              <a:rPr lang="de-DE" sz="1600" kern="100" dirty="0" err="1">
                <a:solidFill>
                  <a:srgbClr val="000000"/>
                </a:solidFill>
                <a:effectLst/>
                <a:latin typeface="+mj-lt"/>
                <a:ea typeface="Aptos"/>
                <a:cs typeface="Times New Roman" panose="02020603050405020304" pitchFamily="18" charset="0"/>
              </a:rPr>
              <a:t>Hillmayr</a:t>
            </a:r>
            <a:r>
              <a:rPr lang="de-DE" sz="1600" kern="100" dirty="0">
                <a:solidFill>
                  <a:srgbClr val="000000"/>
                </a:solidFill>
                <a:effectLst/>
                <a:latin typeface="+mj-lt"/>
                <a:ea typeface="Aptos"/>
                <a:cs typeface="Times New Roman" panose="02020603050405020304" pitchFamily="18" charset="0"/>
              </a:rPr>
              <a:t>, D., Reinhold, F., </a:t>
            </a:r>
            <a:r>
              <a:rPr lang="de-DE" sz="1600" kern="100" dirty="0" err="1">
                <a:solidFill>
                  <a:srgbClr val="000000"/>
                </a:solidFill>
                <a:effectLst/>
                <a:latin typeface="+mj-lt"/>
                <a:ea typeface="Aptos"/>
                <a:cs typeface="Times New Roman" panose="02020603050405020304" pitchFamily="18" charset="0"/>
              </a:rPr>
              <a:t>Ziernwald</a:t>
            </a:r>
            <a:r>
              <a:rPr lang="de-DE" sz="1600" kern="100" dirty="0">
                <a:solidFill>
                  <a:srgbClr val="000000"/>
                </a:solidFill>
                <a:effectLst/>
                <a:latin typeface="+mj-lt"/>
                <a:ea typeface="Aptos"/>
                <a:cs typeface="Times New Roman" panose="02020603050405020304" pitchFamily="18" charset="0"/>
              </a:rPr>
              <a:t>, L., &amp; </a:t>
            </a:r>
            <a:r>
              <a:rPr lang="de-DE" sz="1600" kern="100" dirty="0" err="1">
                <a:solidFill>
                  <a:srgbClr val="000000"/>
                </a:solidFill>
                <a:effectLst/>
                <a:latin typeface="+mj-lt"/>
                <a:ea typeface="Aptos"/>
                <a:cs typeface="Times New Roman" panose="02020603050405020304" pitchFamily="18" charset="0"/>
              </a:rPr>
              <a:t>Reiss</a:t>
            </a:r>
            <a:r>
              <a:rPr lang="de-DE" sz="1600" kern="100" dirty="0">
                <a:solidFill>
                  <a:srgbClr val="000000"/>
                </a:solidFill>
                <a:effectLst/>
                <a:latin typeface="+mj-lt"/>
                <a:ea typeface="Aptos"/>
                <a:cs typeface="Times New Roman" panose="02020603050405020304" pitchFamily="18" charset="0"/>
              </a:rPr>
              <a:t>, K. (2017). </a:t>
            </a:r>
            <a:r>
              <a:rPr lang="de-DE" sz="1600" i="1" kern="100" dirty="0">
                <a:solidFill>
                  <a:srgbClr val="000000"/>
                </a:solidFill>
                <a:effectLst/>
                <a:latin typeface="+mj-lt"/>
                <a:ea typeface="Aptos"/>
                <a:cs typeface="Times New Roman" panose="02020603050405020304" pitchFamily="18" charset="0"/>
              </a:rPr>
              <a:t>Digitale Medien im mathematisch-naturwissenschaftlichen Unterricht der Sekundarstufe. Einsatzmöglichkeiten, Umsetzung und Wirksamkeit</a:t>
            </a:r>
            <a:r>
              <a:rPr lang="de-DE" sz="1600" kern="100" dirty="0">
                <a:solidFill>
                  <a:srgbClr val="000000"/>
                </a:solidFill>
                <a:effectLst/>
                <a:latin typeface="+mj-lt"/>
                <a:ea typeface="Aptos"/>
                <a:cs typeface="Times New Roman" panose="02020603050405020304" pitchFamily="18" charset="0"/>
              </a:rPr>
              <a:t>. Waxmann. </a:t>
            </a:r>
            <a:r>
              <a:rPr lang="de-DE" sz="1600" u="none" strike="noStrike" kern="100" dirty="0">
                <a:solidFill>
                  <a:srgbClr val="000000"/>
                </a:solidFill>
                <a:effectLst/>
                <a:latin typeface="+mj-lt"/>
                <a:ea typeface="Aptos"/>
                <a:cs typeface="Times New Roman" panose="02020603050405020304" pitchFamily="18" charset="0"/>
                <a:hlinkClick r:id="rId4"/>
              </a:rPr>
              <a:t>https://doi.org/10.25656/01:15482</a:t>
            </a:r>
            <a:endParaRPr lang="de-DE" sz="1600" u="none" strike="noStrike" kern="100" dirty="0">
              <a:solidFill>
                <a:srgbClr val="000000"/>
              </a:solidFill>
              <a:latin typeface="+mj-lt"/>
              <a:ea typeface="Aptos"/>
              <a:cs typeface="Times New Roman" panose="02020603050405020304" pitchFamily="18" charset="0"/>
            </a:endParaRPr>
          </a:p>
          <a:p>
            <a:pPr marL="449580" indent="-449580" algn="just">
              <a:lnSpc>
                <a:spcPct val="100000"/>
              </a:lnSpc>
            </a:pPr>
            <a:r>
              <a:rPr lang="de-DE" sz="1600" dirty="0">
                <a:effectLst/>
                <a:latin typeface="+mj-lt"/>
                <a:ea typeface="Calibri" panose="020F0502020204030204" pitchFamily="34" charset="0"/>
              </a:rPr>
              <a:t>Prediger, S. (2010). „Aber wie sag ich es mathematisch?“–Empirische Befunde und Konsequenzen zum Lernen von Mathematik als Mittel zur Beschreibung von Welt. In </a:t>
            </a:r>
            <a:r>
              <a:rPr lang="de-DE" sz="1600" dirty="0" err="1">
                <a:effectLst/>
                <a:latin typeface="+mj-lt"/>
                <a:ea typeface="Calibri" panose="020F0502020204030204" pitchFamily="34" charset="0"/>
              </a:rPr>
              <a:t>Höttecke</a:t>
            </a:r>
            <a:r>
              <a:rPr lang="de-DE" sz="1600" dirty="0">
                <a:effectLst/>
                <a:latin typeface="+mj-lt"/>
                <a:ea typeface="Calibri" panose="020F0502020204030204" pitchFamily="34" charset="0"/>
              </a:rPr>
              <a:t>, D. (Hrsg.). </a:t>
            </a:r>
            <a:r>
              <a:rPr lang="de-DE" sz="1600" i="1" dirty="0">
                <a:effectLst/>
                <a:latin typeface="+mj-lt"/>
                <a:ea typeface="Calibri" panose="020F0502020204030204" pitchFamily="34" charset="0"/>
              </a:rPr>
              <a:t>Entwicklung naturwissenschaftlichen Denkens zwischen Phänomen und</a:t>
            </a:r>
            <a:r>
              <a:rPr lang="de-DE" sz="1600" dirty="0">
                <a:latin typeface="+mj-lt"/>
                <a:ea typeface="Calibri" panose="020F0502020204030204" pitchFamily="34" charset="0"/>
              </a:rPr>
              <a:t> </a:t>
            </a:r>
            <a:r>
              <a:rPr lang="de-DE" sz="1600" i="1" dirty="0">
                <a:effectLst/>
                <a:latin typeface="+mj-lt"/>
                <a:ea typeface="Calibri" panose="020F0502020204030204" pitchFamily="34" charset="0"/>
              </a:rPr>
              <a:t>Systematik</a:t>
            </a:r>
            <a:r>
              <a:rPr lang="de-DE" sz="1600" dirty="0">
                <a:effectLst/>
                <a:latin typeface="+mj-lt"/>
                <a:ea typeface="Calibri" panose="020F0502020204030204" pitchFamily="34" charset="0"/>
              </a:rPr>
              <a:t> (S. 6-20). LIT-Verlag.</a:t>
            </a:r>
            <a:r>
              <a:rPr lang="de-DE" sz="1600" kern="100" dirty="0">
                <a:solidFill>
                  <a:srgbClr val="000000"/>
                </a:solidFill>
                <a:effectLst/>
                <a:latin typeface="+mj-lt"/>
                <a:ea typeface="Aptos"/>
                <a:cs typeface="Times New Roman" panose="02020603050405020304" pitchFamily="18" charset="0"/>
              </a:rPr>
              <a:t> </a:t>
            </a:r>
          </a:p>
          <a:p>
            <a:pPr marL="449580" indent="-449580" algn="just">
              <a:lnSpc>
                <a:spcPct val="100000"/>
              </a:lnSpc>
            </a:pPr>
            <a:r>
              <a:rPr lang="de-DE" sz="1600" kern="100" dirty="0">
                <a:solidFill>
                  <a:srgbClr val="000000"/>
                </a:solidFill>
                <a:effectLst/>
                <a:latin typeface="+mj-lt"/>
                <a:ea typeface="Aptos"/>
                <a:cs typeface="Times New Roman" panose="02020603050405020304" pitchFamily="18" charset="0"/>
              </a:rPr>
              <a:t>Sibley, L., Fabian, A., Plicht, C., </a:t>
            </a:r>
            <a:r>
              <a:rPr lang="de-DE" sz="1600" kern="100" dirty="0" err="1">
                <a:solidFill>
                  <a:srgbClr val="000000"/>
                </a:solidFill>
                <a:effectLst/>
                <a:latin typeface="+mj-lt"/>
                <a:ea typeface="Aptos"/>
                <a:cs typeface="Times New Roman" panose="02020603050405020304" pitchFamily="18" charset="0"/>
              </a:rPr>
              <a:t>Wettke</a:t>
            </a:r>
            <a:r>
              <a:rPr lang="de-DE" sz="1600" kern="100" dirty="0">
                <a:solidFill>
                  <a:srgbClr val="000000"/>
                </a:solidFill>
                <a:effectLst/>
                <a:latin typeface="+mj-lt"/>
                <a:ea typeface="Aptos"/>
                <a:cs typeface="Times New Roman" panose="02020603050405020304" pitchFamily="18" charset="0"/>
              </a:rPr>
              <a:t>, C., Backfisch, I., Bohl, T. &amp; Lachner, A. (2023). Gestaltung adaptiver Lernumgebungen mit Hilfe digitaler Medien: Ein Werkstattbericht aus dem Tübinger Entwicklungs- und Forschungsprojekt „</a:t>
            </a:r>
            <a:r>
              <a:rPr lang="de-DE" sz="1600" kern="100" dirty="0" err="1">
                <a:solidFill>
                  <a:srgbClr val="000000"/>
                </a:solidFill>
                <a:effectLst/>
                <a:latin typeface="+mj-lt"/>
                <a:ea typeface="Aptos"/>
                <a:cs typeface="Times New Roman" panose="02020603050405020304" pitchFamily="18" charset="0"/>
              </a:rPr>
              <a:t>DiA:GO</a:t>
            </a:r>
            <a:r>
              <a:rPr lang="de-DE" sz="1600" kern="100" dirty="0">
                <a:solidFill>
                  <a:srgbClr val="000000"/>
                </a:solidFill>
                <a:effectLst/>
                <a:latin typeface="+mj-lt"/>
                <a:ea typeface="Aptos"/>
                <a:cs typeface="Times New Roman" panose="02020603050405020304" pitchFamily="18" charset="0"/>
              </a:rPr>
              <a:t>“. </a:t>
            </a:r>
            <a:r>
              <a:rPr lang="de-DE" sz="1600" i="1" kern="100" dirty="0">
                <a:solidFill>
                  <a:srgbClr val="000000"/>
                </a:solidFill>
                <a:effectLst/>
                <a:latin typeface="+mj-lt"/>
                <a:ea typeface="Aptos"/>
                <a:cs typeface="Times New Roman" panose="02020603050405020304" pitchFamily="18" charset="0"/>
              </a:rPr>
              <a:t>Lehren &amp; Lernen, 2</a:t>
            </a:r>
            <a:r>
              <a:rPr lang="de-DE" sz="1600" kern="100" dirty="0">
                <a:solidFill>
                  <a:srgbClr val="000000"/>
                </a:solidFill>
                <a:effectLst/>
                <a:latin typeface="+mj-lt"/>
                <a:ea typeface="Aptos"/>
                <a:cs typeface="Times New Roman" panose="02020603050405020304" pitchFamily="18" charset="0"/>
              </a:rPr>
              <a:t>(49), 29–33.</a:t>
            </a:r>
            <a:endParaRPr lang="de-DE" sz="1600" kern="100" dirty="0">
              <a:effectLst/>
              <a:latin typeface="+mj-lt"/>
              <a:ea typeface="Aptos"/>
              <a:cs typeface="Times New Roman" panose="02020603050405020304" pitchFamily="18" charset="0"/>
            </a:endParaRPr>
          </a:p>
          <a:p>
            <a:pPr>
              <a:lnSpc>
                <a:spcPct val="100000"/>
              </a:lnSpc>
            </a:pPr>
            <a:r>
              <a:rPr lang="de-DE" sz="1600" dirty="0">
                <a:solidFill>
                  <a:srgbClr val="202334"/>
                </a:solidFill>
                <a:latin typeface="+mj-lt"/>
                <a:ea typeface="+mn-ea"/>
                <a:cs typeface="Arial"/>
              </a:rPr>
              <a:t>Vollrath, H.-J. (1989). Funktionales Denken. </a:t>
            </a:r>
            <a:r>
              <a:rPr lang="de-DE" sz="1600" i="1" dirty="0">
                <a:solidFill>
                  <a:srgbClr val="202334"/>
                </a:solidFill>
                <a:latin typeface="+mj-lt"/>
                <a:ea typeface="+mn-ea"/>
                <a:cs typeface="Arial"/>
              </a:rPr>
              <a:t>Journal für Mathematik-Didaktik, 10</a:t>
            </a:r>
            <a:r>
              <a:rPr lang="de-DE" sz="1600" dirty="0">
                <a:solidFill>
                  <a:srgbClr val="202334"/>
                </a:solidFill>
                <a:latin typeface="+mj-lt"/>
                <a:ea typeface="+mn-ea"/>
                <a:cs typeface="Arial"/>
              </a:rPr>
              <a:t>(1), 3–37.</a:t>
            </a:r>
          </a:p>
          <a:p>
            <a:pPr>
              <a:lnSpc>
                <a:spcPct val="100000"/>
              </a:lnSpc>
            </a:pPr>
            <a:r>
              <a:rPr lang="de-DE" sz="1600" dirty="0">
                <a:solidFill>
                  <a:srgbClr val="000000"/>
                </a:solidFill>
                <a:effectLst/>
                <a:latin typeface="+mj-lt"/>
                <a:ea typeface="Aptos"/>
              </a:rPr>
              <a:t>Wild, C. J., &amp; Pfannkuch, M. (1999). Statistical </a:t>
            </a:r>
            <a:r>
              <a:rPr lang="de-DE" sz="1600" dirty="0" err="1">
                <a:solidFill>
                  <a:srgbClr val="000000"/>
                </a:solidFill>
                <a:effectLst/>
                <a:latin typeface="+mj-lt"/>
                <a:ea typeface="Aptos"/>
              </a:rPr>
              <a:t>Thinking</a:t>
            </a:r>
            <a:r>
              <a:rPr lang="de-DE" sz="1600" dirty="0">
                <a:solidFill>
                  <a:srgbClr val="000000"/>
                </a:solidFill>
                <a:effectLst/>
                <a:latin typeface="+mj-lt"/>
                <a:ea typeface="Aptos"/>
              </a:rPr>
              <a:t> in </a:t>
            </a:r>
            <a:r>
              <a:rPr lang="de-DE" sz="1600" dirty="0" err="1">
                <a:solidFill>
                  <a:srgbClr val="000000"/>
                </a:solidFill>
                <a:effectLst/>
                <a:latin typeface="+mj-lt"/>
                <a:ea typeface="Aptos"/>
              </a:rPr>
              <a:t>Empirical</a:t>
            </a:r>
            <a:r>
              <a:rPr lang="de-DE" sz="1600" dirty="0">
                <a:solidFill>
                  <a:srgbClr val="000000"/>
                </a:solidFill>
                <a:effectLst/>
                <a:latin typeface="+mj-lt"/>
                <a:ea typeface="Aptos"/>
              </a:rPr>
              <a:t> </a:t>
            </a:r>
            <a:r>
              <a:rPr lang="de-DE" sz="1600" dirty="0" err="1">
                <a:solidFill>
                  <a:srgbClr val="000000"/>
                </a:solidFill>
                <a:effectLst/>
                <a:latin typeface="+mj-lt"/>
                <a:ea typeface="Aptos"/>
              </a:rPr>
              <a:t>Enquiry</a:t>
            </a:r>
            <a:r>
              <a:rPr lang="de-DE" sz="1600" dirty="0">
                <a:solidFill>
                  <a:srgbClr val="000000"/>
                </a:solidFill>
                <a:effectLst/>
                <a:latin typeface="+mj-lt"/>
                <a:ea typeface="Aptos"/>
              </a:rPr>
              <a:t>. </a:t>
            </a:r>
            <a:r>
              <a:rPr lang="de-DE" sz="1600" i="1" dirty="0">
                <a:solidFill>
                  <a:srgbClr val="000000"/>
                </a:solidFill>
                <a:effectLst/>
                <a:latin typeface="+mj-lt"/>
                <a:ea typeface="Aptos"/>
              </a:rPr>
              <a:t>International </a:t>
            </a:r>
            <a:r>
              <a:rPr lang="de-DE" sz="1600" i="1" dirty="0" err="1">
                <a:solidFill>
                  <a:srgbClr val="000000"/>
                </a:solidFill>
                <a:effectLst/>
                <a:latin typeface="+mj-lt"/>
                <a:ea typeface="Aptos"/>
              </a:rPr>
              <a:t>statistical</a:t>
            </a:r>
            <a:r>
              <a:rPr lang="de-DE" sz="1600" i="1" dirty="0">
                <a:solidFill>
                  <a:srgbClr val="000000"/>
                </a:solidFill>
                <a:effectLst/>
                <a:latin typeface="+mj-lt"/>
                <a:ea typeface="Aptos"/>
              </a:rPr>
              <a:t> review, 67</a:t>
            </a:r>
            <a:r>
              <a:rPr lang="de-DE" sz="1600" dirty="0">
                <a:solidFill>
                  <a:srgbClr val="000000"/>
                </a:solidFill>
                <a:effectLst/>
                <a:latin typeface="+mj-lt"/>
                <a:ea typeface="Aptos"/>
              </a:rPr>
              <a:t>(3), 223–248.</a:t>
            </a:r>
            <a:endParaRPr lang="de-DE" sz="1400" dirty="0">
              <a:latin typeface="+mj-lt"/>
            </a:endParaRPr>
          </a:p>
        </p:txBody>
      </p:sp>
      <p:sp>
        <p:nvSpPr>
          <p:cNvPr id="2" name="Titel 1">
            <a:extLst>
              <a:ext uri="{FF2B5EF4-FFF2-40B4-BE49-F238E27FC236}">
                <a16:creationId xmlns:a16="http://schemas.microsoft.com/office/drawing/2014/main" id="{5C632BC5-629F-4218-95E7-8C25BC388C5B}"/>
              </a:ext>
            </a:extLst>
          </p:cNvPr>
          <p:cNvSpPr>
            <a:spLocks noGrp="1"/>
          </p:cNvSpPr>
          <p:nvPr>
            <p:ph type="title" idx="4294967295"/>
          </p:nvPr>
        </p:nvSpPr>
        <p:spPr>
          <a:xfrm>
            <a:off x="690562" y="368963"/>
            <a:ext cx="10810875" cy="1325563"/>
          </a:xfrm>
        </p:spPr>
        <p:txBody>
          <a:bodyPr/>
          <a:lstStyle/>
          <a:p>
            <a:r>
              <a:rPr lang="de-DE" dirty="0"/>
              <a:t>Literatur</a:t>
            </a:r>
          </a:p>
        </p:txBody>
      </p:sp>
      <p:sp>
        <p:nvSpPr>
          <p:cNvPr id="5" name="Foliennummernplatzhalter 3">
            <a:extLst>
              <a:ext uri="{FF2B5EF4-FFF2-40B4-BE49-F238E27FC236}">
                <a16:creationId xmlns:a16="http://schemas.microsoft.com/office/drawing/2014/main" id="{4D826640-8FD8-4846-8B97-F8502FD3659F}"/>
              </a:ext>
            </a:extLst>
          </p:cNvPr>
          <p:cNvSpPr txBox="1">
            <a:spLocks/>
          </p:cNvSpPr>
          <p:nvPr/>
        </p:nvSpPr>
        <p:spPr>
          <a:xfrm>
            <a:off x="378434" y="6463673"/>
            <a:ext cx="624254" cy="166998"/>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z="1200" smtClean="0">
                <a:solidFill>
                  <a:schemeClr val="bg1"/>
                </a:solidFill>
              </a:rPr>
              <a:pPr/>
              <a:t>40</a:t>
            </a:fld>
            <a:endParaRPr lang="de-DE" dirty="0">
              <a:solidFill>
                <a:schemeClr val="bg1"/>
              </a:solidFill>
            </a:endParaRPr>
          </a:p>
        </p:txBody>
      </p:sp>
    </p:spTree>
    <p:extLst>
      <p:ext uri="{BB962C8B-B14F-4D97-AF65-F5344CB8AC3E}">
        <p14:creationId xmlns:p14="http://schemas.microsoft.com/office/powerpoint/2010/main" val="5319031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a:xfrm>
            <a:off x="1329178" y="1089498"/>
            <a:ext cx="9534084" cy="4667493"/>
          </a:xfrm>
        </p:spPr>
        <p:txBody>
          <a:bodyPr vert="horz" lIns="0" tIns="0" rIns="0" bIns="0" rtlCol="0" anchor="t" anchorCtr="0">
            <a:noAutofit/>
          </a:bodyPr>
          <a:lstStyle/>
          <a:p>
            <a:r>
              <a:rPr lang="de-DE" b="1" dirty="0"/>
              <a:t>Inhalt</a:t>
            </a:r>
          </a:p>
          <a:p>
            <a:r>
              <a:rPr lang="de-DE" dirty="0"/>
              <a:t>Zur Leitidee „Funktionaler Zusammenhang“ erhalten die Teilnehmenden Unterrichtsmaterialien und didaktische Anregungen zur digital gestützten Umsetzung in verschiedenen Klassenstufen der Sekundarstufe I. Es wird erarbeitet, wie Grundvorstellungen aufgebaut und zu erwartende Fehlvorstellungen diagnostiziert werden können. Im Mittelpunkt steht, wie der Unterricht an unterschiedliche Lernvoraussetzungen angepasst und das Mathematiklernen mit digitalen Werkzeugen themenspezifisch unterstützt werden kann. Ein zentrales Qualitätsmerkmal unserer Fortbildungen ist, dass sie forschungsbasiert sind und gemeinsam mit Lehrkräften und Fachberaterinnen und Fachberatern erprobt und weiterentwickelt wurden.</a:t>
            </a:r>
          </a:p>
          <a:p>
            <a:endParaRPr lang="de-DE" b="1" dirty="0"/>
          </a:p>
          <a:p>
            <a:r>
              <a:rPr lang="de-DE" b="1" dirty="0"/>
              <a:t>Autor:innen</a:t>
            </a:r>
          </a:p>
          <a:p>
            <a:r>
              <a:rPr lang="de-DE" dirty="0"/>
              <a:t>Bogda, F., Heidelberg School of Education, PH Heidelberg | Özel, E., Heidelberg School of Education, PH Heidelberg | Vogel, M., Heidelberg School of Education, PH Heidelberg | Friesen, M., Heidelberg School of Education, PH Heidelberg </a:t>
            </a:r>
            <a:br>
              <a:rPr lang="de-DE" b="1" dirty="0"/>
            </a:br>
            <a:endParaRPr lang="de-DE" b="1" dirty="0"/>
          </a:p>
          <a:p>
            <a:r>
              <a:rPr lang="de-DE" b="1" dirty="0"/>
              <a:t>Produkttyp</a:t>
            </a:r>
          </a:p>
          <a:p>
            <a:r>
              <a:rPr lang="de-DE" dirty="0"/>
              <a:t>Fortbildungen</a:t>
            </a:r>
          </a:p>
          <a:p>
            <a:endParaRPr lang="de-DE" b="1" dirty="0"/>
          </a:p>
          <a:p>
            <a:r>
              <a:rPr lang="de-DE" b="1" dirty="0"/>
              <a:t>Schulstufe</a:t>
            </a:r>
          </a:p>
          <a:p>
            <a:r>
              <a:rPr lang="de-DE" dirty="0"/>
              <a:t>Sekundarstufe I</a:t>
            </a:r>
          </a:p>
        </p:txBody>
      </p:sp>
      <p:sp>
        <p:nvSpPr>
          <p:cNvPr id="4" name="Foliennummernplatzhalter 3">
            <a:extLst>
              <a:ext uri="{FF2B5EF4-FFF2-40B4-BE49-F238E27FC236}">
                <a16:creationId xmlns:a16="http://schemas.microsoft.com/office/drawing/2014/main" id="{841CE5E9-5D31-466B-8E34-3EA32FEC909A}"/>
              </a:ext>
            </a:extLst>
          </p:cNvPr>
          <p:cNvSpPr>
            <a:spLocks noGrp="1"/>
          </p:cNvSpPr>
          <p:nvPr>
            <p:ph type="sldNum" sz="quarter" idx="12"/>
          </p:nvPr>
        </p:nvSpPr>
        <p:spPr/>
        <p:txBody>
          <a:bodyPr/>
          <a:lstStyle/>
          <a:p>
            <a:fld id="{8C61EB5E-53A7-4DEC-945D-5A8AF1014CBF}" type="slidenum">
              <a:rPr lang="de-DE" smtClean="0"/>
              <a:t>41</a:t>
            </a:fld>
            <a:endParaRPr lang="de-DE" dirty="0"/>
          </a:p>
        </p:txBody>
      </p:sp>
    </p:spTree>
    <p:extLst>
      <p:ext uri="{BB962C8B-B14F-4D97-AF65-F5344CB8AC3E}">
        <p14:creationId xmlns:p14="http://schemas.microsoft.com/office/powerpoint/2010/main" val="35489438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4"/>
            <a:ext cx="9530910" cy="3482840"/>
          </a:xfrm>
        </p:spPr>
        <p:txBody>
          <a:bodyPr/>
          <a:lstStyle/>
          <a:p>
            <a:pPr lvl="1"/>
            <a:r>
              <a:rPr lang="de-DE" b="1" dirty="0">
                <a:latin typeface="Kantumruy Pro SemiBold"/>
              </a:rPr>
              <a:t>Erschienen im</a:t>
            </a:r>
          </a:p>
          <a:p>
            <a:r>
              <a:rPr lang="de-DE" dirty="0"/>
              <a:t>Kompetenzverbund lernen:digital</a:t>
            </a:r>
          </a:p>
          <a:p>
            <a:r>
              <a:rPr lang="de-DE" dirty="0"/>
              <a:t>Marlene-Dietrich-Allee 16,</a:t>
            </a:r>
            <a:br>
              <a:rPr lang="de-DE" dirty="0"/>
            </a:br>
            <a:r>
              <a:rPr lang="de-DE" dirty="0"/>
              <a:t>14482 Potsdam</a:t>
            </a:r>
          </a:p>
          <a:p>
            <a:r>
              <a:rPr lang="de-DE" dirty="0"/>
              <a:t>Tel: 0331-977-256362</a:t>
            </a:r>
          </a:p>
          <a:p>
            <a:r>
              <a:rPr lang="de-DE" dirty="0"/>
              <a:t>E-Mail: </a:t>
            </a:r>
            <a:r>
              <a:rPr lang="de-DE" dirty="0" err="1"/>
              <a:t>geschaeftsstelle@lernen.digital</a:t>
            </a:r>
            <a:endParaRPr lang="de-DE" dirty="0"/>
          </a:p>
          <a:p>
            <a:endParaRPr lang="de-DE" dirty="0"/>
          </a:p>
          <a:p>
            <a:pPr lvl="1"/>
            <a:r>
              <a:rPr lang="de-DE" b="1" dirty="0">
                <a:latin typeface="Kantumruy Pro SemiBold"/>
              </a:rPr>
              <a:t>Projektverbund</a:t>
            </a:r>
          </a:p>
          <a:p>
            <a:pPr lvl="1"/>
            <a:r>
              <a:rPr lang="de-DE" dirty="0">
                <a:latin typeface="+mj-lt"/>
              </a:rPr>
              <a:t>Kompetenzverbund </a:t>
            </a:r>
            <a:r>
              <a:rPr lang="de-DE" dirty="0" err="1">
                <a:latin typeface="+mj-lt"/>
              </a:rPr>
              <a:t>lernen:digital</a:t>
            </a:r>
            <a:r>
              <a:rPr lang="de-DE" dirty="0">
                <a:latin typeface="+mj-lt"/>
              </a:rPr>
              <a:t>,</a:t>
            </a:r>
          </a:p>
          <a:p>
            <a:pPr lvl="1"/>
            <a:r>
              <a:rPr lang="de-DE" dirty="0">
                <a:latin typeface="+mj-lt"/>
              </a:rPr>
              <a:t>Kompetenzzentrum MINT,</a:t>
            </a:r>
          </a:p>
          <a:p>
            <a:pPr lvl="1"/>
            <a:r>
              <a:rPr lang="de-DE" dirty="0" err="1">
                <a:latin typeface="+mj-lt"/>
              </a:rPr>
              <a:t>MINT-ProNeD</a:t>
            </a:r>
            <a:endParaRPr lang="de-DE" dirty="0">
              <a:latin typeface="+mj-lt"/>
            </a:endParaRPr>
          </a:p>
          <a:p>
            <a:pPr lvl="1"/>
            <a:endParaRPr lang="de-DE" dirty="0">
              <a:latin typeface="Kantumruy Pro SemiBold"/>
            </a:endParaRPr>
          </a:p>
          <a:p>
            <a:pPr lvl="1"/>
            <a:r>
              <a:rPr lang="de-DE" b="1" dirty="0">
                <a:latin typeface="Kantumruy Pro SemiBold"/>
              </a:rPr>
              <a:t>Datum der Erstveröffentlichung</a:t>
            </a:r>
          </a:p>
          <a:p>
            <a:r>
              <a:rPr lang="de-DE" dirty="0"/>
              <a:t>31.10.2025</a:t>
            </a:r>
          </a:p>
          <a:p>
            <a:r>
              <a:rPr lang="de-DE" b="1" dirty="0" err="1"/>
              <a:t>Autor:innen</a:t>
            </a:r>
            <a:br>
              <a:rPr lang="de-DE" dirty="0"/>
            </a:br>
            <a:r>
              <a:rPr lang="de-DE" dirty="0"/>
              <a:t>Florian Bogda</a:t>
            </a:r>
          </a:p>
          <a:p>
            <a:r>
              <a:rPr lang="de-DE" dirty="0"/>
              <a:t>Elif Özel</a:t>
            </a:r>
            <a:br>
              <a:rPr lang="de-DE" dirty="0"/>
            </a:br>
            <a:r>
              <a:rPr lang="de-DE" dirty="0"/>
              <a:t>Prof. Dr. Markus Vogel</a:t>
            </a:r>
          </a:p>
          <a:p>
            <a:r>
              <a:rPr lang="de-DE" dirty="0"/>
              <a:t>Prof. Dr. Marita Friesen</a:t>
            </a:r>
          </a:p>
          <a:p>
            <a:endParaRPr lang="de-DE" dirty="0"/>
          </a:p>
          <a:p>
            <a:r>
              <a:rPr lang="de-DE" b="1" dirty="0"/>
              <a:t>Redaktion</a:t>
            </a:r>
          </a:p>
          <a:p>
            <a:r>
              <a:rPr lang="de-DE" dirty="0"/>
              <a:t>Johanna Ruge</a:t>
            </a:r>
          </a:p>
          <a:p>
            <a:r>
              <a:rPr lang="de-DE" dirty="0"/>
              <a:t>Jennifer Bürk</a:t>
            </a:r>
          </a:p>
          <a:p>
            <a:endParaRPr lang="de-DE" dirty="0"/>
          </a:p>
          <a:p>
            <a:endParaRPr lang="de-DE" dirty="0"/>
          </a:p>
          <a:p>
            <a:endParaRPr lang="de-DE" dirty="0"/>
          </a:p>
          <a:p>
            <a:endParaRPr lang="de-DE" dirty="0"/>
          </a:p>
          <a:p>
            <a:endParaRPr lang="de-DE" dirty="0"/>
          </a:p>
          <a:p>
            <a:endParaRPr lang="de-DE" dirty="0"/>
          </a:p>
          <a:p>
            <a:r>
              <a:rPr lang="de-DE" b="1" dirty="0">
                <a:latin typeface="Kantumruy Pro SemiBold"/>
                <a:cs typeface="Kantumruy Pro SemiBold" pitchFamily="2" charset="0"/>
              </a:rPr>
              <a:t>Zitierhinweis</a:t>
            </a:r>
          </a:p>
          <a:p>
            <a:r>
              <a:rPr lang="de-DE" dirty="0"/>
              <a:t>Bogda, F., Özel, E., </a:t>
            </a:r>
          </a:p>
          <a:p>
            <a:r>
              <a:rPr lang="de-DE" dirty="0"/>
              <a:t>Vogel, M. &amp; Friesen, M. (2025). </a:t>
            </a:r>
            <a:br>
              <a:rPr lang="de-DE" dirty="0"/>
            </a:br>
            <a:r>
              <a:rPr lang="de-DE" dirty="0"/>
              <a:t>„Funktionaler Zusammenhang“ – ein Fortbildungsmodul für die Sekundarstufe I.</a:t>
            </a:r>
            <a:br>
              <a:rPr lang="de-DE" sz="1600" dirty="0">
                <a:ea typeface="Calibri Light"/>
                <a:cs typeface="Calibri Light"/>
              </a:rPr>
            </a:br>
            <a:r>
              <a:rPr lang="de-DE" sz="1600" dirty="0">
                <a:ea typeface="Calibri Light"/>
                <a:cs typeface="Calibri Light"/>
              </a:rPr>
              <a:t>https://hse-heidelberg.de/funktionaler-zusammenhang-fobi</a:t>
            </a:r>
            <a:endParaRPr lang="de-DE" dirty="0"/>
          </a:p>
          <a:p>
            <a:endParaRPr lang="de-DE" dirty="0"/>
          </a:p>
          <a:p>
            <a:endParaRPr lang="de-DE" dirty="0"/>
          </a:p>
          <a:p>
            <a:endParaRPr lang="de-DE" dirty="0"/>
          </a:p>
        </p:txBody>
      </p:sp>
      <p:sp>
        <p:nvSpPr>
          <p:cNvPr id="4" name="Foliennummernplatzhalter 3">
            <a:extLst>
              <a:ext uri="{FF2B5EF4-FFF2-40B4-BE49-F238E27FC236}">
                <a16:creationId xmlns:a16="http://schemas.microsoft.com/office/drawing/2014/main" id="{68D6CBA4-75BF-4834-904F-D1D9EB265F9D}"/>
              </a:ext>
            </a:extLst>
          </p:cNvPr>
          <p:cNvSpPr>
            <a:spLocks noGrp="1"/>
          </p:cNvSpPr>
          <p:nvPr>
            <p:ph type="sldNum" sz="quarter" idx="12"/>
          </p:nvPr>
        </p:nvSpPr>
        <p:spPr/>
        <p:txBody>
          <a:bodyPr/>
          <a:lstStyle/>
          <a:p>
            <a:fld id="{8C61EB5E-53A7-4DEC-945D-5A8AF1014CBF}" type="slidenum">
              <a:rPr lang="de-DE" smtClean="0"/>
              <a:t>42</a:t>
            </a:fld>
            <a:endParaRPr lang="de-DE" dirty="0"/>
          </a:p>
        </p:txBody>
      </p:sp>
    </p:spTree>
    <p:extLst>
      <p:ext uri="{BB962C8B-B14F-4D97-AF65-F5344CB8AC3E}">
        <p14:creationId xmlns:p14="http://schemas.microsoft.com/office/powerpoint/2010/main" val="3514434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platzhalter 3">
            <a:extLst>
              <a:ext uri="{FF2B5EF4-FFF2-40B4-BE49-F238E27FC236}">
                <a16:creationId xmlns:a16="http://schemas.microsoft.com/office/drawing/2014/main" id="{14D5A796-9F4E-4F09-BDAF-10D9C23CF494}"/>
              </a:ext>
            </a:extLst>
          </p:cNvPr>
          <p:cNvSpPr txBox="1">
            <a:spLocks/>
          </p:cNvSpPr>
          <p:nvPr/>
        </p:nvSpPr>
        <p:spPr>
          <a:xfrm>
            <a:off x="1328737" y="5608947"/>
            <a:ext cx="9304337" cy="676261"/>
          </a:xfrm>
          <a:prstGeom prst="rect">
            <a:avLst/>
          </a:prstGeom>
        </p:spPr>
        <p:txBody>
          <a:bodyPr vert="horz" lIns="0" tIns="0" rIns="0" bIns="0" rtlCol="0" anchor="t" anchorCtr="0">
            <a:noAutofit/>
          </a:bodyPr>
          <a:lstStyle>
            <a:lvl1pPr marL="0" indent="0" algn="l" defTabSz="914400" rtl="0" eaLnBrk="1" latinLnBrk="0" hangingPunct="1">
              <a:lnSpc>
                <a:spcPts val="1440"/>
              </a:lnSpc>
              <a:spcBef>
                <a:spcPts val="0"/>
              </a:spcBef>
              <a:buFontTx/>
              <a:buNone/>
              <a:defRPr sz="1200" kern="1200">
                <a:solidFill>
                  <a:schemeClr val="bg2"/>
                </a:solidFill>
                <a:latin typeface="+mn-lt"/>
                <a:ea typeface="+mn-ea"/>
                <a:cs typeface="+mn-cs"/>
              </a:defRPr>
            </a:lvl1pPr>
            <a:lvl2pPr marL="0" indent="0" algn="l" defTabSz="914400" rtl="0" eaLnBrk="1" latinLnBrk="0" hangingPunct="1">
              <a:lnSpc>
                <a:spcPts val="1440"/>
              </a:lnSpc>
              <a:spcBef>
                <a:spcPts val="0"/>
              </a:spcBef>
              <a:buFontTx/>
              <a:buNone/>
              <a:defRPr sz="12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3pPr>
            <a:lvl4pPr marL="54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4pPr>
            <a:lvl5pPr marL="72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solidFill>
                  <a:srgbClr val="202334"/>
                </a:solidFill>
                <a:latin typeface="Kantumruy Pro"/>
              </a:rPr>
              <a:t>Dieses Produkt ist unter der Lizenz CC BY-NC 4.0 veröffentlicht. Ausgenommene Inhalte sind an den einzelnen Inhalten angegeben. Die </a:t>
            </a:r>
            <a:r>
              <a:rPr lang="de-DE" dirty="0" err="1">
                <a:solidFill>
                  <a:srgbClr val="202334"/>
                </a:solidFill>
                <a:latin typeface="Kantumruy Pro"/>
              </a:rPr>
              <a:t>Urheber:innen</a:t>
            </a:r>
            <a:r>
              <a:rPr lang="de-DE" dirty="0">
                <a:solidFill>
                  <a:srgbClr val="202334"/>
                </a:solidFill>
                <a:latin typeface="Kantumruy Pro"/>
              </a:rPr>
              <a:t> sollen bei der Weiterverwendung wie folgt angegeben werden: Özel, E., Bogda, F., Friesen, M., Vogel, M., Kompetenzverbund </a:t>
            </a:r>
            <a:r>
              <a:rPr lang="de-DE" dirty="0" err="1">
                <a:solidFill>
                  <a:srgbClr val="202334"/>
                </a:solidFill>
                <a:latin typeface="Kantumruy Pro"/>
              </a:rPr>
              <a:t>lernen:digital</a:t>
            </a:r>
            <a:r>
              <a:rPr lang="de-DE" dirty="0">
                <a:solidFill>
                  <a:srgbClr val="202334"/>
                </a:solidFill>
                <a:latin typeface="Kantumruy Pro"/>
              </a:rPr>
              <a:t>, entstanden im Projektverbund </a:t>
            </a:r>
            <a:r>
              <a:rPr lang="de-DE" dirty="0" err="1">
                <a:solidFill>
                  <a:srgbClr val="202334"/>
                </a:solidFill>
                <a:latin typeface="Kantumruy Pro"/>
              </a:rPr>
              <a:t>MINT-ProNeD</a:t>
            </a:r>
            <a:r>
              <a:rPr lang="de-DE" dirty="0">
                <a:solidFill>
                  <a:srgbClr val="202334"/>
                </a:solidFill>
                <a:latin typeface="Kantumruy Pro"/>
              </a:rPr>
              <a:t>.</a:t>
            </a:r>
            <a:endParaRPr lang="de-DE" dirty="0">
              <a:latin typeface="Kantumruy Pro"/>
            </a:endParaRPr>
          </a:p>
        </p:txBody>
      </p:sp>
      <p:sp>
        <p:nvSpPr>
          <p:cNvPr id="11" name="Textplatzhalter 2">
            <a:extLst>
              <a:ext uri="{FF2B5EF4-FFF2-40B4-BE49-F238E27FC236}">
                <a16:creationId xmlns:a16="http://schemas.microsoft.com/office/drawing/2014/main" id="{FF775CC3-3D46-41C0-97A6-903D0F612180}"/>
              </a:ext>
            </a:extLst>
          </p:cNvPr>
          <p:cNvSpPr txBox="1">
            <a:spLocks/>
          </p:cNvSpPr>
          <p:nvPr/>
        </p:nvSpPr>
        <p:spPr>
          <a:xfrm>
            <a:off x="1328737" y="3242819"/>
            <a:ext cx="9304337" cy="1621414"/>
          </a:xfrm>
          <a:prstGeom prst="rect">
            <a:avLst/>
          </a:prstGeom>
        </p:spPr>
        <p:txBody>
          <a:bodyPr vert="horz" lIns="0" tIns="0" rIns="0" bIns="0" rtlCol="0" anchor="t" anchorCtr="0">
            <a:noAutofit/>
          </a:bodyPr>
          <a:lstStyle>
            <a:lvl1pPr marL="0" indent="0" algn="l" defTabSz="914400" rtl="0" eaLnBrk="1" latinLnBrk="0" hangingPunct="1">
              <a:lnSpc>
                <a:spcPts val="1440"/>
              </a:lnSpc>
              <a:spcBef>
                <a:spcPts val="0"/>
              </a:spcBef>
              <a:buFontTx/>
              <a:buNone/>
              <a:defRPr sz="1200" kern="1200">
                <a:solidFill>
                  <a:schemeClr val="bg2"/>
                </a:solidFill>
                <a:latin typeface="+mn-lt"/>
                <a:ea typeface="+mn-ea"/>
                <a:cs typeface="+mn-cs"/>
              </a:defRPr>
            </a:lvl1pPr>
            <a:lvl2pPr marL="0" indent="0" algn="l" defTabSz="914400" rtl="0" eaLnBrk="1" latinLnBrk="0" hangingPunct="1">
              <a:lnSpc>
                <a:spcPts val="1440"/>
              </a:lnSpc>
              <a:spcBef>
                <a:spcPts val="0"/>
              </a:spcBef>
              <a:buFontTx/>
              <a:buNone/>
              <a:defRPr sz="12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3pPr>
            <a:lvl4pPr marL="54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4pPr>
            <a:lvl5pPr marL="720000" indent="-180000" algn="l" defTabSz="914400" rtl="0" eaLnBrk="1" latinLnBrk="0" hangingPunct="1">
              <a:lnSpc>
                <a:spcPts val="1440"/>
              </a:lnSpc>
              <a:spcBef>
                <a:spcPts val="500"/>
              </a:spcBef>
              <a:buFont typeface="Arial" panose="020B0604020202020204" pitchFamily="34" charset="0"/>
              <a:buChar char="•"/>
              <a:defRPr sz="12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Die vorliegende Veröffentlichung ist im Rahmen des Projektverbunds </a:t>
            </a:r>
            <a:r>
              <a:rPr lang="de-DE" dirty="0" err="1"/>
              <a:t>MINT-ProNeD</a:t>
            </a:r>
            <a:r>
              <a:rPr lang="de-DE" dirty="0"/>
              <a:t> für das Kompetenzzentrum MINT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für Bildung, Familie, Senioren, Frauen und Jugend (BMBFSFJ). Die geäußerten Ansichten und Meinungen sind ausschließlich die des Autors/der Autorin und spiegeln nicht unbedingt die Ansichten der Europäischen Union, Europäischen Kommission oder des Bundesministeriums für Bildung, Familie, Senioren, Frauen und Jugend wider. Weder Europäische Union, Europäische Kommission noch das Bundesministerium für Bildung, Familie, Senioren, Frauen und Jugend können für sie verantwortlich gemacht werden.</a:t>
            </a:r>
          </a:p>
        </p:txBody>
      </p:sp>
      <p:sp>
        <p:nvSpPr>
          <p:cNvPr id="5" name="Foliennummernplatzhalter 4">
            <a:extLst>
              <a:ext uri="{FF2B5EF4-FFF2-40B4-BE49-F238E27FC236}">
                <a16:creationId xmlns:a16="http://schemas.microsoft.com/office/drawing/2014/main" id="{1CD2CEF5-9882-45E0-8084-EC2147091F1D}"/>
              </a:ext>
            </a:extLst>
          </p:cNvPr>
          <p:cNvSpPr>
            <a:spLocks noGrp="1"/>
          </p:cNvSpPr>
          <p:nvPr>
            <p:ph type="sldNum" sz="quarter" idx="12"/>
          </p:nvPr>
        </p:nvSpPr>
        <p:spPr/>
        <p:txBody>
          <a:bodyPr/>
          <a:lstStyle/>
          <a:p>
            <a:fld id="{8C61EB5E-53A7-4DEC-945D-5A8AF1014CBF}" type="slidenum">
              <a:rPr lang="de-DE" smtClean="0"/>
              <a:t>43</a:t>
            </a:fld>
            <a:endParaRPr lang="de-DE"/>
          </a:p>
        </p:txBody>
      </p:sp>
      <p:pic>
        <p:nvPicPr>
          <p:cNvPr id="13" name="Grafik 12">
            <a:extLst>
              <a:ext uri="{FF2B5EF4-FFF2-40B4-BE49-F238E27FC236}">
                <a16:creationId xmlns:a16="http://schemas.microsoft.com/office/drawing/2014/main" id="{20F470A7-66E6-4C67-BAE8-965FE64781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23763" y="5211574"/>
            <a:ext cx="253395" cy="253395"/>
          </a:xfrm>
          <a:prstGeom prst="rect">
            <a:avLst/>
          </a:prstGeom>
        </p:spPr>
      </p:pic>
      <p:pic>
        <p:nvPicPr>
          <p:cNvPr id="14" name="Grafik 13">
            <a:extLst>
              <a:ext uri="{FF2B5EF4-FFF2-40B4-BE49-F238E27FC236}">
                <a16:creationId xmlns:a16="http://schemas.microsoft.com/office/drawing/2014/main" id="{A4F47496-6C12-4497-B761-B40536C00F1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26455" y="5211574"/>
            <a:ext cx="253395" cy="253395"/>
          </a:xfrm>
          <a:prstGeom prst="rect">
            <a:avLst/>
          </a:prstGeom>
        </p:spPr>
      </p:pic>
      <p:pic>
        <p:nvPicPr>
          <p:cNvPr id="15" name="Grafik 14">
            <a:extLst>
              <a:ext uri="{FF2B5EF4-FFF2-40B4-BE49-F238E27FC236}">
                <a16:creationId xmlns:a16="http://schemas.microsoft.com/office/drawing/2014/main" id="{0574BC57-AE1F-4F00-B4D7-BCD700BECFE5}"/>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21071" y="5212969"/>
            <a:ext cx="252000" cy="252000"/>
          </a:xfrm>
          <a:prstGeom prst="rect">
            <a:avLst/>
          </a:prstGeom>
        </p:spPr>
      </p:pic>
    </p:spTree>
    <p:extLst>
      <p:ext uri="{BB962C8B-B14F-4D97-AF65-F5344CB8AC3E}">
        <p14:creationId xmlns:p14="http://schemas.microsoft.com/office/powerpoint/2010/main" val="621379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28035-97D8-3644-EE2D-EFF86DBF7193}"/>
            </a:ext>
          </a:extLst>
        </p:cNvPr>
        <p:cNvGrpSpPr/>
        <p:nvPr/>
      </p:nvGrpSpPr>
      <p:grpSpPr>
        <a:xfrm>
          <a:off x="0" y="0"/>
          <a:ext cx="0" cy="0"/>
          <a:chOff x="0" y="0"/>
          <a:chExt cx="0" cy="0"/>
        </a:xfrm>
      </p:grpSpPr>
      <p:sp>
        <p:nvSpPr>
          <p:cNvPr id="7" name="Freihandform: Form 6">
            <a:extLst>
              <a:ext uri="{FF2B5EF4-FFF2-40B4-BE49-F238E27FC236}">
                <a16:creationId xmlns:a16="http://schemas.microsoft.com/office/drawing/2014/main" id="{12F66031-F121-4BE5-A015-1E7EF20BB5D4}"/>
              </a:ext>
            </a:extLst>
          </p:cNvPr>
          <p:cNvSpPr/>
          <p:nvPr/>
        </p:nvSpPr>
        <p:spPr>
          <a:xfrm>
            <a:off x="646792" y="1214488"/>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3067" b="1" i="0" u="none" strike="noStrike" kern="1200" cap="none" spc="0" normalizeH="0" baseline="0" noProof="0" dirty="0">
                <a:ln>
                  <a:noFill/>
                </a:ln>
                <a:solidFill>
                  <a:prstClr val="white"/>
                </a:solidFill>
                <a:effectLst/>
                <a:uLnTx/>
                <a:uFillTx/>
                <a:latin typeface="Kantumruy Pro"/>
                <a:ea typeface="+mn-ea"/>
                <a:cs typeface="+mn-cs"/>
              </a:rPr>
              <a:t> </a:t>
            </a:r>
            <a:r>
              <a:rPr kumimoji="0" lang="de-DE" sz="2800" b="1" i="0" u="none" strike="noStrike" kern="1200" cap="none" spc="0" normalizeH="0" baseline="0" noProof="0" dirty="0">
                <a:ln>
                  <a:noFill/>
                </a:ln>
                <a:solidFill>
                  <a:srgbClr val="202334"/>
                </a:solidFill>
                <a:effectLst/>
                <a:uLnTx/>
                <a:uFillTx/>
                <a:latin typeface="Kantumruy Pro"/>
                <a:ea typeface="+mn-ea"/>
                <a:cs typeface="+mn-cs"/>
              </a:rPr>
              <a:t>BAUSTEIN I</a:t>
            </a:r>
          </a:p>
        </p:txBody>
      </p:sp>
      <p:sp>
        <p:nvSpPr>
          <p:cNvPr id="8" name="Freihandform: Form 7">
            <a:extLst>
              <a:ext uri="{FF2B5EF4-FFF2-40B4-BE49-F238E27FC236}">
                <a16:creationId xmlns:a16="http://schemas.microsoft.com/office/drawing/2014/main" id="{7B15C772-F5F5-426F-9851-838FD0DFC308}"/>
              </a:ext>
            </a:extLst>
          </p:cNvPr>
          <p:cNvSpPr/>
          <p:nvPr/>
        </p:nvSpPr>
        <p:spPr>
          <a:xfrm>
            <a:off x="848759" y="2282870"/>
            <a:ext cx="3262415"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chemeClr val="accent1">
              <a:lumMod val="75000"/>
            </a:schemeClr>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1</a:t>
            </a:r>
          </a:p>
        </p:txBody>
      </p:sp>
      <p:sp>
        <p:nvSpPr>
          <p:cNvPr id="9" name="Freihandform: Form 8">
            <a:extLst>
              <a:ext uri="{FF2B5EF4-FFF2-40B4-BE49-F238E27FC236}">
                <a16:creationId xmlns:a16="http://schemas.microsoft.com/office/drawing/2014/main" id="{EBFF3B95-BD2C-4117-8AE6-40EF87175261}"/>
              </a:ext>
            </a:extLst>
          </p:cNvPr>
          <p:cNvSpPr/>
          <p:nvPr/>
        </p:nvSpPr>
        <p:spPr>
          <a:xfrm>
            <a:off x="4353961" y="1214488"/>
            <a:ext cx="2387599"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a:t>
            </a:r>
          </a:p>
        </p:txBody>
      </p:sp>
      <p:sp>
        <p:nvSpPr>
          <p:cNvPr id="10" name="Freihandform: Form 9">
            <a:extLst>
              <a:ext uri="{FF2B5EF4-FFF2-40B4-BE49-F238E27FC236}">
                <a16:creationId xmlns:a16="http://schemas.microsoft.com/office/drawing/2014/main" id="{6253D2C0-00D8-4527-BC85-F4A92AF8771D}"/>
              </a:ext>
            </a:extLst>
          </p:cNvPr>
          <p:cNvSpPr/>
          <p:nvPr/>
        </p:nvSpPr>
        <p:spPr>
          <a:xfrm>
            <a:off x="4514696" y="2062467"/>
            <a:ext cx="1984077" cy="1337569"/>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Erprobung im Unterricht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individuelle Vertiefung </a:t>
            </a:r>
          </a:p>
        </p:txBody>
      </p:sp>
      <p:sp>
        <p:nvSpPr>
          <p:cNvPr id="12" name="Freihandform: Form 11">
            <a:extLst>
              <a:ext uri="{FF2B5EF4-FFF2-40B4-BE49-F238E27FC236}">
                <a16:creationId xmlns:a16="http://schemas.microsoft.com/office/drawing/2014/main" id="{4D4055EA-9170-4D69-9C50-F057F79FF4F0}"/>
              </a:ext>
            </a:extLst>
          </p:cNvPr>
          <p:cNvSpPr/>
          <p:nvPr/>
        </p:nvSpPr>
        <p:spPr>
          <a:xfrm>
            <a:off x="4514697" y="3535954"/>
            <a:ext cx="1984076" cy="114561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marL="0" marR="0" lvl="0" indent="0" algn="ctr" defTabSz="948243" rtl="0" eaLnBrk="1" fontAlgn="auto" latinLnBrk="0" hangingPunct="1">
              <a:lnSpc>
                <a:spcPct val="90000"/>
              </a:lnSpc>
              <a:spcBef>
                <a:spcPct val="0"/>
              </a:spcBef>
              <a:buClrTx/>
              <a:buSzTx/>
              <a:buFontTx/>
              <a:buNone/>
              <a:tabLst/>
              <a:defRPr/>
            </a:pPr>
            <a:r>
              <a:rPr kumimoji="0" lang="de-DE" sz="1500" i="0" u="none" strike="noStrike" kern="1200" cap="none" spc="0" normalizeH="0" baseline="0" noProof="0" dirty="0">
                <a:ln>
                  <a:noFill/>
                </a:ln>
                <a:solidFill>
                  <a:srgbClr val="00725B"/>
                </a:solidFill>
                <a:effectLst/>
                <a:uLnTx/>
                <a:uFillTx/>
                <a:ea typeface="+mn-lt"/>
                <a:cs typeface="+mn-lt"/>
              </a:rPr>
              <a:t>U-Materialien</a:t>
            </a:r>
            <a:endParaRPr lang="en-US" sz="1500" i="0" u="none" strike="noStrike" kern="1200" cap="none" spc="0" normalizeH="0" baseline="0" noProof="0" dirty="0">
              <a:ln>
                <a:noFill/>
              </a:ln>
              <a:solidFill>
                <a:srgbClr val="00725B"/>
              </a:solidFill>
              <a:effectLst/>
              <a:uLnTx/>
              <a:uFillTx/>
              <a:ea typeface="+mn-lt"/>
              <a:cs typeface="+mn-lt"/>
            </a:endParaRPr>
          </a:p>
          <a:p>
            <a:pPr lvl="0" algn="ctr" defTabSz="948243">
              <a:lnSpc>
                <a:spcPct val="90000"/>
              </a:lnSpc>
              <a:spcBef>
                <a:spcPct val="0"/>
              </a:spcBef>
              <a:defRPr/>
            </a:pPr>
            <a:r>
              <a:rPr lang="de-DE" sz="1500" dirty="0">
                <a:solidFill>
                  <a:srgbClr val="00725B"/>
                </a:solidFill>
              </a:rPr>
              <a:t>Übersichten</a:t>
            </a:r>
          </a:p>
          <a:p>
            <a:pPr marL="0" marR="0" lvl="0" indent="0" algn="ctr" defTabSz="948243">
              <a:lnSpc>
                <a:spcPct val="90000"/>
              </a:lnSpc>
              <a:spcBef>
                <a:spcPct val="0"/>
              </a:spcBef>
              <a:spcAft>
                <a:spcPts val="0"/>
              </a:spcAft>
              <a:buNone/>
              <a:tabLst/>
              <a:defRPr/>
            </a:pPr>
            <a:r>
              <a:rPr lang="de-DE" sz="1500" dirty="0">
                <a:solidFill>
                  <a:srgbClr val="00725B"/>
                </a:solidFill>
                <a:ea typeface="+mn-lt"/>
                <a:cs typeface="+mn-lt"/>
              </a:rPr>
              <a:t>Literaturrecherche</a:t>
            </a:r>
            <a:endParaRPr lang="de-DE" sz="1500" dirty="0">
              <a:ea typeface="+mn-ea"/>
              <a:cs typeface="+mn-cs"/>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13" name="Freihandform: Form 12">
            <a:extLst>
              <a:ext uri="{FF2B5EF4-FFF2-40B4-BE49-F238E27FC236}">
                <a16:creationId xmlns:a16="http://schemas.microsoft.com/office/drawing/2014/main" id="{BD45663B-6AD9-432B-87F1-DCF62EBD810F}"/>
              </a:ext>
            </a:extLst>
          </p:cNvPr>
          <p:cNvSpPr/>
          <p:nvPr/>
        </p:nvSpPr>
        <p:spPr>
          <a:xfrm>
            <a:off x="6800727" y="1214488"/>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III</a:t>
            </a:r>
            <a:endParaRPr kumimoji="0" lang="de-DE" sz="2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4" name="Freihandform: Form 13">
            <a:extLst>
              <a:ext uri="{FF2B5EF4-FFF2-40B4-BE49-F238E27FC236}">
                <a16:creationId xmlns:a16="http://schemas.microsoft.com/office/drawing/2014/main" id="{6B992CA2-0D5B-4B99-88F0-D6A5FEB11605}"/>
              </a:ext>
            </a:extLst>
          </p:cNvPr>
          <p:cNvSpPr/>
          <p:nvPr/>
        </p:nvSpPr>
        <p:spPr>
          <a:xfrm>
            <a:off x="6995560" y="2282870"/>
            <a:ext cx="3271520"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2</a:t>
            </a:r>
          </a:p>
        </p:txBody>
      </p:sp>
      <p:sp>
        <p:nvSpPr>
          <p:cNvPr id="807" name="Pfeil: nach oben gekrümmt 806">
            <a:extLst>
              <a:ext uri="{FF2B5EF4-FFF2-40B4-BE49-F238E27FC236}">
                <a16:creationId xmlns:a16="http://schemas.microsoft.com/office/drawing/2014/main" id="{043C8BB6-1B0C-605A-25EA-7D29FC0D7872}"/>
              </a:ext>
            </a:extLst>
          </p:cNvPr>
          <p:cNvSpPr/>
          <p:nvPr/>
        </p:nvSpPr>
        <p:spPr>
          <a:xfrm>
            <a:off x="3454368" y="4831786"/>
            <a:ext cx="1710905"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808" name="Textfeld 807">
            <a:extLst>
              <a:ext uri="{FF2B5EF4-FFF2-40B4-BE49-F238E27FC236}">
                <a16:creationId xmlns:a16="http://schemas.microsoft.com/office/drawing/2014/main" id="{CECC75A3-E134-9577-7D1B-4BB220FE2A64}"/>
              </a:ext>
            </a:extLst>
          </p:cNvPr>
          <p:cNvSpPr txBox="1"/>
          <p:nvPr/>
        </p:nvSpPr>
        <p:spPr bwMode="auto">
          <a:xfrm>
            <a:off x="3493183" y="5404302"/>
            <a:ext cx="2544791"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Vorbereitung</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818" name="Pfeil: nach unten gekrümmt 817">
            <a:extLst>
              <a:ext uri="{FF2B5EF4-FFF2-40B4-BE49-F238E27FC236}">
                <a16:creationId xmlns:a16="http://schemas.microsoft.com/office/drawing/2014/main" id="{C8AC8864-D9B7-FBF1-4E0B-F24A18C322E8}"/>
              </a:ext>
            </a:extLst>
          </p:cNvPr>
          <p:cNvSpPr/>
          <p:nvPr/>
        </p:nvSpPr>
        <p:spPr>
          <a:xfrm rot="10800000">
            <a:off x="5851970" y="4863875"/>
            <a:ext cx="1710905" cy="50320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819" name="Textfeld 818">
            <a:extLst>
              <a:ext uri="{FF2B5EF4-FFF2-40B4-BE49-F238E27FC236}">
                <a16:creationId xmlns:a16="http://schemas.microsoft.com/office/drawing/2014/main" id="{1902E34D-A9FE-B534-0A88-AE9A6CEA7F40}"/>
              </a:ext>
            </a:extLst>
          </p:cNvPr>
          <p:cNvSpPr txBox="1"/>
          <p:nvPr/>
        </p:nvSpPr>
        <p:spPr bwMode="auto">
          <a:xfrm>
            <a:off x="6290479" y="5404302"/>
            <a:ext cx="2544791"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Reflexion</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17" name="Titel 1">
            <a:extLst>
              <a:ext uri="{FF2B5EF4-FFF2-40B4-BE49-F238E27FC236}">
                <a16:creationId xmlns:a16="http://schemas.microsoft.com/office/drawing/2014/main" id="{990B4A29-6611-4030-BFBD-9CEE3A3DCF87}"/>
              </a:ext>
            </a:extLst>
          </p:cNvPr>
          <p:cNvSpPr>
            <a:spLocks noGrp="1"/>
          </p:cNvSpPr>
          <p:nvPr>
            <p:ph type="title"/>
          </p:nvPr>
        </p:nvSpPr>
        <p:spPr>
          <a:xfrm>
            <a:off x="540600" y="392304"/>
            <a:ext cx="1081140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latin typeface="+mn-lt"/>
                <a:cs typeface="Arial"/>
              </a:rPr>
              <a:t>Inhalte und Ablauf des Fortbildungsmoduls</a:t>
            </a:r>
            <a:br>
              <a:rPr lang="de-DE" sz="3200" b="1" dirty="0">
                <a:solidFill>
                  <a:schemeClr val="bg1"/>
                </a:solidFill>
                <a:latin typeface="+mj-lt"/>
                <a:cs typeface="Arial"/>
              </a:rPr>
            </a:br>
            <a:endParaRPr lang="de-DE" sz="2400" dirty="0">
              <a:solidFill>
                <a:schemeClr val="bg1"/>
              </a:solidFill>
              <a:latin typeface="+mj-lt"/>
            </a:endParaRPr>
          </a:p>
        </p:txBody>
      </p:sp>
      <p:sp>
        <p:nvSpPr>
          <p:cNvPr id="28" name="Freihandform: Form 27">
            <a:extLst>
              <a:ext uri="{FF2B5EF4-FFF2-40B4-BE49-F238E27FC236}">
                <a16:creationId xmlns:a16="http://schemas.microsoft.com/office/drawing/2014/main" id="{3FAF3986-6950-4BE5-9E52-346B1D58A13D}"/>
              </a:ext>
            </a:extLst>
          </p:cNvPr>
          <p:cNvSpPr/>
          <p:nvPr/>
        </p:nvSpPr>
        <p:spPr>
          <a:xfrm>
            <a:off x="1002393" y="3267883"/>
            <a:ext cx="2904527"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1500" b="0" i="0" u="none" strike="noStrike" kern="1200" cap="none" spc="0" normalizeH="0" baseline="0" noProof="0" dirty="0">
                <a:ln>
                  <a:noFill/>
                </a:ln>
                <a:solidFill>
                  <a:srgbClr val="00725B"/>
                </a:solidFill>
                <a:effectLst/>
                <a:uLnTx/>
                <a:uFillTx/>
                <a:latin typeface="Kantumruy Pro"/>
                <a:ea typeface="+mn-ea"/>
                <a:cs typeface="+mn-cs"/>
              </a:rPr>
              <a:t>Fachdidaktische Grundlagen I </a:t>
            </a:r>
            <a:r>
              <a:rPr kumimoji="0" lang="de-DE" sz="1500" b="0" i="0" u="none" strike="noStrike" kern="1200" cap="none" spc="0" normalizeH="0" baseline="0" noProof="0" dirty="0">
                <a:ln>
                  <a:noFill/>
                </a:ln>
                <a:solidFill>
                  <a:srgbClr val="00725B"/>
                </a:solidFill>
                <a:effectLst/>
                <a:uLnTx/>
                <a:uFillTx/>
                <a:latin typeface="Kantumruy Pro"/>
                <a:ea typeface="+mn-lt"/>
                <a:cs typeface="Kantumruy Pro"/>
              </a:rPr>
              <a:t>Analyse </a:t>
            </a:r>
            <a:r>
              <a:rPr kumimoji="0" lang="de-DE" sz="1500" b="0" i="0" u="none" strike="noStrike" kern="1200" cap="none" spc="0" normalizeH="0" baseline="0" noProof="0" dirty="0">
                <a:ln>
                  <a:noFill/>
                </a:ln>
                <a:solidFill>
                  <a:srgbClr val="00725B"/>
                </a:solidFill>
                <a:effectLst/>
                <a:uLnTx/>
                <a:uFillTx/>
                <a:latin typeface="Kantumruy Pro"/>
                <a:ea typeface="+mn-ea"/>
                <a:cs typeface="+mn-cs"/>
              </a:rPr>
              <a:t>und </a:t>
            </a:r>
            <a:r>
              <a:rPr kumimoji="0" lang="de-DE" sz="1500" b="0" i="0" u="none" strike="noStrike" kern="1200" cap="none" spc="0" normalizeH="0" baseline="0" noProof="0" dirty="0">
                <a:ln>
                  <a:noFill/>
                </a:ln>
                <a:solidFill>
                  <a:srgbClr val="00725B"/>
                </a:solidFill>
                <a:effectLst/>
                <a:uLnTx/>
                <a:uFillTx/>
                <a:latin typeface="Kantumruy Pro"/>
                <a:ea typeface="+mn-lt"/>
                <a:cs typeface="Kantumruy Pro"/>
              </a:rPr>
              <a:t>Erprobung </a:t>
            </a:r>
            <a:r>
              <a:rPr kumimoji="0" lang="de-DE" sz="1500" b="0" i="0" u="none" strike="noStrike" kern="1200" cap="none" spc="0" normalizeH="0" baseline="0" noProof="0" dirty="0">
                <a:ln>
                  <a:noFill/>
                </a:ln>
                <a:solidFill>
                  <a:srgbClr val="00725B"/>
                </a:solidFill>
                <a:effectLst/>
                <a:uLnTx/>
                <a:uFillTx/>
                <a:latin typeface="Kantumruy Pro"/>
                <a:ea typeface="+mn-ea"/>
                <a:cs typeface="+mn-cs"/>
              </a:rPr>
              <a:t>von digital gestützten Lernumgebungen</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29" name="Freihandform: Form 28">
            <a:extLst>
              <a:ext uri="{FF2B5EF4-FFF2-40B4-BE49-F238E27FC236}">
                <a16:creationId xmlns:a16="http://schemas.microsoft.com/office/drawing/2014/main" id="{2C3BD177-AFCD-4606-B588-836032D8BB38}"/>
              </a:ext>
            </a:extLst>
          </p:cNvPr>
          <p:cNvSpPr/>
          <p:nvPr/>
        </p:nvSpPr>
        <p:spPr>
          <a:xfrm>
            <a:off x="7178440" y="3322418"/>
            <a:ext cx="2926080"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ctr" defTabSz="948243">
              <a:lnSpc>
                <a:spcPct val="90000"/>
              </a:lnSpc>
              <a:spcBef>
                <a:spcPct val="0"/>
              </a:spcBef>
              <a:spcAft>
                <a:spcPct val="35000"/>
              </a:spcAft>
              <a:defRPr/>
            </a:pPr>
            <a:r>
              <a:rPr lang="de-DE" sz="1500" dirty="0">
                <a:solidFill>
                  <a:srgbClr val="00725B"/>
                </a:solidFill>
                <a:latin typeface="Kantumruy Pro"/>
              </a:rPr>
              <a:t>Fachdidaktische Grundlagen II Reflexion von Praxisbeispielen: Schülerprodukte analysieren und diagnosegestützt fördern  </a:t>
            </a:r>
          </a:p>
        </p:txBody>
      </p:sp>
      <p:sp>
        <p:nvSpPr>
          <p:cNvPr id="32" name="Freihandform: Form 31">
            <a:extLst>
              <a:ext uri="{FF2B5EF4-FFF2-40B4-BE49-F238E27FC236}">
                <a16:creationId xmlns:a16="http://schemas.microsoft.com/office/drawing/2014/main" id="{1599EB6F-6B11-4856-8145-24A51F4971D6}"/>
              </a:ext>
            </a:extLst>
          </p:cNvPr>
          <p:cNvSpPr/>
          <p:nvPr/>
        </p:nvSpPr>
        <p:spPr>
          <a:xfrm>
            <a:off x="10507801" y="1216991"/>
            <a:ext cx="1212161" cy="3558771"/>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endParaRPr kumimoji="0" lang="de-DE" sz="3067"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9" name="Freihandform: Form 38">
            <a:extLst>
              <a:ext uri="{FF2B5EF4-FFF2-40B4-BE49-F238E27FC236}">
                <a16:creationId xmlns:a16="http://schemas.microsoft.com/office/drawing/2014/main" id="{011D730E-1C10-40EC-BFAC-6DFBC362B138}"/>
              </a:ext>
            </a:extLst>
          </p:cNvPr>
          <p:cNvSpPr/>
          <p:nvPr/>
        </p:nvSpPr>
        <p:spPr>
          <a:xfrm>
            <a:off x="10684418" y="2301328"/>
            <a:ext cx="858924" cy="598108"/>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PLG</a:t>
            </a:r>
          </a:p>
        </p:txBody>
      </p:sp>
      <p:sp>
        <p:nvSpPr>
          <p:cNvPr id="30" name="Textfeld 29">
            <a:extLst>
              <a:ext uri="{FF2B5EF4-FFF2-40B4-BE49-F238E27FC236}">
                <a16:creationId xmlns:a16="http://schemas.microsoft.com/office/drawing/2014/main" id="{5AF742CA-BA07-46E6-98B9-AA1BBA22386E}"/>
              </a:ext>
            </a:extLst>
          </p:cNvPr>
          <p:cNvSpPr txBox="1"/>
          <p:nvPr/>
        </p:nvSpPr>
        <p:spPr bwMode="auto">
          <a:xfrm>
            <a:off x="10475407" y="4898230"/>
            <a:ext cx="17165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002060"/>
                </a:solidFill>
                <a:effectLst/>
                <a:uLnTx/>
                <a:uFillTx/>
                <a:latin typeface="Kantumruy Pro"/>
                <a:ea typeface="+mn-ea"/>
                <a:cs typeface="Calibri"/>
              </a:rPr>
              <a:t>U-Entwicklung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002060"/>
                </a:solidFill>
                <a:effectLst/>
                <a:uLnTx/>
                <a:uFillTx/>
                <a:latin typeface="Kantumruy Pro"/>
                <a:ea typeface="+mn-ea"/>
                <a:cs typeface="Calibri"/>
              </a:rPr>
              <a:t>in Schulteams</a:t>
            </a:r>
            <a:endParaRPr kumimoji="0" lang="de-DE" sz="2000" b="1" i="0" u="none" strike="noStrike" kern="1200" cap="none" spc="0" normalizeH="0" baseline="0" noProof="0" dirty="0">
              <a:ln>
                <a:noFill/>
              </a:ln>
              <a:solidFill>
                <a:srgbClr val="002060"/>
              </a:solidFill>
              <a:effectLst/>
              <a:uLnTx/>
              <a:uFillTx/>
              <a:latin typeface="Kantumruy Pro"/>
              <a:ea typeface="+mn-ea"/>
              <a:cs typeface="+mn-cs"/>
            </a:endParaRPr>
          </a:p>
        </p:txBody>
      </p:sp>
      <p:pic>
        <p:nvPicPr>
          <p:cNvPr id="33" name="Grafik 32">
            <a:extLst>
              <a:ext uri="{FF2B5EF4-FFF2-40B4-BE49-F238E27FC236}">
                <a16:creationId xmlns:a16="http://schemas.microsoft.com/office/drawing/2014/main" id="{8EAC7233-F35A-4362-8D68-97682ADFACFC}"/>
              </a:ext>
            </a:extLst>
          </p:cNvPr>
          <p:cNvPicPr>
            <a:picLocks noChangeAspect="1"/>
          </p:cNvPicPr>
          <p:nvPr/>
        </p:nvPicPr>
        <p:blipFill rotWithShape="1">
          <a:blip r:embed="rId4"/>
          <a:srcRect l="11551" t="7219" r="13459" b="30728"/>
          <a:stretch/>
        </p:blipFill>
        <p:spPr>
          <a:xfrm>
            <a:off x="7653899" y="4580929"/>
            <a:ext cx="1919972" cy="1191567"/>
          </a:xfrm>
          <a:prstGeom prst="rect">
            <a:avLst/>
          </a:prstGeom>
        </p:spPr>
      </p:pic>
      <p:pic>
        <p:nvPicPr>
          <p:cNvPr id="34" name="Grafik 33">
            <a:extLst>
              <a:ext uri="{FF2B5EF4-FFF2-40B4-BE49-F238E27FC236}">
                <a16:creationId xmlns:a16="http://schemas.microsoft.com/office/drawing/2014/main" id="{6E9E4C58-A6D2-4C49-892A-4FF7ACC8282E}"/>
              </a:ext>
            </a:extLst>
          </p:cNvPr>
          <p:cNvPicPr>
            <a:picLocks noChangeAspect="1"/>
          </p:cNvPicPr>
          <p:nvPr/>
        </p:nvPicPr>
        <p:blipFill rotWithShape="1">
          <a:blip r:embed="rId5"/>
          <a:srcRect t="6555" b="12995"/>
          <a:stretch/>
        </p:blipFill>
        <p:spPr>
          <a:xfrm>
            <a:off x="1353016" y="4541906"/>
            <a:ext cx="2048256" cy="1235867"/>
          </a:xfrm>
          <a:prstGeom prst="rect">
            <a:avLst/>
          </a:prstGeom>
        </p:spPr>
      </p:pic>
      <p:pic>
        <p:nvPicPr>
          <p:cNvPr id="5" name="Grafik 4">
            <a:extLst>
              <a:ext uri="{FF2B5EF4-FFF2-40B4-BE49-F238E27FC236}">
                <a16:creationId xmlns:a16="http://schemas.microsoft.com/office/drawing/2014/main" id="{02BD3297-1187-4114-A864-6A00BB8B7419}"/>
              </a:ext>
            </a:extLst>
          </p:cNvPr>
          <p:cNvPicPr>
            <a:picLocks noChangeAspect="1"/>
          </p:cNvPicPr>
          <p:nvPr/>
        </p:nvPicPr>
        <p:blipFill rotWithShape="1">
          <a:blip r:embed="rId6"/>
          <a:srcRect l="6594" r="15133"/>
          <a:stretch/>
        </p:blipFill>
        <p:spPr>
          <a:xfrm>
            <a:off x="10604916" y="1413058"/>
            <a:ext cx="1017925" cy="756920"/>
          </a:xfrm>
          <a:prstGeom prst="rect">
            <a:avLst/>
          </a:prstGeom>
        </p:spPr>
      </p:pic>
      <p:pic>
        <p:nvPicPr>
          <p:cNvPr id="3" name="Grafik 2">
            <a:extLst>
              <a:ext uri="{FF2B5EF4-FFF2-40B4-BE49-F238E27FC236}">
                <a16:creationId xmlns:a16="http://schemas.microsoft.com/office/drawing/2014/main" id="{79DB8EA4-164A-4F3F-AA6A-8479B4479B35}"/>
              </a:ext>
            </a:extLst>
          </p:cNvPr>
          <p:cNvPicPr>
            <a:picLocks noChangeAspect="1"/>
          </p:cNvPicPr>
          <p:nvPr/>
        </p:nvPicPr>
        <p:blipFill rotWithShape="1">
          <a:blip r:embed="rId7"/>
          <a:srcRect l="27717" t="4256" b="11411"/>
          <a:stretch/>
        </p:blipFill>
        <p:spPr>
          <a:xfrm rot="5400000">
            <a:off x="10558676" y="3355437"/>
            <a:ext cx="1110405" cy="971637"/>
          </a:xfrm>
          <a:prstGeom prst="rect">
            <a:avLst/>
          </a:prstGeom>
        </p:spPr>
      </p:pic>
      <p:sp>
        <p:nvSpPr>
          <p:cNvPr id="2" name="Foliennummernplatzhalter 3">
            <a:extLst>
              <a:ext uri="{FF2B5EF4-FFF2-40B4-BE49-F238E27FC236}">
                <a16:creationId xmlns:a16="http://schemas.microsoft.com/office/drawing/2014/main" id="{9C8B0AEE-0E0D-73D7-ADBB-4EC1F8D4FAF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5</a:t>
            </a:fld>
            <a:endParaRPr lang="de-DE" dirty="0"/>
          </a:p>
        </p:txBody>
      </p:sp>
      <p:sp>
        <p:nvSpPr>
          <p:cNvPr id="35" name="Rechteck 34">
            <a:extLst>
              <a:ext uri="{FF2B5EF4-FFF2-40B4-BE49-F238E27FC236}">
                <a16:creationId xmlns:a16="http://schemas.microsoft.com/office/drawing/2014/main" id="{6EC5089D-B6F2-4284-B7FE-A6D575E15636}"/>
              </a:ext>
            </a:extLst>
          </p:cNvPr>
          <p:cNvSpPr/>
          <p:nvPr/>
        </p:nvSpPr>
        <p:spPr>
          <a:xfrm>
            <a:off x="10456951" y="1173029"/>
            <a:ext cx="1521680" cy="4929492"/>
          </a:xfrm>
          <a:prstGeom prst="rect">
            <a:avLst/>
          </a:prstGeom>
          <a:solidFill>
            <a:schemeClr val="tx1">
              <a:alpha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 name="Textfeld 30">
            <a:extLst>
              <a:ext uri="{FF2B5EF4-FFF2-40B4-BE49-F238E27FC236}">
                <a16:creationId xmlns:a16="http://schemas.microsoft.com/office/drawing/2014/main" id="{2B9DFD84-84CF-4B09-B7BC-76A2BF8C9E08}"/>
              </a:ext>
            </a:extLst>
          </p:cNvPr>
          <p:cNvSpPr txBox="1"/>
          <p:nvPr/>
        </p:nvSpPr>
        <p:spPr bwMode="auto">
          <a:xfrm>
            <a:off x="631608" y="5875718"/>
            <a:ext cx="10811400"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spAutoFit/>
          </a:bodyPr>
          <a:lstStyle/>
          <a:p>
            <a:pPr defTabSz="457200">
              <a:defRPr/>
            </a:pPr>
            <a:r>
              <a:rPr lang="de-DE" sz="1000" dirty="0">
                <a:solidFill>
                  <a:sysClr val="windowText" lastClr="000000"/>
                </a:solidFill>
                <a:latin typeface="+mj-lt"/>
              </a:rPr>
              <a:t>Foto: Marita Friesen; Abbildung: Schule. Quelle: Pixabay, Urheber: GraphicsGuruji, veröffentlicht am 23.9.2015, </a:t>
            </a:r>
            <a:r>
              <a:rPr lang="de-DE" sz="1000" dirty="0">
                <a:solidFill>
                  <a:sysClr val="windowText" lastClr="000000"/>
                </a:solidFill>
                <a:latin typeface="+mj-lt"/>
                <a:hlinkClick r:id="rId8" tooltip="https://pixabay.com/de/illustrations/schule-studenten-bus-schulbus-953123/">
                  <a:extLst>
                    <a:ext uri="{A12FA001-AC4F-418D-AE19-62706E023703}">
                      <ahyp:hlinkClr xmlns:ahyp="http://schemas.microsoft.com/office/drawing/2018/hyperlinkcolor" val="tx"/>
                    </a:ext>
                  </a:extLst>
                </a:hlinkClick>
              </a:rPr>
              <a:t>https://pixabay.com/de/illustrations/schule-studenten-bus-schulbus-953123/</a:t>
            </a:r>
            <a:r>
              <a:rPr lang="de-DE" sz="1000" dirty="0">
                <a:solidFill>
                  <a:sysClr val="windowText" lastClr="000000"/>
                </a:solidFill>
                <a:latin typeface="+mj-lt"/>
              </a:rPr>
              <a:t> (Zugriff: 15.07.2025</a:t>
            </a:r>
            <a:r>
              <a:rPr lang="de-DE" sz="900" dirty="0">
                <a:solidFill>
                  <a:sysClr val="windowText" lastClr="000000"/>
                </a:solidFill>
                <a:latin typeface="+mj-lt"/>
              </a:rPr>
              <a:t>)</a:t>
            </a:r>
          </a:p>
        </p:txBody>
      </p:sp>
    </p:spTree>
    <p:custDataLst>
      <p:tags r:id="rId1"/>
    </p:custDataLst>
    <p:extLst>
      <p:ext uri="{BB962C8B-B14F-4D97-AF65-F5344CB8AC3E}">
        <p14:creationId xmlns:p14="http://schemas.microsoft.com/office/powerpoint/2010/main" val="3865035029"/>
      </p:ext>
    </p:extLst>
  </p:cSld>
  <p:clrMapOvr>
    <a:masterClrMapping/>
  </p:clrMapOvr>
  <mc:AlternateContent xmlns:mc="http://schemas.openxmlformats.org/markup-compatibility/2006" xmlns:p14="http://schemas.microsoft.com/office/powerpoint/2010/main">
    <mc:Choice Requires="p14">
      <p:transition spd="slow" p14:dur="2000" advTm="73525"/>
    </mc:Choice>
    <mc:Fallback xmlns="">
      <p:transition spd="slow" advTm="73525"/>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28035-97D8-3644-EE2D-EFF86DBF7193}"/>
            </a:ext>
          </a:extLst>
        </p:cNvPr>
        <p:cNvGrpSpPr/>
        <p:nvPr/>
      </p:nvGrpSpPr>
      <p:grpSpPr>
        <a:xfrm>
          <a:off x="0" y="0"/>
          <a:ext cx="0" cy="0"/>
          <a:chOff x="0" y="0"/>
          <a:chExt cx="0" cy="0"/>
        </a:xfrm>
      </p:grpSpPr>
      <p:sp>
        <p:nvSpPr>
          <p:cNvPr id="7" name="Freihandform: Form 6">
            <a:extLst>
              <a:ext uri="{FF2B5EF4-FFF2-40B4-BE49-F238E27FC236}">
                <a16:creationId xmlns:a16="http://schemas.microsoft.com/office/drawing/2014/main" id="{12F66031-F121-4BE5-A015-1E7EF20BB5D4}"/>
              </a:ext>
            </a:extLst>
          </p:cNvPr>
          <p:cNvSpPr/>
          <p:nvPr/>
        </p:nvSpPr>
        <p:spPr>
          <a:xfrm>
            <a:off x="646792" y="1224203"/>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prstClr val="white"/>
                </a:solidFill>
                <a:effectLst/>
                <a:uLnTx/>
                <a:uFillTx/>
                <a:latin typeface="Kantumruy Pro"/>
                <a:ea typeface="+mn-ea"/>
                <a:cs typeface="+mn-cs"/>
              </a:rPr>
              <a:t> </a:t>
            </a:r>
            <a:r>
              <a:rPr kumimoji="0" lang="de-DE" sz="2800" b="1" i="0" u="none" strike="noStrike" kern="1200" cap="none" spc="0" normalizeH="0" baseline="0" noProof="0" dirty="0">
                <a:ln>
                  <a:noFill/>
                </a:ln>
                <a:solidFill>
                  <a:srgbClr val="202334"/>
                </a:solidFill>
                <a:effectLst/>
                <a:uLnTx/>
                <a:uFillTx/>
                <a:latin typeface="Kantumruy Pro"/>
                <a:ea typeface="+mn-ea"/>
                <a:cs typeface="+mn-cs"/>
              </a:rPr>
              <a:t>BAUSTEIN I</a:t>
            </a:r>
          </a:p>
        </p:txBody>
      </p:sp>
      <p:sp>
        <p:nvSpPr>
          <p:cNvPr id="8" name="Freihandform: Form 7">
            <a:extLst>
              <a:ext uri="{FF2B5EF4-FFF2-40B4-BE49-F238E27FC236}">
                <a16:creationId xmlns:a16="http://schemas.microsoft.com/office/drawing/2014/main" id="{7B15C772-F5F5-426F-9851-838FD0DFC308}"/>
              </a:ext>
            </a:extLst>
          </p:cNvPr>
          <p:cNvSpPr/>
          <p:nvPr/>
        </p:nvSpPr>
        <p:spPr>
          <a:xfrm>
            <a:off x="848759" y="2292585"/>
            <a:ext cx="3262415"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chemeClr val="accent1">
              <a:lumMod val="75000"/>
            </a:schemeClr>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1</a:t>
            </a:r>
          </a:p>
        </p:txBody>
      </p:sp>
      <p:sp>
        <p:nvSpPr>
          <p:cNvPr id="9" name="Freihandform: Form 8">
            <a:extLst>
              <a:ext uri="{FF2B5EF4-FFF2-40B4-BE49-F238E27FC236}">
                <a16:creationId xmlns:a16="http://schemas.microsoft.com/office/drawing/2014/main" id="{EBFF3B95-BD2C-4117-8AE6-40EF87175261}"/>
              </a:ext>
            </a:extLst>
          </p:cNvPr>
          <p:cNvSpPr/>
          <p:nvPr/>
        </p:nvSpPr>
        <p:spPr>
          <a:xfrm>
            <a:off x="4353961" y="1224203"/>
            <a:ext cx="2387599"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a:t>
            </a:r>
          </a:p>
        </p:txBody>
      </p:sp>
      <p:sp>
        <p:nvSpPr>
          <p:cNvPr id="10" name="Freihandform: Form 9">
            <a:extLst>
              <a:ext uri="{FF2B5EF4-FFF2-40B4-BE49-F238E27FC236}">
                <a16:creationId xmlns:a16="http://schemas.microsoft.com/office/drawing/2014/main" id="{6253D2C0-00D8-4527-BC85-F4A92AF8771D}"/>
              </a:ext>
            </a:extLst>
          </p:cNvPr>
          <p:cNvSpPr/>
          <p:nvPr/>
        </p:nvSpPr>
        <p:spPr>
          <a:xfrm>
            <a:off x="4514696" y="2072182"/>
            <a:ext cx="1984077" cy="1337569"/>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Erprobung im Unterricht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individuelle Vertiefung </a:t>
            </a:r>
          </a:p>
        </p:txBody>
      </p:sp>
      <p:sp>
        <p:nvSpPr>
          <p:cNvPr id="12" name="Freihandform: Form 11">
            <a:extLst>
              <a:ext uri="{FF2B5EF4-FFF2-40B4-BE49-F238E27FC236}">
                <a16:creationId xmlns:a16="http://schemas.microsoft.com/office/drawing/2014/main" id="{4D4055EA-9170-4D69-9C50-F057F79FF4F0}"/>
              </a:ext>
            </a:extLst>
          </p:cNvPr>
          <p:cNvSpPr/>
          <p:nvPr/>
        </p:nvSpPr>
        <p:spPr>
          <a:xfrm>
            <a:off x="4514696" y="3545669"/>
            <a:ext cx="1984077" cy="114561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marL="0" marR="0" lvl="0" indent="0" algn="ctr" defTabSz="948243" rtl="0" eaLnBrk="1" fontAlgn="auto" latinLnBrk="0" hangingPunct="1">
              <a:lnSpc>
                <a:spcPct val="90000"/>
              </a:lnSpc>
              <a:spcBef>
                <a:spcPct val="0"/>
              </a:spcBef>
              <a:buClrTx/>
              <a:buSzTx/>
              <a:buFontTx/>
              <a:buNone/>
              <a:tabLst/>
              <a:defRPr/>
            </a:pPr>
            <a:r>
              <a:rPr kumimoji="0" lang="de-DE" sz="1500" i="0" u="none" strike="noStrike" kern="1200" cap="none" spc="0" normalizeH="0" baseline="0" noProof="0" dirty="0">
                <a:ln>
                  <a:noFill/>
                </a:ln>
                <a:solidFill>
                  <a:srgbClr val="00725B"/>
                </a:solidFill>
                <a:effectLst/>
                <a:uLnTx/>
                <a:uFillTx/>
                <a:ea typeface="+mn-lt"/>
                <a:cs typeface="+mn-lt"/>
              </a:rPr>
              <a:t>U-Materialien</a:t>
            </a:r>
            <a:endParaRPr lang="en-US" sz="1500" i="0" u="none" strike="noStrike" kern="1200" cap="none" spc="0" normalizeH="0" baseline="0" noProof="0" dirty="0">
              <a:ln>
                <a:noFill/>
              </a:ln>
              <a:solidFill>
                <a:srgbClr val="00725B"/>
              </a:solidFill>
              <a:effectLst/>
              <a:uLnTx/>
              <a:uFillTx/>
              <a:ea typeface="+mn-lt"/>
              <a:cs typeface="+mn-lt"/>
            </a:endParaRPr>
          </a:p>
          <a:p>
            <a:pPr lvl="0" algn="ctr" defTabSz="948243">
              <a:lnSpc>
                <a:spcPct val="90000"/>
              </a:lnSpc>
              <a:spcBef>
                <a:spcPct val="0"/>
              </a:spcBef>
              <a:defRPr/>
            </a:pPr>
            <a:r>
              <a:rPr lang="de-DE" sz="1500" dirty="0">
                <a:solidFill>
                  <a:srgbClr val="00725B"/>
                </a:solidFill>
              </a:rPr>
              <a:t>Übersichten</a:t>
            </a:r>
          </a:p>
          <a:p>
            <a:pPr marL="0" marR="0" lvl="0" indent="0" algn="ctr" defTabSz="948243">
              <a:lnSpc>
                <a:spcPct val="90000"/>
              </a:lnSpc>
              <a:spcBef>
                <a:spcPct val="0"/>
              </a:spcBef>
              <a:spcAft>
                <a:spcPts val="0"/>
              </a:spcAft>
              <a:buNone/>
              <a:tabLst/>
              <a:defRPr/>
            </a:pPr>
            <a:r>
              <a:rPr lang="de-DE" sz="1500" dirty="0">
                <a:solidFill>
                  <a:srgbClr val="00725B"/>
                </a:solidFill>
                <a:ea typeface="+mn-lt"/>
                <a:cs typeface="+mn-lt"/>
              </a:rPr>
              <a:t>Literaturrecherche</a:t>
            </a:r>
            <a:endParaRPr lang="de-DE" sz="1500" dirty="0">
              <a:ea typeface="+mn-ea"/>
              <a:cs typeface="+mn-cs"/>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13" name="Freihandform: Form 12">
            <a:extLst>
              <a:ext uri="{FF2B5EF4-FFF2-40B4-BE49-F238E27FC236}">
                <a16:creationId xmlns:a16="http://schemas.microsoft.com/office/drawing/2014/main" id="{BD45663B-6AD9-432B-87F1-DCF62EBD810F}"/>
              </a:ext>
            </a:extLst>
          </p:cNvPr>
          <p:cNvSpPr/>
          <p:nvPr/>
        </p:nvSpPr>
        <p:spPr>
          <a:xfrm>
            <a:off x="6800727" y="1224203"/>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III</a:t>
            </a:r>
            <a:endParaRPr kumimoji="0" lang="de-DE" sz="2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4" name="Freihandform: Form 13">
            <a:extLst>
              <a:ext uri="{FF2B5EF4-FFF2-40B4-BE49-F238E27FC236}">
                <a16:creationId xmlns:a16="http://schemas.microsoft.com/office/drawing/2014/main" id="{6B992CA2-0D5B-4B99-88F0-D6A5FEB11605}"/>
              </a:ext>
            </a:extLst>
          </p:cNvPr>
          <p:cNvSpPr/>
          <p:nvPr/>
        </p:nvSpPr>
        <p:spPr>
          <a:xfrm>
            <a:off x="6995560" y="2292585"/>
            <a:ext cx="3271520"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2</a:t>
            </a:r>
          </a:p>
        </p:txBody>
      </p:sp>
      <p:sp>
        <p:nvSpPr>
          <p:cNvPr id="807" name="Pfeil: nach oben gekrümmt 806">
            <a:extLst>
              <a:ext uri="{FF2B5EF4-FFF2-40B4-BE49-F238E27FC236}">
                <a16:creationId xmlns:a16="http://schemas.microsoft.com/office/drawing/2014/main" id="{043C8BB6-1B0C-605A-25EA-7D29FC0D7872}"/>
              </a:ext>
            </a:extLst>
          </p:cNvPr>
          <p:cNvSpPr/>
          <p:nvPr/>
        </p:nvSpPr>
        <p:spPr>
          <a:xfrm>
            <a:off x="3454368" y="4841501"/>
            <a:ext cx="1710905"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808" name="Textfeld 807">
            <a:extLst>
              <a:ext uri="{FF2B5EF4-FFF2-40B4-BE49-F238E27FC236}">
                <a16:creationId xmlns:a16="http://schemas.microsoft.com/office/drawing/2014/main" id="{CECC75A3-E134-9577-7D1B-4BB220FE2A64}"/>
              </a:ext>
            </a:extLst>
          </p:cNvPr>
          <p:cNvSpPr txBox="1"/>
          <p:nvPr/>
        </p:nvSpPr>
        <p:spPr bwMode="auto">
          <a:xfrm>
            <a:off x="3493183" y="5394561"/>
            <a:ext cx="2544791"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Vorbereitung</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818" name="Pfeil: nach unten gekrümmt 817">
            <a:extLst>
              <a:ext uri="{FF2B5EF4-FFF2-40B4-BE49-F238E27FC236}">
                <a16:creationId xmlns:a16="http://schemas.microsoft.com/office/drawing/2014/main" id="{C8AC8864-D9B7-FBF1-4E0B-F24A18C322E8}"/>
              </a:ext>
            </a:extLst>
          </p:cNvPr>
          <p:cNvSpPr/>
          <p:nvPr/>
        </p:nvSpPr>
        <p:spPr>
          <a:xfrm rot="10800000">
            <a:off x="5851970" y="4873590"/>
            <a:ext cx="1710905" cy="50320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819" name="Textfeld 818">
            <a:extLst>
              <a:ext uri="{FF2B5EF4-FFF2-40B4-BE49-F238E27FC236}">
                <a16:creationId xmlns:a16="http://schemas.microsoft.com/office/drawing/2014/main" id="{1902E34D-A9FE-B534-0A88-AE9A6CEA7F40}"/>
              </a:ext>
            </a:extLst>
          </p:cNvPr>
          <p:cNvSpPr txBox="1"/>
          <p:nvPr/>
        </p:nvSpPr>
        <p:spPr bwMode="auto">
          <a:xfrm>
            <a:off x="6290479" y="5394561"/>
            <a:ext cx="2544791"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Reflexion</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
        <p:nvSpPr>
          <p:cNvPr id="17" name="Titel 1">
            <a:extLst>
              <a:ext uri="{FF2B5EF4-FFF2-40B4-BE49-F238E27FC236}">
                <a16:creationId xmlns:a16="http://schemas.microsoft.com/office/drawing/2014/main" id="{990B4A29-6611-4030-BFBD-9CEE3A3DCF87}"/>
              </a:ext>
            </a:extLst>
          </p:cNvPr>
          <p:cNvSpPr>
            <a:spLocks noGrp="1"/>
          </p:cNvSpPr>
          <p:nvPr>
            <p:ph type="title"/>
          </p:nvPr>
        </p:nvSpPr>
        <p:spPr>
          <a:xfrm>
            <a:off x="540600" y="392304"/>
            <a:ext cx="1081140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latin typeface="+mn-lt"/>
                <a:cs typeface="Arial"/>
              </a:rPr>
              <a:t>Inhalte und Ablauf des Fortbildungsmoduls</a:t>
            </a:r>
            <a:br>
              <a:rPr lang="de-DE" sz="3200" b="1" dirty="0">
                <a:solidFill>
                  <a:schemeClr val="bg1"/>
                </a:solidFill>
                <a:latin typeface="+mj-lt"/>
                <a:cs typeface="Arial"/>
              </a:rPr>
            </a:br>
            <a:endParaRPr lang="de-DE" sz="2400" dirty="0">
              <a:solidFill>
                <a:schemeClr val="bg1"/>
              </a:solidFill>
              <a:latin typeface="+mj-lt"/>
            </a:endParaRPr>
          </a:p>
        </p:txBody>
      </p:sp>
      <p:sp>
        <p:nvSpPr>
          <p:cNvPr id="28" name="Freihandform: Form 27">
            <a:extLst>
              <a:ext uri="{FF2B5EF4-FFF2-40B4-BE49-F238E27FC236}">
                <a16:creationId xmlns:a16="http://schemas.microsoft.com/office/drawing/2014/main" id="{3FAF3986-6950-4BE5-9E52-346B1D58A13D}"/>
              </a:ext>
            </a:extLst>
          </p:cNvPr>
          <p:cNvSpPr/>
          <p:nvPr/>
        </p:nvSpPr>
        <p:spPr>
          <a:xfrm>
            <a:off x="1002393" y="3277598"/>
            <a:ext cx="2904527"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algn="ctr" defTabSz="948243">
              <a:lnSpc>
                <a:spcPct val="90000"/>
              </a:lnSpc>
              <a:spcBef>
                <a:spcPct val="0"/>
              </a:spcBef>
              <a:spcAft>
                <a:spcPct val="35000"/>
              </a:spcAft>
              <a:defRPr/>
            </a:pPr>
            <a:r>
              <a:rPr kumimoji="0" lang="de-DE" sz="2800" b="1" i="0" u="none" strike="noStrike" kern="1200" cap="none" spc="0" normalizeH="0" baseline="0" noProof="0" dirty="0">
                <a:ln>
                  <a:noFill/>
                </a:ln>
                <a:solidFill>
                  <a:srgbClr val="00725B"/>
                </a:solidFill>
                <a:effectLst/>
                <a:uLnTx/>
                <a:uFillTx/>
                <a:latin typeface="Kantumruy Pro"/>
                <a:ea typeface="+mn-ea"/>
                <a:cs typeface="+mn-cs"/>
              </a:rPr>
              <a:t>DIGITAL</a:t>
            </a:r>
            <a:endParaRPr lang="de-DE" sz="2800" b="1" i="0" u="none" strike="noStrike" kern="1200" cap="none" spc="0" normalizeH="0" baseline="0" noProof="0" dirty="0">
              <a:ln>
                <a:noFill/>
              </a:ln>
              <a:solidFill>
                <a:srgbClr val="00725B"/>
              </a:solidFill>
              <a:effectLst/>
              <a:uLnTx/>
              <a:uFillTx/>
              <a:latin typeface="Kantumruy Pro"/>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29" name="Freihandform: Form 28">
            <a:extLst>
              <a:ext uri="{FF2B5EF4-FFF2-40B4-BE49-F238E27FC236}">
                <a16:creationId xmlns:a16="http://schemas.microsoft.com/office/drawing/2014/main" id="{2C3BD177-AFCD-4606-B588-836032D8BB38}"/>
              </a:ext>
            </a:extLst>
          </p:cNvPr>
          <p:cNvSpPr/>
          <p:nvPr/>
        </p:nvSpPr>
        <p:spPr>
          <a:xfrm>
            <a:off x="7178440" y="3332133"/>
            <a:ext cx="2926080"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725B"/>
                </a:solidFill>
                <a:effectLst/>
                <a:uLnTx/>
                <a:uFillTx/>
                <a:latin typeface="Kantumruy Pro"/>
                <a:ea typeface="+mn-ea"/>
                <a:cs typeface="+mn-cs"/>
              </a:rPr>
              <a:t>ADAPTIV</a:t>
            </a: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32" name="Freihandform: Form 31">
            <a:extLst>
              <a:ext uri="{FF2B5EF4-FFF2-40B4-BE49-F238E27FC236}">
                <a16:creationId xmlns:a16="http://schemas.microsoft.com/office/drawing/2014/main" id="{1599EB6F-6B11-4856-8145-24A51F4971D6}"/>
              </a:ext>
            </a:extLst>
          </p:cNvPr>
          <p:cNvSpPr/>
          <p:nvPr/>
        </p:nvSpPr>
        <p:spPr>
          <a:xfrm>
            <a:off x="10507801" y="1226706"/>
            <a:ext cx="1212161" cy="3558771"/>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endParaRPr kumimoji="0" lang="de-DE" sz="3067"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9" name="Freihandform: Form 38">
            <a:extLst>
              <a:ext uri="{FF2B5EF4-FFF2-40B4-BE49-F238E27FC236}">
                <a16:creationId xmlns:a16="http://schemas.microsoft.com/office/drawing/2014/main" id="{011D730E-1C10-40EC-BFAC-6DFBC362B138}"/>
              </a:ext>
            </a:extLst>
          </p:cNvPr>
          <p:cNvSpPr/>
          <p:nvPr/>
        </p:nvSpPr>
        <p:spPr>
          <a:xfrm>
            <a:off x="10684418" y="2311043"/>
            <a:ext cx="858924" cy="598108"/>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PLG</a:t>
            </a:r>
          </a:p>
        </p:txBody>
      </p:sp>
      <p:sp>
        <p:nvSpPr>
          <p:cNvPr id="30" name="Textfeld 29">
            <a:extLst>
              <a:ext uri="{FF2B5EF4-FFF2-40B4-BE49-F238E27FC236}">
                <a16:creationId xmlns:a16="http://schemas.microsoft.com/office/drawing/2014/main" id="{5AF742CA-BA07-46E6-98B9-AA1BBA22386E}"/>
              </a:ext>
            </a:extLst>
          </p:cNvPr>
          <p:cNvSpPr txBox="1"/>
          <p:nvPr/>
        </p:nvSpPr>
        <p:spPr bwMode="auto">
          <a:xfrm>
            <a:off x="10475407" y="4836807"/>
            <a:ext cx="17531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002060"/>
                </a:solidFill>
                <a:effectLst/>
                <a:uLnTx/>
                <a:uFillTx/>
                <a:latin typeface="Kantumruy Pro"/>
                <a:ea typeface="+mn-ea"/>
                <a:cs typeface="Calibri"/>
              </a:rPr>
              <a:t>U-Entwicklung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002060"/>
                </a:solidFill>
                <a:effectLst/>
                <a:uLnTx/>
                <a:uFillTx/>
                <a:latin typeface="Kantumruy Pro"/>
                <a:ea typeface="+mn-ea"/>
                <a:cs typeface="Calibri"/>
              </a:rPr>
              <a:t>in Schulteams</a:t>
            </a:r>
            <a:endParaRPr kumimoji="0" lang="de-DE" sz="1400" b="1" i="0" u="none" strike="noStrike" kern="1200" cap="none" spc="0" normalizeH="0" baseline="0" noProof="0" dirty="0">
              <a:ln>
                <a:noFill/>
              </a:ln>
              <a:solidFill>
                <a:srgbClr val="002060"/>
              </a:solidFill>
              <a:effectLst/>
              <a:uLnTx/>
              <a:uFillTx/>
              <a:latin typeface="Kantumruy Pro"/>
              <a:ea typeface="+mn-ea"/>
              <a:cs typeface="+mn-cs"/>
            </a:endParaRPr>
          </a:p>
        </p:txBody>
      </p:sp>
      <p:pic>
        <p:nvPicPr>
          <p:cNvPr id="33" name="Grafik 32">
            <a:extLst>
              <a:ext uri="{FF2B5EF4-FFF2-40B4-BE49-F238E27FC236}">
                <a16:creationId xmlns:a16="http://schemas.microsoft.com/office/drawing/2014/main" id="{8EAC7233-F35A-4362-8D68-97682ADFACFC}"/>
              </a:ext>
            </a:extLst>
          </p:cNvPr>
          <p:cNvPicPr>
            <a:picLocks noChangeAspect="1"/>
          </p:cNvPicPr>
          <p:nvPr/>
        </p:nvPicPr>
        <p:blipFill rotWithShape="1">
          <a:blip r:embed="rId4"/>
          <a:srcRect l="11551" t="7219" r="13459" b="30728"/>
          <a:stretch/>
        </p:blipFill>
        <p:spPr>
          <a:xfrm>
            <a:off x="7653899" y="4590644"/>
            <a:ext cx="1919972" cy="1191567"/>
          </a:xfrm>
          <a:prstGeom prst="rect">
            <a:avLst/>
          </a:prstGeom>
        </p:spPr>
      </p:pic>
      <p:pic>
        <p:nvPicPr>
          <p:cNvPr id="34" name="Grafik 33">
            <a:extLst>
              <a:ext uri="{FF2B5EF4-FFF2-40B4-BE49-F238E27FC236}">
                <a16:creationId xmlns:a16="http://schemas.microsoft.com/office/drawing/2014/main" id="{6E9E4C58-A6D2-4C49-892A-4FF7ACC8282E}"/>
              </a:ext>
            </a:extLst>
          </p:cNvPr>
          <p:cNvPicPr>
            <a:picLocks noChangeAspect="1"/>
          </p:cNvPicPr>
          <p:nvPr/>
        </p:nvPicPr>
        <p:blipFill rotWithShape="1">
          <a:blip r:embed="rId5"/>
          <a:srcRect t="6555" b="12995"/>
          <a:stretch/>
        </p:blipFill>
        <p:spPr>
          <a:xfrm>
            <a:off x="1129412" y="4590643"/>
            <a:ext cx="2048256" cy="1235867"/>
          </a:xfrm>
          <a:prstGeom prst="rect">
            <a:avLst/>
          </a:prstGeom>
        </p:spPr>
      </p:pic>
      <p:pic>
        <p:nvPicPr>
          <p:cNvPr id="5" name="Grafik 4">
            <a:extLst>
              <a:ext uri="{FF2B5EF4-FFF2-40B4-BE49-F238E27FC236}">
                <a16:creationId xmlns:a16="http://schemas.microsoft.com/office/drawing/2014/main" id="{02BD3297-1187-4114-A864-6A00BB8B7419}"/>
              </a:ext>
            </a:extLst>
          </p:cNvPr>
          <p:cNvPicPr>
            <a:picLocks noChangeAspect="1"/>
          </p:cNvPicPr>
          <p:nvPr/>
        </p:nvPicPr>
        <p:blipFill rotWithShape="1">
          <a:blip r:embed="rId6"/>
          <a:srcRect l="6594" r="15133"/>
          <a:stretch/>
        </p:blipFill>
        <p:spPr>
          <a:xfrm>
            <a:off x="10604916" y="1422773"/>
            <a:ext cx="1017925" cy="756920"/>
          </a:xfrm>
          <a:prstGeom prst="rect">
            <a:avLst/>
          </a:prstGeom>
        </p:spPr>
      </p:pic>
      <p:pic>
        <p:nvPicPr>
          <p:cNvPr id="3" name="Grafik 2">
            <a:extLst>
              <a:ext uri="{FF2B5EF4-FFF2-40B4-BE49-F238E27FC236}">
                <a16:creationId xmlns:a16="http://schemas.microsoft.com/office/drawing/2014/main" id="{79DB8EA4-164A-4F3F-AA6A-8479B4479B35}"/>
              </a:ext>
            </a:extLst>
          </p:cNvPr>
          <p:cNvPicPr>
            <a:picLocks noChangeAspect="1"/>
          </p:cNvPicPr>
          <p:nvPr/>
        </p:nvPicPr>
        <p:blipFill rotWithShape="1">
          <a:blip r:embed="rId7"/>
          <a:srcRect l="27717" t="4256" b="11411"/>
          <a:stretch/>
        </p:blipFill>
        <p:spPr>
          <a:xfrm rot="5400000">
            <a:off x="10558676" y="3365152"/>
            <a:ext cx="1110405" cy="971637"/>
          </a:xfrm>
          <a:prstGeom prst="rect">
            <a:avLst/>
          </a:prstGeom>
        </p:spPr>
      </p:pic>
      <p:sp>
        <p:nvSpPr>
          <p:cNvPr id="2" name="Foliennummernplatzhalter 3">
            <a:extLst>
              <a:ext uri="{FF2B5EF4-FFF2-40B4-BE49-F238E27FC236}">
                <a16:creationId xmlns:a16="http://schemas.microsoft.com/office/drawing/2014/main" id="{9C8B0AEE-0E0D-73D7-ADBB-4EC1F8D4FAF2}"/>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6</a:t>
            </a:fld>
            <a:endParaRPr lang="de-DE" dirty="0"/>
          </a:p>
        </p:txBody>
      </p:sp>
    </p:spTree>
    <p:custDataLst>
      <p:tags r:id="rId1"/>
    </p:custDataLst>
    <p:extLst>
      <p:ext uri="{BB962C8B-B14F-4D97-AF65-F5344CB8AC3E}">
        <p14:creationId xmlns:p14="http://schemas.microsoft.com/office/powerpoint/2010/main" val="2616842657"/>
      </p:ext>
    </p:extLst>
  </p:cSld>
  <p:clrMapOvr>
    <a:masterClrMapping/>
  </p:clrMapOvr>
  <mc:AlternateContent xmlns:mc="http://schemas.openxmlformats.org/markup-compatibility/2006" xmlns:p14="http://schemas.microsoft.com/office/powerpoint/2010/main">
    <mc:Choice Requires="p14">
      <p:transition spd="slow" p14:dur="2000" advTm="15713"/>
    </mc:Choice>
    <mc:Fallback xmlns="">
      <p:transition spd="slow" advTm="15713"/>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D6496-0269-5648-EF5D-6B2F69801337}"/>
            </a:ext>
          </a:extLst>
        </p:cNvPr>
        <p:cNvGrpSpPr/>
        <p:nvPr/>
      </p:nvGrpSpPr>
      <p:grpSpPr>
        <a:xfrm>
          <a:off x="0" y="0"/>
          <a:ext cx="0" cy="0"/>
          <a:chOff x="0" y="0"/>
          <a:chExt cx="0" cy="0"/>
        </a:xfrm>
      </p:grpSpPr>
      <p:sp>
        <p:nvSpPr>
          <p:cNvPr id="807" name="Pfeil: nach oben gekrümmt 806">
            <a:extLst>
              <a:ext uri="{FF2B5EF4-FFF2-40B4-BE49-F238E27FC236}">
                <a16:creationId xmlns:a16="http://schemas.microsoft.com/office/drawing/2014/main" id="{8683C1CF-8488-A925-4500-2E5FAD2FF105}"/>
              </a:ext>
            </a:extLst>
          </p:cNvPr>
          <p:cNvSpPr/>
          <p:nvPr/>
        </p:nvSpPr>
        <p:spPr>
          <a:xfrm>
            <a:off x="3454368" y="5026329"/>
            <a:ext cx="1710905"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7" name="Freihandform: Form 6">
            <a:extLst>
              <a:ext uri="{FF2B5EF4-FFF2-40B4-BE49-F238E27FC236}">
                <a16:creationId xmlns:a16="http://schemas.microsoft.com/office/drawing/2014/main" id="{153FD482-00D0-7ECD-05BC-8629846BBFED}"/>
              </a:ext>
            </a:extLst>
          </p:cNvPr>
          <p:cNvSpPr/>
          <p:nvPr/>
        </p:nvSpPr>
        <p:spPr>
          <a:xfrm>
            <a:off x="646792" y="1409031"/>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prstClr val="white"/>
                </a:solidFill>
                <a:effectLst/>
                <a:uLnTx/>
                <a:uFillTx/>
                <a:latin typeface="Kantumruy Pro"/>
                <a:ea typeface="+mn-ea"/>
                <a:cs typeface="+mn-cs"/>
              </a:rPr>
              <a:t> </a:t>
            </a:r>
            <a:r>
              <a:rPr kumimoji="0" lang="de-DE" sz="2800" b="1" i="0" u="none" strike="noStrike" kern="1200" cap="none" spc="0" normalizeH="0" baseline="0" noProof="0" dirty="0">
                <a:ln>
                  <a:noFill/>
                </a:ln>
                <a:solidFill>
                  <a:srgbClr val="202334"/>
                </a:solidFill>
                <a:effectLst/>
                <a:uLnTx/>
                <a:uFillTx/>
                <a:latin typeface="Kantumruy Pro"/>
                <a:ea typeface="+mn-ea"/>
                <a:cs typeface="+mn-cs"/>
              </a:rPr>
              <a:t>BAUSTEIN I</a:t>
            </a:r>
          </a:p>
        </p:txBody>
      </p:sp>
      <p:sp>
        <p:nvSpPr>
          <p:cNvPr id="8" name="Freihandform: Form 7">
            <a:extLst>
              <a:ext uri="{FF2B5EF4-FFF2-40B4-BE49-F238E27FC236}">
                <a16:creationId xmlns:a16="http://schemas.microsoft.com/office/drawing/2014/main" id="{54EE54ED-1921-301C-0725-DD80B57EC9AB}"/>
              </a:ext>
            </a:extLst>
          </p:cNvPr>
          <p:cNvSpPr/>
          <p:nvPr/>
        </p:nvSpPr>
        <p:spPr>
          <a:xfrm>
            <a:off x="848759" y="2477413"/>
            <a:ext cx="3262415"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chemeClr val="accent1">
              <a:lumMod val="75000"/>
            </a:schemeClr>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1</a:t>
            </a:r>
          </a:p>
        </p:txBody>
      </p:sp>
      <p:sp>
        <p:nvSpPr>
          <p:cNvPr id="9" name="Freihandform: Form 8">
            <a:extLst>
              <a:ext uri="{FF2B5EF4-FFF2-40B4-BE49-F238E27FC236}">
                <a16:creationId xmlns:a16="http://schemas.microsoft.com/office/drawing/2014/main" id="{E635579A-D9FD-DACD-340F-71E1E099E95F}"/>
              </a:ext>
            </a:extLst>
          </p:cNvPr>
          <p:cNvSpPr/>
          <p:nvPr/>
        </p:nvSpPr>
        <p:spPr>
          <a:xfrm>
            <a:off x="4353961" y="1409031"/>
            <a:ext cx="2387599"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a:t>
            </a:r>
          </a:p>
        </p:txBody>
      </p:sp>
      <p:sp>
        <p:nvSpPr>
          <p:cNvPr id="10" name="Freihandform: Form 9">
            <a:extLst>
              <a:ext uri="{FF2B5EF4-FFF2-40B4-BE49-F238E27FC236}">
                <a16:creationId xmlns:a16="http://schemas.microsoft.com/office/drawing/2014/main" id="{011B9E13-577B-BF6C-9AED-98204E676F59}"/>
              </a:ext>
            </a:extLst>
          </p:cNvPr>
          <p:cNvSpPr/>
          <p:nvPr/>
        </p:nvSpPr>
        <p:spPr>
          <a:xfrm>
            <a:off x="4514696" y="2257010"/>
            <a:ext cx="1984077" cy="1337569"/>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Erprobung im Unterricht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individuelle Vertiefung </a:t>
            </a:r>
          </a:p>
        </p:txBody>
      </p:sp>
      <p:sp>
        <p:nvSpPr>
          <p:cNvPr id="12" name="Freihandform: Form 11">
            <a:extLst>
              <a:ext uri="{FF2B5EF4-FFF2-40B4-BE49-F238E27FC236}">
                <a16:creationId xmlns:a16="http://schemas.microsoft.com/office/drawing/2014/main" id="{FF63CB8B-E27D-E6BF-6589-A287EB885C49}"/>
              </a:ext>
            </a:extLst>
          </p:cNvPr>
          <p:cNvSpPr/>
          <p:nvPr/>
        </p:nvSpPr>
        <p:spPr>
          <a:xfrm>
            <a:off x="4514697" y="3730497"/>
            <a:ext cx="1990960" cy="114561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marL="0" marR="0" lvl="0" indent="0" algn="ctr" defTabSz="948243" rtl="0" eaLnBrk="1" fontAlgn="auto" latinLnBrk="0" hangingPunct="1">
              <a:lnSpc>
                <a:spcPct val="90000"/>
              </a:lnSpc>
              <a:spcBef>
                <a:spcPct val="0"/>
              </a:spcBef>
              <a:spcAft>
                <a:spcPts val="0"/>
              </a:spcAft>
              <a:buClrTx/>
              <a:buSzTx/>
              <a:buFontTx/>
              <a:buNone/>
              <a:tabLst/>
              <a:defRPr/>
            </a:pPr>
            <a:r>
              <a:rPr kumimoji="0" lang="de-DE" sz="1500" i="0" u="none" strike="noStrike" kern="1200" cap="none" spc="0" normalizeH="0" baseline="0" noProof="0" dirty="0">
                <a:ln>
                  <a:noFill/>
                </a:ln>
                <a:solidFill>
                  <a:srgbClr val="00725B"/>
                </a:solidFill>
                <a:effectLst/>
                <a:uLnTx/>
                <a:uFillTx/>
                <a:latin typeface="+mj-lt"/>
                <a:ea typeface="+mn-ea"/>
                <a:cs typeface="+mn-cs"/>
              </a:rPr>
              <a:t>U-Materialien</a:t>
            </a:r>
            <a:endParaRPr lang="de-DE" sz="1500" i="0" u="none" strike="noStrike" kern="1200" cap="none" spc="0" normalizeH="0" baseline="0" noProof="0" dirty="0">
              <a:ln>
                <a:noFill/>
              </a:ln>
              <a:solidFill>
                <a:srgbClr val="00725B"/>
              </a:solidFill>
              <a:effectLst/>
              <a:uLnTx/>
              <a:uFillTx/>
              <a:latin typeface="+mj-lt"/>
            </a:endParaRPr>
          </a:p>
          <a:p>
            <a:pPr marL="0" marR="0" lvl="0" indent="0" algn="ctr" defTabSz="948243" rtl="0" eaLnBrk="1" fontAlgn="auto" latinLnBrk="0" hangingPunct="1">
              <a:lnSpc>
                <a:spcPct val="90000"/>
              </a:lnSpc>
              <a:spcBef>
                <a:spcPct val="0"/>
              </a:spcBef>
              <a:spcAft>
                <a:spcPts val="0"/>
              </a:spcAft>
              <a:buClrTx/>
              <a:buSzTx/>
              <a:buFontTx/>
              <a:buNone/>
              <a:tabLst/>
              <a:defRPr/>
            </a:pPr>
            <a:r>
              <a:rPr kumimoji="0" lang="de-DE" sz="1500" i="0" u="none" strike="noStrike" kern="1200" cap="none" spc="0" normalizeH="0" baseline="0" noProof="0" dirty="0">
                <a:ln>
                  <a:noFill/>
                </a:ln>
                <a:solidFill>
                  <a:srgbClr val="00725B"/>
                </a:solidFill>
                <a:effectLst/>
                <a:uLnTx/>
                <a:uFillTx/>
                <a:latin typeface="+mj-lt"/>
                <a:ea typeface="+mn-ea"/>
                <a:cs typeface="+mn-cs"/>
              </a:rPr>
              <a:t>Übersichten</a:t>
            </a:r>
            <a:endParaRPr lang="de-DE" sz="1500" i="0" u="none" strike="noStrike" kern="1200" cap="none" spc="0" normalizeH="0" baseline="0" noProof="0" dirty="0">
              <a:ln>
                <a:noFill/>
              </a:ln>
              <a:solidFill>
                <a:srgbClr val="00725B"/>
              </a:solidFill>
              <a:effectLst/>
              <a:uLnTx/>
              <a:uFillTx/>
              <a:latin typeface="+mj-lt"/>
            </a:endParaRPr>
          </a:p>
          <a:p>
            <a:pPr lvl="0" algn="ctr" defTabSz="948243">
              <a:lnSpc>
                <a:spcPct val="90000"/>
              </a:lnSpc>
              <a:spcBef>
                <a:spcPct val="0"/>
              </a:spcBef>
              <a:defRPr/>
            </a:pPr>
            <a:r>
              <a:rPr lang="de-DE" sz="1500" dirty="0">
                <a:solidFill>
                  <a:srgbClr val="00725B"/>
                </a:solidFill>
                <a:latin typeface="+mj-lt"/>
                <a:ea typeface="+mn-lt"/>
                <a:cs typeface="+mn-lt"/>
              </a:rPr>
              <a:t>Literaturrecherche</a:t>
            </a:r>
            <a:endParaRPr lang="de-DE" sz="1500" dirty="0">
              <a:latin typeface="+mj-lt"/>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13" name="Freihandform: Form 12">
            <a:extLst>
              <a:ext uri="{FF2B5EF4-FFF2-40B4-BE49-F238E27FC236}">
                <a16:creationId xmlns:a16="http://schemas.microsoft.com/office/drawing/2014/main" id="{A3174608-6410-AE96-B165-36BA14C6D09A}"/>
              </a:ext>
            </a:extLst>
          </p:cNvPr>
          <p:cNvSpPr/>
          <p:nvPr/>
        </p:nvSpPr>
        <p:spPr>
          <a:xfrm>
            <a:off x="6800727" y="1409031"/>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III</a:t>
            </a:r>
            <a:endParaRPr kumimoji="0" lang="de-DE" sz="2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4" name="Freihandform: Form 13">
            <a:extLst>
              <a:ext uri="{FF2B5EF4-FFF2-40B4-BE49-F238E27FC236}">
                <a16:creationId xmlns:a16="http://schemas.microsoft.com/office/drawing/2014/main" id="{13AC1D1D-E352-B620-98CE-430E20986F10}"/>
              </a:ext>
            </a:extLst>
          </p:cNvPr>
          <p:cNvSpPr/>
          <p:nvPr/>
        </p:nvSpPr>
        <p:spPr>
          <a:xfrm>
            <a:off x="6995560" y="2477413"/>
            <a:ext cx="3271520"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2</a:t>
            </a:r>
          </a:p>
        </p:txBody>
      </p:sp>
      <p:sp>
        <p:nvSpPr>
          <p:cNvPr id="818" name="Pfeil: nach unten gekrümmt 817">
            <a:extLst>
              <a:ext uri="{FF2B5EF4-FFF2-40B4-BE49-F238E27FC236}">
                <a16:creationId xmlns:a16="http://schemas.microsoft.com/office/drawing/2014/main" id="{B55D9A42-B75D-6B59-68AF-7A1878EF582C}"/>
              </a:ext>
            </a:extLst>
          </p:cNvPr>
          <p:cNvSpPr/>
          <p:nvPr/>
        </p:nvSpPr>
        <p:spPr>
          <a:xfrm rot="10800000">
            <a:off x="5851970" y="5058418"/>
            <a:ext cx="1710905" cy="50320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7" name="Titel 1">
            <a:extLst>
              <a:ext uri="{FF2B5EF4-FFF2-40B4-BE49-F238E27FC236}">
                <a16:creationId xmlns:a16="http://schemas.microsoft.com/office/drawing/2014/main" id="{E488684D-5A04-990F-6C10-E83E2EB7B6CA}"/>
              </a:ext>
            </a:extLst>
          </p:cNvPr>
          <p:cNvSpPr>
            <a:spLocks noGrp="1"/>
          </p:cNvSpPr>
          <p:nvPr>
            <p:ph type="title"/>
          </p:nvPr>
        </p:nvSpPr>
        <p:spPr>
          <a:xfrm>
            <a:off x="540600" y="392304"/>
            <a:ext cx="1081140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latin typeface="+mn-lt"/>
                <a:cs typeface="Arial"/>
              </a:rPr>
              <a:t>Inhalte und Ablauf des Fortbildungsmoduls</a:t>
            </a:r>
            <a:br>
              <a:rPr lang="de-DE" sz="3200" b="1" dirty="0">
                <a:solidFill>
                  <a:schemeClr val="bg1"/>
                </a:solidFill>
                <a:latin typeface="+mj-lt"/>
                <a:cs typeface="Arial"/>
              </a:rPr>
            </a:br>
            <a:r>
              <a:rPr lang="de-DE" dirty="0">
                <a:solidFill>
                  <a:schemeClr val="bg1"/>
                </a:solidFill>
                <a:ea typeface="+mn-lt"/>
                <a:cs typeface="+mn-lt"/>
              </a:rPr>
              <a:t>Funktionaler Zusammenhang</a:t>
            </a:r>
            <a:endParaRPr lang="de-DE" sz="2400" dirty="0">
              <a:solidFill>
                <a:schemeClr val="bg1"/>
              </a:solidFill>
              <a:latin typeface="+mj-lt"/>
            </a:endParaRPr>
          </a:p>
        </p:txBody>
      </p:sp>
      <p:sp>
        <p:nvSpPr>
          <p:cNvPr id="28" name="Freihandform: Form 27">
            <a:extLst>
              <a:ext uri="{FF2B5EF4-FFF2-40B4-BE49-F238E27FC236}">
                <a16:creationId xmlns:a16="http://schemas.microsoft.com/office/drawing/2014/main" id="{20619D02-FCCA-3164-785B-E14585982487}"/>
              </a:ext>
            </a:extLst>
          </p:cNvPr>
          <p:cNvSpPr/>
          <p:nvPr/>
        </p:nvSpPr>
        <p:spPr>
          <a:xfrm>
            <a:off x="1002393" y="3462426"/>
            <a:ext cx="2904527"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algn="ctr" defTabSz="948243">
              <a:lnSpc>
                <a:spcPct val="90000"/>
              </a:lnSpc>
              <a:spcBef>
                <a:spcPct val="0"/>
              </a:spcBef>
              <a:spcAft>
                <a:spcPct val="35000"/>
              </a:spcAft>
              <a:defRPr/>
            </a:pPr>
            <a:r>
              <a:rPr kumimoji="0" lang="de-DE" sz="1600" i="0" u="none" strike="noStrike" kern="1200" cap="none" spc="0" normalizeH="0" baseline="0" noProof="0" dirty="0">
                <a:ln>
                  <a:noFill/>
                </a:ln>
                <a:solidFill>
                  <a:srgbClr val="00725B"/>
                </a:solidFill>
                <a:effectLst/>
                <a:uLnTx/>
                <a:uFillTx/>
                <a:latin typeface="Kantumruy Pro"/>
                <a:ea typeface="+mn-ea"/>
                <a:cs typeface="+mn-cs"/>
              </a:rPr>
              <a:t>Fachdidaktische Grundlagen I </a:t>
            </a:r>
            <a:r>
              <a:rPr lang="de-DE" sz="1600" dirty="0">
                <a:solidFill>
                  <a:srgbClr val="00725B"/>
                </a:solidFill>
                <a:ea typeface="+mn-lt"/>
                <a:cs typeface="+mn-lt"/>
              </a:rPr>
              <a:t>Analyse </a:t>
            </a:r>
            <a:r>
              <a:rPr lang="de-DE" sz="1600" dirty="0">
                <a:solidFill>
                  <a:srgbClr val="00725B"/>
                </a:solidFill>
                <a:latin typeface="Kantumruy Pro"/>
              </a:rPr>
              <a:t>und</a:t>
            </a:r>
            <a:r>
              <a:rPr kumimoji="0" lang="de-DE" sz="1600" i="0" u="none" strike="noStrike" kern="1200" cap="none" spc="0" normalizeH="0" baseline="0" noProof="0" dirty="0">
                <a:ln>
                  <a:noFill/>
                </a:ln>
                <a:solidFill>
                  <a:srgbClr val="00725B"/>
                </a:solidFill>
                <a:effectLst/>
                <a:uLnTx/>
                <a:uFillTx/>
                <a:latin typeface="Kantumruy Pro"/>
                <a:ea typeface="+mn-ea"/>
                <a:cs typeface="+mn-cs"/>
              </a:rPr>
              <a:t> </a:t>
            </a:r>
            <a:r>
              <a:rPr lang="de-DE" sz="1600" dirty="0">
                <a:solidFill>
                  <a:srgbClr val="00725B"/>
                </a:solidFill>
                <a:ea typeface="+mn-lt"/>
                <a:cs typeface="+mn-lt"/>
              </a:rPr>
              <a:t>Erprobung </a:t>
            </a:r>
            <a:r>
              <a:rPr lang="de-DE" sz="1600" dirty="0">
                <a:solidFill>
                  <a:srgbClr val="00725B"/>
                </a:solidFill>
                <a:latin typeface="Kantumruy Pro"/>
              </a:rPr>
              <a:t>von</a:t>
            </a:r>
            <a:r>
              <a:rPr kumimoji="0" lang="de-DE" sz="1600" i="0" u="none" strike="noStrike" kern="1200" cap="none" spc="0" normalizeH="0" baseline="0" noProof="0" dirty="0">
                <a:ln>
                  <a:noFill/>
                </a:ln>
                <a:solidFill>
                  <a:srgbClr val="00725B"/>
                </a:solidFill>
                <a:effectLst/>
                <a:uLnTx/>
                <a:uFillTx/>
                <a:latin typeface="Kantumruy Pro"/>
                <a:ea typeface="+mn-ea"/>
                <a:cs typeface="+mn-cs"/>
              </a:rPr>
              <a:t> digital gestützten Lernumgebungen</a:t>
            </a:r>
            <a:endParaRPr lang="de-DE" sz="1600" i="0" u="none" strike="noStrike" kern="1200" cap="none" spc="0" normalizeH="0" baseline="0" noProof="0" dirty="0">
              <a:ln>
                <a:noFill/>
              </a:ln>
              <a:solidFill>
                <a:srgbClr val="00725B"/>
              </a:solidFill>
              <a:effectLst/>
              <a:uLnTx/>
              <a:uFillTx/>
              <a:latin typeface="Kantumruy Pro"/>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29" name="Freihandform: Form 28">
            <a:extLst>
              <a:ext uri="{FF2B5EF4-FFF2-40B4-BE49-F238E27FC236}">
                <a16:creationId xmlns:a16="http://schemas.microsoft.com/office/drawing/2014/main" id="{74E1DD67-C282-768E-63FA-1E9C98035706}"/>
              </a:ext>
            </a:extLst>
          </p:cNvPr>
          <p:cNvSpPr/>
          <p:nvPr/>
        </p:nvSpPr>
        <p:spPr>
          <a:xfrm>
            <a:off x="6995559" y="3516961"/>
            <a:ext cx="3193615"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25B"/>
              </a:solidFill>
              <a:effectLst/>
              <a:uLnTx/>
              <a:uFillTx/>
              <a:latin typeface="Kantumruy Pro"/>
              <a:ea typeface="+mn-ea"/>
              <a:cs typeface="+mn-cs"/>
            </a:endParaRPr>
          </a:p>
          <a:p>
            <a:pPr algn="ctr" defTabSz="948243">
              <a:lnSpc>
                <a:spcPct val="90000"/>
              </a:lnSpc>
              <a:spcBef>
                <a:spcPct val="0"/>
              </a:spcBef>
              <a:spcAft>
                <a:spcPct val="35000"/>
              </a:spcAft>
              <a:defRPr/>
            </a:pPr>
            <a:r>
              <a:rPr lang="de-DE" sz="1600" dirty="0">
                <a:solidFill>
                  <a:srgbClr val="00725B"/>
                </a:solidFill>
                <a:latin typeface="Kantumruy Pro"/>
              </a:rPr>
              <a:t>Fachdidaktische Grundlagen II Reflexion von Praxisbeispielen: Schülerprodukte analysieren und diagnosegestützt fördern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32" name="Freihandform: Form 31">
            <a:extLst>
              <a:ext uri="{FF2B5EF4-FFF2-40B4-BE49-F238E27FC236}">
                <a16:creationId xmlns:a16="http://schemas.microsoft.com/office/drawing/2014/main" id="{EADDFF9A-DE4E-6966-AEAA-7D892C449985}"/>
              </a:ext>
            </a:extLst>
          </p:cNvPr>
          <p:cNvSpPr/>
          <p:nvPr/>
        </p:nvSpPr>
        <p:spPr>
          <a:xfrm>
            <a:off x="10507801" y="1411534"/>
            <a:ext cx="1212161" cy="3558771"/>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endParaRPr kumimoji="0" lang="de-DE" sz="3067"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9" name="Freihandform: Form 38">
            <a:extLst>
              <a:ext uri="{FF2B5EF4-FFF2-40B4-BE49-F238E27FC236}">
                <a16:creationId xmlns:a16="http://schemas.microsoft.com/office/drawing/2014/main" id="{5058BAF3-1A22-7FDF-84B9-39CE11F04ECA}"/>
              </a:ext>
            </a:extLst>
          </p:cNvPr>
          <p:cNvSpPr/>
          <p:nvPr/>
        </p:nvSpPr>
        <p:spPr>
          <a:xfrm>
            <a:off x="10684418" y="2495871"/>
            <a:ext cx="858924" cy="598108"/>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PLG</a:t>
            </a:r>
          </a:p>
        </p:txBody>
      </p:sp>
      <p:sp>
        <p:nvSpPr>
          <p:cNvPr id="30" name="Textfeld 29">
            <a:extLst>
              <a:ext uri="{FF2B5EF4-FFF2-40B4-BE49-F238E27FC236}">
                <a16:creationId xmlns:a16="http://schemas.microsoft.com/office/drawing/2014/main" id="{47F81CEC-C978-C2CA-2CE7-3977BED9C701}"/>
              </a:ext>
            </a:extLst>
          </p:cNvPr>
          <p:cNvSpPr txBox="1"/>
          <p:nvPr/>
        </p:nvSpPr>
        <p:spPr bwMode="auto">
          <a:xfrm>
            <a:off x="10493352" y="4973400"/>
            <a:ext cx="254479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U-Entwicklung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in Schulteams</a:t>
            </a:r>
            <a:endParaRPr kumimoji="0" lang="de-DE" sz="1500" b="1" i="0" u="none" strike="noStrike" kern="1200" cap="none" spc="0" normalizeH="0" baseline="0" noProof="0" dirty="0">
              <a:ln>
                <a:noFill/>
              </a:ln>
              <a:solidFill>
                <a:srgbClr val="002060"/>
              </a:solidFill>
              <a:effectLst/>
              <a:uLnTx/>
              <a:uFillTx/>
              <a:latin typeface="Kantumruy Pro"/>
              <a:ea typeface="+mn-ea"/>
            </a:endParaRPr>
          </a:p>
        </p:txBody>
      </p:sp>
      <p:pic>
        <p:nvPicPr>
          <p:cNvPr id="5" name="Grafik 4">
            <a:extLst>
              <a:ext uri="{FF2B5EF4-FFF2-40B4-BE49-F238E27FC236}">
                <a16:creationId xmlns:a16="http://schemas.microsoft.com/office/drawing/2014/main" id="{DF105C21-DEB8-7B2D-DC28-D3A9A1E116DE}"/>
              </a:ext>
            </a:extLst>
          </p:cNvPr>
          <p:cNvPicPr>
            <a:picLocks noChangeAspect="1"/>
          </p:cNvPicPr>
          <p:nvPr/>
        </p:nvPicPr>
        <p:blipFill rotWithShape="1">
          <a:blip r:embed="rId4"/>
          <a:srcRect l="6594" r="15133"/>
          <a:stretch/>
        </p:blipFill>
        <p:spPr>
          <a:xfrm>
            <a:off x="10604916" y="1607601"/>
            <a:ext cx="1017925" cy="756920"/>
          </a:xfrm>
          <a:prstGeom prst="rect">
            <a:avLst/>
          </a:prstGeom>
        </p:spPr>
      </p:pic>
      <p:pic>
        <p:nvPicPr>
          <p:cNvPr id="3" name="Grafik 2">
            <a:extLst>
              <a:ext uri="{FF2B5EF4-FFF2-40B4-BE49-F238E27FC236}">
                <a16:creationId xmlns:a16="http://schemas.microsoft.com/office/drawing/2014/main" id="{AD3B4C5F-2942-B332-0497-BD791A328346}"/>
              </a:ext>
            </a:extLst>
          </p:cNvPr>
          <p:cNvPicPr>
            <a:picLocks noChangeAspect="1"/>
          </p:cNvPicPr>
          <p:nvPr/>
        </p:nvPicPr>
        <p:blipFill rotWithShape="1">
          <a:blip r:embed="rId5"/>
          <a:srcRect l="27717" t="4256" b="11411"/>
          <a:stretch/>
        </p:blipFill>
        <p:spPr>
          <a:xfrm rot="5400000">
            <a:off x="10558676" y="3549980"/>
            <a:ext cx="1110405" cy="971637"/>
          </a:xfrm>
          <a:prstGeom prst="rect">
            <a:avLst/>
          </a:prstGeom>
        </p:spPr>
      </p:pic>
      <p:sp>
        <p:nvSpPr>
          <p:cNvPr id="2" name="Foliennummernplatzhalter 3">
            <a:extLst>
              <a:ext uri="{FF2B5EF4-FFF2-40B4-BE49-F238E27FC236}">
                <a16:creationId xmlns:a16="http://schemas.microsoft.com/office/drawing/2014/main" id="{C5624E64-79AD-AB6E-51D0-9C10E2B3C40E}"/>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7</a:t>
            </a:fld>
            <a:endParaRPr lang="de-DE" dirty="0"/>
          </a:p>
        </p:txBody>
      </p:sp>
      <p:sp>
        <p:nvSpPr>
          <p:cNvPr id="35" name="Rechteck 34">
            <a:extLst>
              <a:ext uri="{FF2B5EF4-FFF2-40B4-BE49-F238E27FC236}">
                <a16:creationId xmlns:a16="http://schemas.microsoft.com/office/drawing/2014/main" id="{F0E879E5-525F-BA5D-497A-3C33238FD5C8}"/>
              </a:ext>
            </a:extLst>
          </p:cNvPr>
          <p:cNvSpPr/>
          <p:nvPr/>
        </p:nvSpPr>
        <p:spPr>
          <a:xfrm>
            <a:off x="10493352" y="1224213"/>
            <a:ext cx="1521680" cy="4929492"/>
          </a:xfrm>
          <a:prstGeom prst="rect">
            <a:avLst/>
          </a:prstGeom>
          <a:solidFill>
            <a:schemeClr val="tx1">
              <a:alpha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Freihandform: Form 5">
            <a:extLst>
              <a:ext uri="{FF2B5EF4-FFF2-40B4-BE49-F238E27FC236}">
                <a16:creationId xmlns:a16="http://schemas.microsoft.com/office/drawing/2014/main" id="{586AB6B8-9794-C3FC-5382-454BB50F34C2}"/>
              </a:ext>
            </a:extLst>
          </p:cNvPr>
          <p:cNvSpPr/>
          <p:nvPr/>
        </p:nvSpPr>
        <p:spPr>
          <a:xfrm>
            <a:off x="1000155" y="3244170"/>
            <a:ext cx="2990460" cy="2589987"/>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285750" indent="-285750" defTabSz="948243">
              <a:lnSpc>
                <a:spcPct val="90000"/>
              </a:lnSpc>
              <a:spcBef>
                <a:spcPct val="0"/>
              </a:spcBef>
              <a:spcAft>
                <a:spcPct val="35000"/>
              </a:spcAft>
              <a:buFont typeface="Calibri"/>
              <a:buChar char="-"/>
              <a:defRPr/>
            </a:pPr>
            <a:r>
              <a:rPr lang="de-DE" sz="1500" dirty="0">
                <a:solidFill>
                  <a:srgbClr val="00725B"/>
                </a:solidFill>
                <a:latin typeface="Kantumruy Pro"/>
              </a:rPr>
              <a:t>Aspekte Funktionalen Denkens (Grundvorstellungen)</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Kantumruy Pro"/>
              </a:rPr>
              <a:t>Darstellungen und Darstellungswechsel von Funktionen</a:t>
            </a:r>
            <a:endParaRPr lang="de-DE" sz="1500" dirty="0">
              <a:solidFill>
                <a:srgbClr val="00725B"/>
              </a:solidFill>
            </a:endParaRP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Kantumruy Pro"/>
              </a:rPr>
              <a:t>Experimentieren mit Gegenständen (Wippe) und mit digitaler Unterstützung </a:t>
            </a:r>
          </a:p>
          <a:p>
            <a:pPr marL="285750" indent="-285750" defTabSz="948243">
              <a:lnSpc>
                <a:spcPct val="90000"/>
              </a:lnSpc>
              <a:spcBef>
                <a:spcPct val="0"/>
              </a:spcBef>
              <a:spcAft>
                <a:spcPct val="35000"/>
              </a:spcAft>
              <a:buFont typeface="Calibri"/>
              <a:buChar char="-"/>
              <a:defRPr/>
            </a:pPr>
            <a:r>
              <a:rPr lang="de-DE" sz="1500" dirty="0">
                <a:solidFill>
                  <a:srgbClr val="00725B"/>
                </a:solidFill>
              </a:rPr>
              <a:t>Experimentieren mit GeoGebra (Rechteck)</a:t>
            </a:r>
          </a:p>
        </p:txBody>
      </p:sp>
      <p:sp>
        <p:nvSpPr>
          <p:cNvPr id="16" name="Freihandform: Form 15">
            <a:extLst>
              <a:ext uri="{FF2B5EF4-FFF2-40B4-BE49-F238E27FC236}">
                <a16:creationId xmlns:a16="http://schemas.microsoft.com/office/drawing/2014/main" id="{63C86CA5-9817-DACB-5503-91DBB69D1535}"/>
              </a:ext>
            </a:extLst>
          </p:cNvPr>
          <p:cNvSpPr/>
          <p:nvPr/>
        </p:nvSpPr>
        <p:spPr>
          <a:xfrm>
            <a:off x="6984704" y="3228791"/>
            <a:ext cx="3213577" cy="258998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285750" indent="-285750" defTabSz="948243">
              <a:lnSpc>
                <a:spcPct val="90000"/>
              </a:lnSpc>
              <a:spcBef>
                <a:spcPct val="0"/>
              </a:spcBef>
              <a:spcAft>
                <a:spcPct val="35000"/>
              </a:spcAft>
              <a:buFont typeface="Calibri"/>
              <a:buChar char="-"/>
            </a:pPr>
            <a:r>
              <a:rPr lang="de-DE" sz="1500" dirty="0">
                <a:solidFill>
                  <a:srgbClr val="00725B"/>
                </a:solidFill>
                <a:latin typeface="Kantumruy Pro"/>
              </a:rPr>
              <a:t>Diagnose von Fehlvorstellungen</a:t>
            </a:r>
            <a:endParaRPr lang="en-US" sz="1500" dirty="0">
              <a:solidFill>
                <a:srgbClr val="00725B"/>
              </a:solidFill>
              <a:latin typeface="Kantumruy Pro"/>
            </a:endParaRPr>
          </a:p>
          <a:p>
            <a:pPr marL="285750" indent="-285750" defTabSz="948243">
              <a:lnSpc>
                <a:spcPct val="90000"/>
              </a:lnSpc>
              <a:spcBef>
                <a:spcPct val="0"/>
              </a:spcBef>
              <a:spcAft>
                <a:spcPct val="35000"/>
              </a:spcAft>
              <a:buFont typeface="Calibri"/>
              <a:buChar char="-"/>
            </a:pPr>
            <a:r>
              <a:rPr lang="de-DE" sz="1500" dirty="0">
                <a:solidFill>
                  <a:srgbClr val="00725B"/>
                </a:solidFill>
                <a:latin typeface="Kantumruy Pro"/>
              </a:rPr>
              <a:t>Diagnoseinstrumente</a:t>
            </a:r>
            <a:endParaRPr lang="en-US" sz="1500" dirty="0">
              <a:solidFill>
                <a:srgbClr val="00725B"/>
              </a:solidFill>
              <a:latin typeface="Kantumruy Pro"/>
            </a:endParaRPr>
          </a:p>
          <a:p>
            <a:pPr marL="285750" indent="-285750" defTabSz="948243">
              <a:lnSpc>
                <a:spcPct val="90000"/>
              </a:lnSpc>
              <a:spcBef>
                <a:spcPct val="0"/>
              </a:spcBef>
              <a:spcAft>
                <a:spcPct val="35000"/>
              </a:spcAft>
              <a:buFont typeface="Calibri"/>
              <a:buChar char="-"/>
            </a:pPr>
            <a:r>
              <a:rPr lang="de-DE" sz="1500" dirty="0">
                <a:solidFill>
                  <a:srgbClr val="00725B"/>
                </a:solidFill>
                <a:latin typeface="Kantumruy Pro"/>
              </a:rPr>
              <a:t>Adaptive Förderung Funktionalen Denkens gestützt auf diagnostischen Erkenntnissen</a:t>
            </a:r>
          </a:p>
        </p:txBody>
      </p:sp>
    </p:spTree>
    <p:custDataLst>
      <p:tags r:id="rId1"/>
    </p:custDataLst>
    <p:extLst>
      <p:ext uri="{BB962C8B-B14F-4D97-AF65-F5344CB8AC3E}">
        <p14:creationId xmlns:p14="http://schemas.microsoft.com/office/powerpoint/2010/main" val="937410004"/>
      </p:ext>
    </p:extLst>
  </p:cSld>
  <p:clrMapOvr>
    <a:masterClrMapping/>
  </p:clrMapOvr>
  <mc:AlternateContent xmlns:mc="http://schemas.openxmlformats.org/markup-compatibility/2006" xmlns:p14="http://schemas.microsoft.com/office/powerpoint/2010/main">
    <mc:Choice Requires="p14">
      <p:transition spd="slow" p14:dur="2000" advTm="54741"/>
    </mc:Choice>
    <mc:Fallback xmlns="">
      <p:transition spd="slow" advTm="5474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B35BE151-AD25-69CE-E21D-C4A630DE08F3}"/>
              </a:ext>
            </a:extLst>
          </p:cNvPr>
          <p:cNvSpPr>
            <a:spLocks noGrp="1"/>
          </p:cNvSpPr>
          <p:nvPr>
            <p:ph sz="quarter" idx="13"/>
          </p:nvPr>
        </p:nvSpPr>
        <p:spPr>
          <a:xfrm>
            <a:off x="624255" y="2582617"/>
            <a:ext cx="10387061" cy="1385880"/>
          </a:xfrm>
        </p:spPr>
        <p:txBody>
          <a:bodyPr/>
          <a:lstStyle/>
          <a:p>
            <a:r>
              <a:rPr lang="de-DE" sz="3200" dirty="0">
                <a:latin typeface="+mn-lt"/>
              </a:rPr>
              <a:t>Ausgangslage an meiner Schule …</a:t>
            </a:r>
          </a:p>
          <a:p>
            <a:endParaRPr lang="de-DE" sz="3200" dirty="0">
              <a:latin typeface="+mn-lt"/>
            </a:endParaRPr>
          </a:p>
          <a:p>
            <a:endParaRPr lang="de-DE" sz="3200" dirty="0">
              <a:latin typeface="+mn-lt"/>
            </a:endParaRPr>
          </a:p>
          <a:p>
            <a:endParaRPr lang="de-DE" sz="3200" dirty="0">
              <a:latin typeface="+mn-lt"/>
            </a:endParaRPr>
          </a:p>
          <a:p>
            <a:r>
              <a:rPr lang="de-DE" sz="3200" dirty="0">
                <a:latin typeface="+mn-lt"/>
              </a:rPr>
              <a:t>Meine Motivation, an der Fortbildung teilzunehmen …</a:t>
            </a:r>
          </a:p>
          <a:p>
            <a:endParaRPr lang="de-DE" sz="3200" dirty="0">
              <a:latin typeface="+mn-lt"/>
            </a:endParaRPr>
          </a:p>
          <a:p>
            <a:endParaRPr lang="de-DE" sz="3200" dirty="0">
              <a:latin typeface="+mn-lt"/>
            </a:endParaRPr>
          </a:p>
        </p:txBody>
      </p:sp>
      <p:sp>
        <p:nvSpPr>
          <p:cNvPr id="4" name="Foliennummernplatzhalter 5">
            <a:extLst>
              <a:ext uri="{FF2B5EF4-FFF2-40B4-BE49-F238E27FC236}">
                <a16:creationId xmlns:a16="http://schemas.microsoft.com/office/drawing/2014/main" id="{BA1020E8-52E1-ED63-D260-0346EE783234}"/>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8</a:t>
            </a:fld>
            <a:endParaRPr lang="de-DE" dirty="0"/>
          </a:p>
        </p:txBody>
      </p:sp>
      <p:sp>
        <p:nvSpPr>
          <p:cNvPr id="8" name="Titel 1">
            <a:extLst>
              <a:ext uri="{FF2B5EF4-FFF2-40B4-BE49-F238E27FC236}">
                <a16:creationId xmlns:a16="http://schemas.microsoft.com/office/drawing/2014/main" id="{23875083-57FD-4847-B8F5-D233BA33233A}"/>
              </a:ext>
            </a:extLst>
          </p:cNvPr>
          <p:cNvSpPr>
            <a:spLocks noGrp="1"/>
          </p:cNvSpPr>
          <p:nvPr>
            <p:ph type="title"/>
          </p:nvPr>
        </p:nvSpPr>
        <p:spPr>
          <a:xfrm>
            <a:off x="243260" y="392304"/>
            <a:ext cx="1170548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cs typeface="Arial"/>
              </a:rPr>
              <a:t>Denkmoment</a:t>
            </a:r>
            <a:br>
              <a:rPr lang="de-DE" sz="3200" b="1" dirty="0">
                <a:latin typeface="+mj-lt"/>
                <a:cs typeface="Arial"/>
              </a:rPr>
            </a:br>
            <a:endParaRPr lang="de-DE" spc="-1" dirty="0">
              <a:solidFill>
                <a:srgbClr val="0070C0"/>
              </a:solidFill>
              <a:ea typeface="+mn-lt"/>
              <a:cs typeface="+mn-lt"/>
            </a:endParaRPr>
          </a:p>
        </p:txBody>
      </p:sp>
    </p:spTree>
    <p:extLst>
      <p:ext uri="{BB962C8B-B14F-4D97-AF65-F5344CB8AC3E}">
        <p14:creationId xmlns:p14="http://schemas.microsoft.com/office/powerpoint/2010/main" val="2663092626"/>
      </p:ext>
    </p:extLst>
  </p:cSld>
  <p:clrMapOvr>
    <a:masterClrMapping/>
  </p:clrMapOvr>
  <mc:AlternateContent xmlns:mc="http://schemas.openxmlformats.org/markup-compatibility/2006" xmlns:p14="http://schemas.microsoft.com/office/powerpoint/2010/main">
    <mc:Choice Requires="p14">
      <p:transition spd="slow" p14:dur="2000" advTm="16182"/>
    </mc:Choice>
    <mc:Fallback xmlns="">
      <p:transition spd="slow" advTm="16182"/>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D6496-0269-5648-EF5D-6B2F69801337}"/>
            </a:ext>
          </a:extLst>
        </p:cNvPr>
        <p:cNvGrpSpPr/>
        <p:nvPr/>
      </p:nvGrpSpPr>
      <p:grpSpPr>
        <a:xfrm>
          <a:off x="0" y="0"/>
          <a:ext cx="0" cy="0"/>
          <a:chOff x="0" y="0"/>
          <a:chExt cx="0" cy="0"/>
        </a:xfrm>
      </p:grpSpPr>
      <p:sp>
        <p:nvSpPr>
          <p:cNvPr id="807" name="Pfeil: nach oben gekrümmt 806">
            <a:extLst>
              <a:ext uri="{FF2B5EF4-FFF2-40B4-BE49-F238E27FC236}">
                <a16:creationId xmlns:a16="http://schemas.microsoft.com/office/drawing/2014/main" id="{8683C1CF-8488-A925-4500-2E5FAD2FF105}"/>
              </a:ext>
            </a:extLst>
          </p:cNvPr>
          <p:cNvSpPr/>
          <p:nvPr/>
        </p:nvSpPr>
        <p:spPr>
          <a:xfrm>
            <a:off x="3748327" y="4967967"/>
            <a:ext cx="1416946" cy="517584"/>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7" name="Freihandform: Form 6">
            <a:extLst>
              <a:ext uri="{FF2B5EF4-FFF2-40B4-BE49-F238E27FC236}">
                <a16:creationId xmlns:a16="http://schemas.microsoft.com/office/drawing/2014/main" id="{153FD482-00D0-7ECD-05BC-8629846BBFED}"/>
              </a:ext>
            </a:extLst>
          </p:cNvPr>
          <p:cNvSpPr/>
          <p:nvPr/>
        </p:nvSpPr>
        <p:spPr>
          <a:xfrm>
            <a:off x="646792" y="1350669"/>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prstClr val="white"/>
                </a:solidFill>
                <a:effectLst/>
                <a:uLnTx/>
                <a:uFillTx/>
                <a:latin typeface="Kantumruy Pro"/>
                <a:ea typeface="+mn-ea"/>
                <a:cs typeface="+mn-cs"/>
              </a:rPr>
              <a:t> </a:t>
            </a:r>
            <a:r>
              <a:rPr kumimoji="0" lang="de-DE" sz="2800" b="1" i="0" u="none" strike="noStrike" kern="1200" cap="none" spc="0" normalizeH="0" baseline="0" noProof="0" dirty="0">
                <a:ln>
                  <a:noFill/>
                </a:ln>
                <a:solidFill>
                  <a:srgbClr val="202334"/>
                </a:solidFill>
                <a:effectLst/>
                <a:uLnTx/>
                <a:uFillTx/>
                <a:latin typeface="Kantumruy Pro"/>
                <a:ea typeface="+mn-ea"/>
                <a:cs typeface="+mn-cs"/>
              </a:rPr>
              <a:t>BAUSTEIN I</a:t>
            </a:r>
          </a:p>
        </p:txBody>
      </p:sp>
      <p:sp>
        <p:nvSpPr>
          <p:cNvPr id="8" name="Freihandform: Form 7">
            <a:extLst>
              <a:ext uri="{FF2B5EF4-FFF2-40B4-BE49-F238E27FC236}">
                <a16:creationId xmlns:a16="http://schemas.microsoft.com/office/drawing/2014/main" id="{54EE54ED-1921-301C-0725-DD80B57EC9AB}"/>
              </a:ext>
            </a:extLst>
          </p:cNvPr>
          <p:cNvSpPr/>
          <p:nvPr/>
        </p:nvSpPr>
        <p:spPr>
          <a:xfrm>
            <a:off x="848759" y="2419051"/>
            <a:ext cx="3262415"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chemeClr val="accent1">
              <a:lumMod val="75000"/>
            </a:schemeClr>
          </a:solid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1</a:t>
            </a:r>
          </a:p>
        </p:txBody>
      </p:sp>
      <p:sp>
        <p:nvSpPr>
          <p:cNvPr id="9" name="Freihandform: Form 8">
            <a:extLst>
              <a:ext uri="{FF2B5EF4-FFF2-40B4-BE49-F238E27FC236}">
                <a16:creationId xmlns:a16="http://schemas.microsoft.com/office/drawing/2014/main" id="{E635579A-D9FD-DACD-340F-71E1E099E95F}"/>
              </a:ext>
            </a:extLst>
          </p:cNvPr>
          <p:cNvSpPr/>
          <p:nvPr/>
        </p:nvSpPr>
        <p:spPr>
          <a:xfrm>
            <a:off x="4353961" y="1350669"/>
            <a:ext cx="2387599"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a:t>
            </a:r>
          </a:p>
        </p:txBody>
      </p:sp>
      <p:sp>
        <p:nvSpPr>
          <p:cNvPr id="10" name="Freihandform: Form 9">
            <a:extLst>
              <a:ext uri="{FF2B5EF4-FFF2-40B4-BE49-F238E27FC236}">
                <a16:creationId xmlns:a16="http://schemas.microsoft.com/office/drawing/2014/main" id="{011B9E13-577B-BF6C-9AED-98204E676F59}"/>
              </a:ext>
            </a:extLst>
          </p:cNvPr>
          <p:cNvSpPr/>
          <p:nvPr/>
        </p:nvSpPr>
        <p:spPr>
          <a:xfrm>
            <a:off x="4514696" y="2198648"/>
            <a:ext cx="1984077" cy="1337569"/>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Erprobung im Unterricht </a:t>
            </a: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individuelle Vertiefung </a:t>
            </a:r>
          </a:p>
        </p:txBody>
      </p:sp>
      <p:sp>
        <p:nvSpPr>
          <p:cNvPr id="12" name="Freihandform: Form 11">
            <a:extLst>
              <a:ext uri="{FF2B5EF4-FFF2-40B4-BE49-F238E27FC236}">
                <a16:creationId xmlns:a16="http://schemas.microsoft.com/office/drawing/2014/main" id="{FF63CB8B-E27D-E6BF-6589-A287EB885C49}"/>
              </a:ext>
            </a:extLst>
          </p:cNvPr>
          <p:cNvSpPr/>
          <p:nvPr/>
        </p:nvSpPr>
        <p:spPr>
          <a:xfrm>
            <a:off x="4514697" y="3672135"/>
            <a:ext cx="1984076" cy="114561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marL="0" marR="0" lvl="0" indent="0" algn="ctr" defTabSz="948243" rtl="0" eaLnBrk="1" fontAlgn="auto" latinLnBrk="0" hangingPunct="1">
              <a:lnSpc>
                <a:spcPct val="90000"/>
              </a:lnSpc>
              <a:spcBef>
                <a:spcPct val="0"/>
              </a:spcBef>
              <a:spcAft>
                <a:spcPts val="0"/>
              </a:spcAft>
              <a:buClrTx/>
              <a:buSzTx/>
              <a:buFontTx/>
              <a:buNone/>
              <a:tabLst/>
              <a:defRPr/>
            </a:pPr>
            <a:r>
              <a:rPr kumimoji="0" lang="de-DE" sz="1500" i="0" u="none" strike="noStrike" kern="1200" cap="none" spc="0" normalizeH="0" baseline="0" noProof="0" dirty="0">
                <a:ln>
                  <a:noFill/>
                </a:ln>
                <a:solidFill>
                  <a:srgbClr val="00725B"/>
                </a:solidFill>
                <a:effectLst/>
                <a:uLnTx/>
                <a:uFillTx/>
                <a:latin typeface="+mj-lt"/>
                <a:ea typeface="+mn-ea"/>
                <a:cs typeface="+mn-cs"/>
              </a:rPr>
              <a:t>U-Materialien</a:t>
            </a:r>
            <a:endParaRPr lang="de-DE" sz="1500" i="0" u="none" strike="noStrike" kern="1200" cap="none" spc="0" normalizeH="0" baseline="0" noProof="0" dirty="0">
              <a:ln>
                <a:noFill/>
              </a:ln>
              <a:solidFill>
                <a:srgbClr val="00725B"/>
              </a:solidFill>
              <a:effectLst/>
              <a:uLnTx/>
              <a:uFillTx/>
              <a:latin typeface="+mj-lt"/>
            </a:endParaRPr>
          </a:p>
          <a:p>
            <a:pPr marL="0" marR="0" lvl="0" indent="0" algn="ctr" defTabSz="948243" rtl="0" eaLnBrk="1" fontAlgn="auto" latinLnBrk="0" hangingPunct="1">
              <a:lnSpc>
                <a:spcPct val="90000"/>
              </a:lnSpc>
              <a:spcBef>
                <a:spcPct val="0"/>
              </a:spcBef>
              <a:spcAft>
                <a:spcPts val="0"/>
              </a:spcAft>
              <a:buClrTx/>
              <a:buSzTx/>
              <a:buFontTx/>
              <a:buNone/>
              <a:tabLst/>
              <a:defRPr/>
            </a:pPr>
            <a:r>
              <a:rPr kumimoji="0" lang="de-DE" sz="1500" i="0" u="none" strike="noStrike" kern="1200" cap="none" spc="0" normalizeH="0" baseline="0" noProof="0" dirty="0">
                <a:ln>
                  <a:noFill/>
                </a:ln>
                <a:solidFill>
                  <a:srgbClr val="00725B"/>
                </a:solidFill>
                <a:effectLst/>
                <a:uLnTx/>
                <a:uFillTx/>
                <a:latin typeface="+mj-lt"/>
                <a:ea typeface="+mn-ea"/>
                <a:cs typeface="+mn-cs"/>
              </a:rPr>
              <a:t>Übersichten</a:t>
            </a:r>
            <a:endParaRPr lang="de-DE" sz="1500" i="0" u="none" strike="noStrike" kern="1200" cap="none" spc="0" normalizeH="0" baseline="0" noProof="0" dirty="0">
              <a:ln>
                <a:noFill/>
              </a:ln>
              <a:solidFill>
                <a:srgbClr val="00725B"/>
              </a:solidFill>
              <a:effectLst/>
              <a:uLnTx/>
              <a:uFillTx/>
              <a:latin typeface="+mj-lt"/>
            </a:endParaRPr>
          </a:p>
          <a:p>
            <a:pPr lvl="0" algn="ctr" defTabSz="948243">
              <a:lnSpc>
                <a:spcPct val="90000"/>
              </a:lnSpc>
              <a:spcBef>
                <a:spcPct val="0"/>
              </a:spcBef>
              <a:defRPr/>
            </a:pPr>
            <a:r>
              <a:rPr lang="de-DE" sz="1500" dirty="0">
                <a:solidFill>
                  <a:srgbClr val="00725B"/>
                </a:solidFill>
                <a:latin typeface="+mj-lt"/>
                <a:ea typeface="+mn-lt"/>
                <a:cs typeface="+mn-lt"/>
              </a:rPr>
              <a:t>Literaturrecherche</a:t>
            </a:r>
            <a:endParaRPr lang="de-DE" sz="1500" dirty="0">
              <a:latin typeface="+mj-lt"/>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13" name="Freihandform: Form 12">
            <a:extLst>
              <a:ext uri="{FF2B5EF4-FFF2-40B4-BE49-F238E27FC236}">
                <a16:creationId xmlns:a16="http://schemas.microsoft.com/office/drawing/2014/main" id="{A3174608-6410-AE96-B165-36BA14C6D09A}"/>
              </a:ext>
            </a:extLst>
          </p:cNvPr>
          <p:cNvSpPr/>
          <p:nvPr/>
        </p:nvSpPr>
        <p:spPr>
          <a:xfrm>
            <a:off x="6800727" y="1350669"/>
            <a:ext cx="3648000" cy="3561272"/>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r>
              <a:rPr kumimoji="0" lang="de-DE" sz="2800" b="1" i="0" u="none" strike="noStrike" kern="1200" cap="none" spc="0" normalizeH="0" baseline="0" noProof="0" dirty="0">
                <a:ln>
                  <a:noFill/>
                </a:ln>
                <a:solidFill>
                  <a:srgbClr val="000000"/>
                </a:solidFill>
                <a:effectLst/>
                <a:uLnTx/>
                <a:uFillTx/>
                <a:latin typeface="Kantumruy Pro"/>
                <a:ea typeface="+mn-ea"/>
                <a:cs typeface="+mn-cs"/>
              </a:rPr>
              <a:t>BAUSTEIN III</a:t>
            </a:r>
            <a:endParaRPr kumimoji="0" lang="de-DE" sz="2800" b="1"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4" name="Freihandform: Form 13">
            <a:extLst>
              <a:ext uri="{FF2B5EF4-FFF2-40B4-BE49-F238E27FC236}">
                <a16:creationId xmlns:a16="http://schemas.microsoft.com/office/drawing/2014/main" id="{13AC1D1D-E352-B620-98CE-430E20986F10}"/>
              </a:ext>
            </a:extLst>
          </p:cNvPr>
          <p:cNvSpPr/>
          <p:nvPr/>
        </p:nvSpPr>
        <p:spPr>
          <a:xfrm>
            <a:off x="6995560" y="2419051"/>
            <a:ext cx="3271520" cy="623880"/>
          </a:xfrm>
          <a:custGeom>
            <a:avLst/>
            <a:gdLst>
              <a:gd name="connsiteX0" fmla="*/ 0 w 1334714"/>
              <a:gd name="connsiteY0" fmla="*/ 133471 h 1736120"/>
              <a:gd name="connsiteX1" fmla="*/ 133471 w 1334714"/>
              <a:gd name="connsiteY1" fmla="*/ 0 h 1736120"/>
              <a:gd name="connsiteX2" fmla="*/ 1201243 w 1334714"/>
              <a:gd name="connsiteY2" fmla="*/ 0 h 1736120"/>
              <a:gd name="connsiteX3" fmla="*/ 1334714 w 1334714"/>
              <a:gd name="connsiteY3" fmla="*/ 133471 h 1736120"/>
              <a:gd name="connsiteX4" fmla="*/ 1334714 w 1334714"/>
              <a:gd name="connsiteY4" fmla="*/ 1602649 h 1736120"/>
              <a:gd name="connsiteX5" fmla="*/ 1201243 w 1334714"/>
              <a:gd name="connsiteY5" fmla="*/ 1736120 h 1736120"/>
              <a:gd name="connsiteX6" fmla="*/ 133471 w 1334714"/>
              <a:gd name="connsiteY6" fmla="*/ 1736120 h 1736120"/>
              <a:gd name="connsiteX7" fmla="*/ 0 w 1334714"/>
              <a:gd name="connsiteY7" fmla="*/ 1602649 h 1736120"/>
              <a:gd name="connsiteX8" fmla="*/ 0 w 1334714"/>
              <a:gd name="connsiteY8" fmla="*/ 133471 h 173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1736120">
                <a:moveTo>
                  <a:pt x="0" y="133471"/>
                </a:moveTo>
                <a:cubicBezTo>
                  <a:pt x="0" y="59757"/>
                  <a:pt x="59757" y="0"/>
                  <a:pt x="133471" y="0"/>
                </a:cubicBezTo>
                <a:lnTo>
                  <a:pt x="1201243" y="0"/>
                </a:lnTo>
                <a:cubicBezTo>
                  <a:pt x="1274957" y="0"/>
                  <a:pt x="1334714" y="59757"/>
                  <a:pt x="1334714" y="133471"/>
                </a:cubicBezTo>
                <a:lnTo>
                  <a:pt x="1334714" y="1602649"/>
                </a:lnTo>
                <a:cubicBezTo>
                  <a:pt x="1334714" y="1676363"/>
                  <a:pt x="1274957" y="1736120"/>
                  <a:pt x="1201243" y="1736120"/>
                </a:cubicBezTo>
                <a:lnTo>
                  <a:pt x="133471" y="1736120"/>
                </a:lnTo>
                <a:cubicBezTo>
                  <a:pt x="59757" y="1736120"/>
                  <a:pt x="0" y="1676363"/>
                  <a:pt x="0" y="1602649"/>
                </a:cubicBezTo>
                <a:lnTo>
                  <a:pt x="0" y="133471"/>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09" tIns="92763" rIns="106309" bIns="92763"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Erarbeitung 2</a:t>
            </a:r>
          </a:p>
        </p:txBody>
      </p:sp>
      <p:sp>
        <p:nvSpPr>
          <p:cNvPr id="818" name="Pfeil: nach unten gekrümmt 817">
            <a:extLst>
              <a:ext uri="{FF2B5EF4-FFF2-40B4-BE49-F238E27FC236}">
                <a16:creationId xmlns:a16="http://schemas.microsoft.com/office/drawing/2014/main" id="{B55D9A42-B75D-6B59-68AF-7A1878EF582C}"/>
              </a:ext>
            </a:extLst>
          </p:cNvPr>
          <p:cNvSpPr/>
          <p:nvPr/>
        </p:nvSpPr>
        <p:spPr>
          <a:xfrm rot="10800000">
            <a:off x="5851970" y="5000056"/>
            <a:ext cx="1710905" cy="50320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de-DE" sz="3200"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17" name="Titel 1">
            <a:extLst>
              <a:ext uri="{FF2B5EF4-FFF2-40B4-BE49-F238E27FC236}">
                <a16:creationId xmlns:a16="http://schemas.microsoft.com/office/drawing/2014/main" id="{E488684D-5A04-990F-6C10-E83E2EB7B6CA}"/>
              </a:ext>
            </a:extLst>
          </p:cNvPr>
          <p:cNvSpPr>
            <a:spLocks noGrp="1"/>
          </p:cNvSpPr>
          <p:nvPr>
            <p:ph type="title"/>
          </p:nvPr>
        </p:nvSpPr>
        <p:spPr>
          <a:xfrm>
            <a:off x="540600" y="392304"/>
            <a:ext cx="10811400" cy="879336"/>
          </a:xfrm>
        </p:spPr>
        <p:txBody>
          <a:bodyPr lIns="121920" tIns="60960" rIns="121920" bIns="60960" anchor="t"/>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r>
              <a:rPr lang="de-DE" sz="3200" b="1" dirty="0">
                <a:solidFill>
                  <a:schemeClr val="bg1"/>
                </a:solidFill>
                <a:latin typeface="+mn-lt"/>
                <a:cs typeface="Arial"/>
              </a:rPr>
              <a:t>Inhalte und Ablauf des Fortbildungsmoduls</a:t>
            </a:r>
            <a:br>
              <a:rPr lang="de-DE" sz="3200" b="1" dirty="0">
                <a:solidFill>
                  <a:schemeClr val="bg1"/>
                </a:solidFill>
                <a:latin typeface="+mj-lt"/>
                <a:cs typeface="Arial"/>
              </a:rPr>
            </a:br>
            <a:r>
              <a:rPr lang="de-DE" dirty="0">
                <a:solidFill>
                  <a:schemeClr val="bg1"/>
                </a:solidFill>
                <a:ea typeface="+mn-lt"/>
                <a:cs typeface="+mn-lt"/>
              </a:rPr>
              <a:t>Funktionaler Zusammenhang</a:t>
            </a:r>
            <a:endParaRPr lang="de-DE" sz="2400" dirty="0">
              <a:solidFill>
                <a:schemeClr val="bg1"/>
              </a:solidFill>
              <a:latin typeface="+mj-lt"/>
            </a:endParaRPr>
          </a:p>
        </p:txBody>
      </p:sp>
      <p:sp>
        <p:nvSpPr>
          <p:cNvPr id="28" name="Freihandform: Form 27">
            <a:extLst>
              <a:ext uri="{FF2B5EF4-FFF2-40B4-BE49-F238E27FC236}">
                <a16:creationId xmlns:a16="http://schemas.microsoft.com/office/drawing/2014/main" id="{20619D02-FCCA-3164-785B-E14585982487}"/>
              </a:ext>
            </a:extLst>
          </p:cNvPr>
          <p:cNvSpPr/>
          <p:nvPr/>
        </p:nvSpPr>
        <p:spPr>
          <a:xfrm>
            <a:off x="1002393" y="3404064"/>
            <a:ext cx="2904527"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0C0"/>
              </a:solidFill>
              <a:effectLst/>
              <a:uLnTx/>
              <a:uFillTx/>
              <a:latin typeface="Kantumruy Pro"/>
              <a:ea typeface="+mn-ea"/>
              <a:cs typeface="+mn-cs"/>
            </a:endParaRPr>
          </a:p>
          <a:p>
            <a:pPr algn="ctr" defTabSz="948243">
              <a:lnSpc>
                <a:spcPct val="90000"/>
              </a:lnSpc>
              <a:spcBef>
                <a:spcPct val="0"/>
              </a:spcBef>
              <a:spcAft>
                <a:spcPct val="35000"/>
              </a:spcAft>
              <a:defRPr/>
            </a:pPr>
            <a:r>
              <a:rPr kumimoji="0" lang="de-DE" sz="1600" b="1" i="0" u="none" strike="noStrike" kern="1200" cap="none" spc="0" normalizeH="0" baseline="0" noProof="0" dirty="0">
                <a:ln>
                  <a:noFill/>
                </a:ln>
                <a:solidFill>
                  <a:srgbClr val="00725B"/>
                </a:solidFill>
                <a:effectLst/>
                <a:uLnTx/>
                <a:uFillTx/>
                <a:latin typeface="Kantumruy Pro"/>
                <a:ea typeface="+mn-ea"/>
                <a:cs typeface="+mn-cs"/>
              </a:rPr>
              <a:t>Fachdidaktische Grundlagen I </a:t>
            </a:r>
            <a:r>
              <a:rPr lang="de-DE" sz="1600" b="1" dirty="0">
                <a:solidFill>
                  <a:srgbClr val="00725B"/>
                </a:solidFill>
                <a:ea typeface="+mn-lt"/>
                <a:cs typeface="+mn-lt"/>
              </a:rPr>
              <a:t>Analyse </a:t>
            </a:r>
            <a:r>
              <a:rPr lang="de-DE" sz="1600" b="1" dirty="0">
                <a:solidFill>
                  <a:srgbClr val="00725B"/>
                </a:solidFill>
                <a:latin typeface="Kantumruy Pro"/>
              </a:rPr>
              <a:t>und</a:t>
            </a:r>
            <a:r>
              <a:rPr kumimoji="0" lang="de-DE" sz="1600" b="1" i="0" u="none" strike="noStrike" kern="1200" cap="none" spc="0" normalizeH="0" baseline="0" noProof="0" dirty="0">
                <a:ln>
                  <a:noFill/>
                </a:ln>
                <a:solidFill>
                  <a:srgbClr val="00725B"/>
                </a:solidFill>
                <a:effectLst/>
                <a:uLnTx/>
                <a:uFillTx/>
                <a:latin typeface="Kantumruy Pro"/>
                <a:ea typeface="+mn-ea"/>
                <a:cs typeface="+mn-cs"/>
              </a:rPr>
              <a:t> </a:t>
            </a:r>
            <a:r>
              <a:rPr lang="de-DE" sz="1600" b="1" dirty="0">
                <a:solidFill>
                  <a:srgbClr val="00725B"/>
                </a:solidFill>
                <a:ea typeface="+mn-lt"/>
                <a:cs typeface="+mn-lt"/>
              </a:rPr>
              <a:t>Erprobung </a:t>
            </a:r>
            <a:r>
              <a:rPr lang="de-DE" sz="1600" b="1" dirty="0">
                <a:solidFill>
                  <a:srgbClr val="00725B"/>
                </a:solidFill>
                <a:latin typeface="Kantumruy Pro"/>
              </a:rPr>
              <a:t>von</a:t>
            </a:r>
            <a:r>
              <a:rPr kumimoji="0" lang="de-DE" sz="1600" b="1" i="0" u="none" strike="noStrike" kern="1200" cap="none" spc="0" normalizeH="0" baseline="0" noProof="0" dirty="0">
                <a:ln>
                  <a:noFill/>
                </a:ln>
                <a:solidFill>
                  <a:srgbClr val="00725B"/>
                </a:solidFill>
                <a:effectLst/>
                <a:uLnTx/>
                <a:uFillTx/>
                <a:latin typeface="Kantumruy Pro"/>
                <a:ea typeface="+mn-ea"/>
                <a:cs typeface="+mn-cs"/>
              </a:rPr>
              <a:t> digital gestützten Lernumgebungen</a:t>
            </a:r>
            <a:endParaRPr lang="de-DE" sz="1600" b="1" i="0" u="none" strike="noStrike" kern="1200" cap="none" spc="0" normalizeH="0" baseline="0" noProof="0" dirty="0">
              <a:ln>
                <a:noFill/>
              </a:ln>
              <a:solidFill>
                <a:srgbClr val="00725B"/>
              </a:solidFill>
              <a:effectLst/>
              <a:uLnTx/>
              <a:uFillTx/>
              <a:latin typeface="Kantumruy Pro"/>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29" name="Freihandform: Form 28">
            <a:extLst>
              <a:ext uri="{FF2B5EF4-FFF2-40B4-BE49-F238E27FC236}">
                <a16:creationId xmlns:a16="http://schemas.microsoft.com/office/drawing/2014/main" id="{74E1DD67-C282-768E-63FA-1E9C98035706}"/>
              </a:ext>
            </a:extLst>
          </p:cNvPr>
          <p:cNvSpPr/>
          <p:nvPr/>
        </p:nvSpPr>
        <p:spPr>
          <a:xfrm>
            <a:off x="7178440" y="3458599"/>
            <a:ext cx="2926080" cy="1037675"/>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endParaRPr kumimoji="0" lang="de-DE" sz="1600" b="0" i="0" u="none" strike="noStrike" kern="1200" cap="none" spc="0" normalizeH="0" baseline="0" noProof="0" dirty="0">
              <a:ln>
                <a:noFill/>
              </a:ln>
              <a:solidFill>
                <a:srgbClr val="00725B"/>
              </a:solidFill>
              <a:effectLst/>
              <a:uLnTx/>
              <a:uFillTx/>
              <a:latin typeface="Kantumruy Pro"/>
              <a:ea typeface="+mn-ea"/>
              <a:cs typeface="+mn-cs"/>
            </a:endParaRPr>
          </a:p>
          <a:p>
            <a:pPr algn="ctr" defTabSz="948243">
              <a:lnSpc>
                <a:spcPct val="90000"/>
              </a:lnSpc>
              <a:spcBef>
                <a:spcPct val="0"/>
              </a:spcBef>
              <a:spcAft>
                <a:spcPct val="35000"/>
              </a:spcAft>
              <a:defRPr/>
            </a:pPr>
            <a:r>
              <a:rPr kumimoji="0" lang="de-DE" sz="1600" b="1" i="0" u="none" strike="noStrike" kern="1200" cap="none" spc="0" normalizeH="0" baseline="0" noProof="0" dirty="0">
                <a:ln>
                  <a:noFill/>
                </a:ln>
                <a:solidFill>
                  <a:srgbClr val="00725B"/>
                </a:solidFill>
                <a:effectLst/>
                <a:uLnTx/>
                <a:uFillTx/>
                <a:latin typeface="Kantumruy Pro"/>
                <a:ea typeface="+mn-ea"/>
                <a:cs typeface="+mn-cs"/>
              </a:rPr>
              <a:t>Fachdidaktische Grundlagen II Reflexion von Praxisbeispielen: </a:t>
            </a:r>
            <a:r>
              <a:rPr lang="de-DE" sz="1600" b="1" dirty="0">
                <a:solidFill>
                  <a:srgbClr val="00725B"/>
                </a:solidFill>
                <a:latin typeface="Kantumruy Pro"/>
              </a:rPr>
              <a:t>Schülerprodukte analysieren und diagnosegestützt</a:t>
            </a:r>
            <a:r>
              <a:rPr kumimoji="0" lang="de-DE" sz="1600" b="1" i="0" u="none" strike="noStrike" kern="1200" cap="none" spc="0" normalizeH="0" baseline="0" noProof="0" dirty="0">
                <a:ln>
                  <a:noFill/>
                </a:ln>
                <a:solidFill>
                  <a:srgbClr val="00725B"/>
                </a:solidFill>
                <a:effectLst/>
                <a:uLnTx/>
                <a:uFillTx/>
                <a:latin typeface="Kantumruy Pro"/>
                <a:ea typeface="+mn-ea"/>
                <a:cs typeface="+mn-cs"/>
              </a:rPr>
              <a:t> </a:t>
            </a:r>
            <a:r>
              <a:rPr lang="de-DE" sz="1600" b="1" dirty="0">
                <a:solidFill>
                  <a:srgbClr val="00725B"/>
                </a:solidFill>
                <a:latin typeface="Kantumruy Pro"/>
              </a:rPr>
              <a:t>fördern</a:t>
            </a:r>
            <a:endParaRPr lang="de-DE" sz="1600" b="1" i="0" u="none" strike="noStrike" kern="1200" cap="none" spc="0" normalizeH="0" baseline="0" noProof="0" dirty="0">
              <a:ln>
                <a:noFill/>
              </a:ln>
              <a:solidFill>
                <a:srgbClr val="00725B"/>
              </a:solidFill>
              <a:effectLst/>
              <a:uLnTx/>
              <a:uFillTx/>
              <a:latin typeface="Kantumruy Pro"/>
            </a:endParaRPr>
          </a:p>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00" b="0" i="0" u="none" strike="noStrike" kern="1200" cap="none" spc="0" normalizeH="0" baseline="0" noProof="0" dirty="0">
                <a:ln>
                  <a:noFill/>
                </a:ln>
                <a:solidFill>
                  <a:srgbClr val="0070C0"/>
                </a:solidFill>
                <a:effectLst/>
                <a:uLnTx/>
                <a:uFillTx/>
                <a:latin typeface="Kantumruy Pro"/>
                <a:ea typeface="+mn-ea"/>
                <a:cs typeface="+mn-cs"/>
              </a:rPr>
              <a:t>  </a:t>
            </a:r>
            <a:endParaRPr lang="de-DE" sz="2100" b="0" i="0" u="none" strike="noStrike" kern="1200" cap="none" spc="0" normalizeH="0" baseline="0" noProof="0" dirty="0">
              <a:ln>
                <a:noFill/>
              </a:ln>
              <a:solidFill>
                <a:srgbClr val="0070C0"/>
              </a:solidFill>
              <a:effectLst/>
              <a:uLnTx/>
              <a:uFillTx/>
              <a:latin typeface="Kantumruy Pro"/>
            </a:endParaRPr>
          </a:p>
        </p:txBody>
      </p:sp>
      <p:sp>
        <p:nvSpPr>
          <p:cNvPr id="32" name="Freihandform: Form 31">
            <a:extLst>
              <a:ext uri="{FF2B5EF4-FFF2-40B4-BE49-F238E27FC236}">
                <a16:creationId xmlns:a16="http://schemas.microsoft.com/office/drawing/2014/main" id="{EADDFF9A-DE4E-6966-AEAA-7D892C449985}"/>
              </a:ext>
            </a:extLst>
          </p:cNvPr>
          <p:cNvSpPr/>
          <p:nvPr/>
        </p:nvSpPr>
        <p:spPr>
          <a:xfrm>
            <a:off x="10507801" y="1353172"/>
            <a:ext cx="1212161" cy="3558771"/>
          </a:xfrm>
          <a:custGeom>
            <a:avLst/>
            <a:gdLst>
              <a:gd name="connsiteX0" fmla="*/ 0 w 1668393"/>
              <a:gd name="connsiteY0" fmla="*/ 166839 h 2670954"/>
              <a:gd name="connsiteX1" fmla="*/ 166839 w 1668393"/>
              <a:gd name="connsiteY1" fmla="*/ 0 h 2670954"/>
              <a:gd name="connsiteX2" fmla="*/ 1501554 w 1668393"/>
              <a:gd name="connsiteY2" fmla="*/ 0 h 2670954"/>
              <a:gd name="connsiteX3" fmla="*/ 1668393 w 1668393"/>
              <a:gd name="connsiteY3" fmla="*/ 166839 h 2670954"/>
              <a:gd name="connsiteX4" fmla="*/ 1668393 w 1668393"/>
              <a:gd name="connsiteY4" fmla="*/ 2504115 h 2670954"/>
              <a:gd name="connsiteX5" fmla="*/ 1501554 w 1668393"/>
              <a:gd name="connsiteY5" fmla="*/ 2670954 h 2670954"/>
              <a:gd name="connsiteX6" fmla="*/ 166839 w 1668393"/>
              <a:gd name="connsiteY6" fmla="*/ 2670954 h 2670954"/>
              <a:gd name="connsiteX7" fmla="*/ 0 w 1668393"/>
              <a:gd name="connsiteY7" fmla="*/ 2504115 h 2670954"/>
              <a:gd name="connsiteX8" fmla="*/ 0 w 1668393"/>
              <a:gd name="connsiteY8" fmla="*/ 166839 h 267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8393" h="2670954">
                <a:moveTo>
                  <a:pt x="0" y="166839"/>
                </a:moveTo>
                <a:cubicBezTo>
                  <a:pt x="0" y="74696"/>
                  <a:pt x="74696" y="0"/>
                  <a:pt x="166839" y="0"/>
                </a:cubicBezTo>
                <a:lnTo>
                  <a:pt x="1501554" y="0"/>
                </a:lnTo>
                <a:cubicBezTo>
                  <a:pt x="1593697" y="0"/>
                  <a:pt x="1668393" y="74696"/>
                  <a:pt x="1668393" y="166839"/>
                </a:cubicBezTo>
                <a:lnTo>
                  <a:pt x="1668393" y="2504115"/>
                </a:lnTo>
                <a:cubicBezTo>
                  <a:pt x="1668393" y="2596258"/>
                  <a:pt x="1593697" y="2670954"/>
                  <a:pt x="1501554" y="2670954"/>
                </a:cubicBezTo>
                <a:lnTo>
                  <a:pt x="166839" y="2670954"/>
                </a:lnTo>
                <a:cubicBezTo>
                  <a:pt x="74696" y="2670954"/>
                  <a:pt x="0" y="2596258"/>
                  <a:pt x="0" y="2504115"/>
                </a:cubicBezTo>
                <a:lnTo>
                  <a:pt x="0" y="166839"/>
                </a:lnTo>
                <a:close/>
              </a:path>
            </a:pathLst>
          </a:cu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16840" tIns="116840" rIns="116840" bIns="2609731"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1363099" rtl="0" eaLnBrk="1" fontAlgn="auto" latinLnBrk="0" hangingPunct="1">
              <a:lnSpc>
                <a:spcPct val="90000"/>
              </a:lnSpc>
              <a:spcBef>
                <a:spcPct val="0"/>
              </a:spcBef>
              <a:spcAft>
                <a:spcPct val="35000"/>
              </a:spcAft>
              <a:buClrTx/>
              <a:buSzTx/>
              <a:buFontTx/>
              <a:buNone/>
              <a:tabLst/>
              <a:defRPr/>
            </a:pPr>
            <a:endParaRPr kumimoji="0" lang="de-DE" sz="3067" b="0" i="0" u="none" strike="noStrike" kern="1200" cap="none" spc="0" normalizeH="0" baseline="0" noProof="0" dirty="0">
              <a:ln>
                <a:noFill/>
              </a:ln>
              <a:solidFill>
                <a:prstClr val="white"/>
              </a:solidFill>
              <a:effectLst/>
              <a:uLnTx/>
              <a:uFillTx/>
              <a:latin typeface="Kantumruy Pro"/>
              <a:ea typeface="+mn-ea"/>
              <a:cs typeface="+mn-cs"/>
            </a:endParaRPr>
          </a:p>
        </p:txBody>
      </p:sp>
      <p:sp>
        <p:nvSpPr>
          <p:cNvPr id="39" name="Freihandform: Form 38">
            <a:extLst>
              <a:ext uri="{FF2B5EF4-FFF2-40B4-BE49-F238E27FC236}">
                <a16:creationId xmlns:a16="http://schemas.microsoft.com/office/drawing/2014/main" id="{5058BAF3-1A22-7FDF-84B9-39CE11F04ECA}"/>
              </a:ext>
            </a:extLst>
          </p:cNvPr>
          <p:cNvSpPr/>
          <p:nvPr/>
        </p:nvSpPr>
        <p:spPr>
          <a:xfrm>
            <a:off x="10684418" y="2437509"/>
            <a:ext cx="858924" cy="598108"/>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00AC8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ctr" defTabSz="948243" rtl="0" eaLnBrk="1" fontAlgn="auto" latinLnBrk="0" hangingPunct="1">
              <a:lnSpc>
                <a:spcPct val="90000"/>
              </a:lnSpc>
              <a:spcBef>
                <a:spcPct val="0"/>
              </a:spcBef>
              <a:spcAft>
                <a:spcPct val="35000"/>
              </a:spcAft>
              <a:buClrTx/>
              <a:buSzTx/>
              <a:buFontTx/>
              <a:buNone/>
              <a:tabLst/>
              <a:defRPr/>
            </a:pPr>
            <a:r>
              <a:rPr kumimoji="0" lang="de-DE" sz="2133" b="0" i="0" u="none" strike="noStrike" kern="1200" cap="none" spc="0" normalizeH="0" baseline="0" noProof="0" dirty="0">
                <a:ln>
                  <a:noFill/>
                </a:ln>
                <a:solidFill>
                  <a:prstClr val="white"/>
                </a:solidFill>
                <a:effectLst/>
                <a:uLnTx/>
                <a:uFillTx/>
                <a:latin typeface="Kantumruy Pro"/>
                <a:ea typeface="+mn-ea"/>
                <a:cs typeface="+mn-cs"/>
              </a:rPr>
              <a:t>PLG</a:t>
            </a:r>
          </a:p>
        </p:txBody>
      </p:sp>
      <p:sp>
        <p:nvSpPr>
          <p:cNvPr id="30" name="Textfeld 29">
            <a:extLst>
              <a:ext uri="{FF2B5EF4-FFF2-40B4-BE49-F238E27FC236}">
                <a16:creationId xmlns:a16="http://schemas.microsoft.com/office/drawing/2014/main" id="{47F81CEC-C978-C2CA-2CE7-3977BED9C701}"/>
              </a:ext>
            </a:extLst>
          </p:cNvPr>
          <p:cNvSpPr txBox="1"/>
          <p:nvPr/>
        </p:nvSpPr>
        <p:spPr bwMode="auto">
          <a:xfrm>
            <a:off x="10563905" y="4650954"/>
            <a:ext cx="254479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U-Entwicklung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500" b="1" i="0" u="none" strike="noStrike" kern="1200" cap="none" spc="0" normalizeH="0" baseline="0" noProof="0" dirty="0">
                <a:ln>
                  <a:noFill/>
                </a:ln>
                <a:solidFill>
                  <a:srgbClr val="002060"/>
                </a:solidFill>
                <a:effectLst/>
                <a:uLnTx/>
                <a:uFillTx/>
                <a:latin typeface="Kantumruy Pro"/>
                <a:ea typeface="+mn-ea"/>
                <a:cs typeface="Calibri"/>
              </a:rPr>
              <a:t>in Schulteams</a:t>
            </a:r>
            <a:endParaRPr kumimoji="0" lang="de-DE" sz="1500" b="1" i="0" u="none" strike="noStrike" kern="1200" cap="none" spc="0" normalizeH="0" baseline="0" noProof="0" dirty="0">
              <a:ln>
                <a:noFill/>
              </a:ln>
              <a:solidFill>
                <a:srgbClr val="002060"/>
              </a:solidFill>
              <a:effectLst/>
              <a:uLnTx/>
              <a:uFillTx/>
              <a:latin typeface="Kantumruy Pro"/>
              <a:ea typeface="+mn-ea"/>
              <a:cs typeface="+mn-cs"/>
            </a:endParaRPr>
          </a:p>
        </p:txBody>
      </p:sp>
      <p:pic>
        <p:nvPicPr>
          <p:cNvPr id="33" name="Grafik 32">
            <a:extLst>
              <a:ext uri="{FF2B5EF4-FFF2-40B4-BE49-F238E27FC236}">
                <a16:creationId xmlns:a16="http://schemas.microsoft.com/office/drawing/2014/main" id="{84535B4E-8B32-731E-37B4-59BDDA0F6B85}"/>
              </a:ext>
            </a:extLst>
          </p:cNvPr>
          <p:cNvPicPr>
            <a:picLocks noChangeAspect="1"/>
          </p:cNvPicPr>
          <p:nvPr/>
        </p:nvPicPr>
        <p:blipFill rotWithShape="1">
          <a:blip r:embed="rId4"/>
          <a:srcRect l="11551" t="7219" r="13459" b="30728"/>
          <a:stretch/>
        </p:blipFill>
        <p:spPr>
          <a:xfrm>
            <a:off x="7653899" y="4717110"/>
            <a:ext cx="1919972" cy="1191567"/>
          </a:xfrm>
          <a:prstGeom prst="rect">
            <a:avLst/>
          </a:prstGeom>
        </p:spPr>
      </p:pic>
      <p:pic>
        <p:nvPicPr>
          <p:cNvPr id="34" name="Grafik 33">
            <a:extLst>
              <a:ext uri="{FF2B5EF4-FFF2-40B4-BE49-F238E27FC236}">
                <a16:creationId xmlns:a16="http://schemas.microsoft.com/office/drawing/2014/main" id="{FBE62A8D-2E93-A1E5-C014-7F516FC04829}"/>
              </a:ext>
            </a:extLst>
          </p:cNvPr>
          <p:cNvPicPr>
            <a:picLocks noChangeAspect="1"/>
          </p:cNvPicPr>
          <p:nvPr/>
        </p:nvPicPr>
        <p:blipFill rotWithShape="1">
          <a:blip r:embed="rId5"/>
          <a:srcRect t="6555" b="12995"/>
          <a:stretch/>
        </p:blipFill>
        <p:spPr>
          <a:xfrm>
            <a:off x="1129412" y="4717109"/>
            <a:ext cx="2048256" cy="1235867"/>
          </a:xfrm>
          <a:prstGeom prst="rect">
            <a:avLst/>
          </a:prstGeom>
        </p:spPr>
      </p:pic>
      <p:pic>
        <p:nvPicPr>
          <p:cNvPr id="5" name="Grafik 4">
            <a:extLst>
              <a:ext uri="{FF2B5EF4-FFF2-40B4-BE49-F238E27FC236}">
                <a16:creationId xmlns:a16="http://schemas.microsoft.com/office/drawing/2014/main" id="{DF105C21-DEB8-7B2D-DC28-D3A9A1E116DE}"/>
              </a:ext>
            </a:extLst>
          </p:cNvPr>
          <p:cNvPicPr>
            <a:picLocks noChangeAspect="1"/>
          </p:cNvPicPr>
          <p:nvPr/>
        </p:nvPicPr>
        <p:blipFill rotWithShape="1">
          <a:blip r:embed="rId6"/>
          <a:srcRect l="6594" r="15133"/>
          <a:stretch/>
        </p:blipFill>
        <p:spPr>
          <a:xfrm>
            <a:off x="10604916" y="1549239"/>
            <a:ext cx="1017925" cy="756920"/>
          </a:xfrm>
          <a:prstGeom prst="rect">
            <a:avLst/>
          </a:prstGeom>
        </p:spPr>
      </p:pic>
      <p:pic>
        <p:nvPicPr>
          <p:cNvPr id="3" name="Grafik 2">
            <a:extLst>
              <a:ext uri="{FF2B5EF4-FFF2-40B4-BE49-F238E27FC236}">
                <a16:creationId xmlns:a16="http://schemas.microsoft.com/office/drawing/2014/main" id="{AD3B4C5F-2942-B332-0497-BD791A328346}"/>
              </a:ext>
            </a:extLst>
          </p:cNvPr>
          <p:cNvPicPr>
            <a:picLocks noChangeAspect="1"/>
          </p:cNvPicPr>
          <p:nvPr/>
        </p:nvPicPr>
        <p:blipFill rotWithShape="1">
          <a:blip r:embed="rId7"/>
          <a:srcRect l="27717" t="4256" b="11411"/>
          <a:stretch/>
        </p:blipFill>
        <p:spPr>
          <a:xfrm rot="5400000">
            <a:off x="10558676" y="3491618"/>
            <a:ext cx="1110405" cy="971637"/>
          </a:xfrm>
          <a:prstGeom prst="rect">
            <a:avLst/>
          </a:prstGeom>
        </p:spPr>
      </p:pic>
      <p:sp>
        <p:nvSpPr>
          <p:cNvPr id="2" name="Foliennummernplatzhalter 3">
            <a:extLst>
              <a:ext uri="{FF2B5EF4-FFF2-40B4-BE49-F238E27FC236}">
                <a16:creationId xmlns:a16="http://schemas.microsoft.com/office/drawing/2014/main" id="{C5624E64-79AD-AB6E-51D0-9C10E2B3C40E}"/>
              </a:ext>
            </a:extLst>
          </p:cNvPr>
          <p:cNvSpPr txBox="1">
            <a:spLocks/>
          </p:cNvSpPr>
          <p:nvPr/>
        </p:nvSpPr>
        <p:spPr>
          <a:xfrm>
            <a:off x="1" y="6523831"/>
            <a:ext cx="624254" cy="166998"/>
          </a:xfrm>
          <a:prstGeom prst="rect">
            <a:avLst/>
          </a:prstGeom>
        </p:spPr>
        <p:txBody>
          <a:bodyPr vert="horz" lIns="0" tIns="0" rIns="0" bIns="0" rtlCol="0" anchor="t" anchorCtr="0">
            <a:noAutofit/>
          </a:bodyPr>
          <a:lstStyle>
            <a:defPPr>
              <a:defRPr lang="de-DE"/>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61EB5E-53A7-4DEC-945D-5A8AF1014CBF}" type="slidenum">
              <a:rPr lang="de-DE" smtClean="0"/>
              <a:pPr/>
              <a:t>9</a:t>
            </a:fld>
            <a:endParaRPr lang="de-DE" dirty="0"/>
          </a:p>
        </p:txBody>
      </p:sp>
      <p:sp>
        <p:nvSpPr>
          <p:cNvPr id="35" name="Rechteck 34">
            <a:extLst>
              <a:ext uri="{FF2B5EF4-FFF2-40B4-BE49-F238E27FC236}">
                <a16:creationId xmlns:a16="http://schemas.microsoft.com/office/drawing/2014/main" id="{F0E879E5-525F-BA5D-497A-3C33238FD5C8}"/>
              </a:ext>
            </a:extLst>
          </p:cNvPr>
          <p:cNvSpPr/>
          <p:nvPr/>
        </p:nvSpPr>
        <p:spPr>
          <a:xfrm>
            <a:off x="10476748" y="1288224"/>
            <a:ext cx="1715251" cy="4929492"/>
          </a:xfrm>
          <a:prstGeom prst="rect">
            <a:avLst/>
          </a:prstGeom>
          <a:solidFill>
            <a:schemeClr val="tx1">
              <a:alpha val="7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Freihandform: Form 5">
            <a:extLst>
              <a:ext uri="{FF2B5EF4-FFF2-40B4-BE49-F238E27FC236}">
                <a16:creationId xmlns:a16="http://schemas.microsoft.com/office/drawing/2014/main" id="{586AB6B8-9794-C3FC-5382-454BB50F34C2}"/>
              </a:ext>
            </a:extLst>
          </p:cNvPr>
          <p:cNvSpPr/>
          <p:nvPr/>
        </p:nvSpPr>
        <p:spPr>
          <a:xfrm>
            <a:off x="983302" y="3146896"/>
            <a:ext cx="2990460" cy="2854561"/>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Aspekte Funktionalen Denkens (Grundvorstellungen)</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Darstellungen und Darstellungswechsel von Funktionen</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Experimentieren mit Gegenständen (Wippe) und mit digitaler Unterstützung </a:t>
            </a:r>
          </a:p>
          <a:p>
            <a:pPr marL="285750" indent="-285750" defTabSz="948243">
              <a:lnSpc>
                <a:spcPct val="90000"/>
              </a:lnSpc>
              <a:spcBef>
                <a:spcPct val="0"/>
              </a:spcBef>
              <a:spcAft>
                <a:spcPct val="35000"/>
              </a:spcAft>
              <a:buFont typeface="Calibri"/>
              <a:buChar char="-"/>
              <a:defRPr/>
            </a:pPr>
            <a:r>
              <a:rPr lang="de-DE" sz="1500" dirty="0">
                <a:solidFill>
                  <a:srgbClr val="00725B"/>
                </a:solidFill>
                <a:latin typeface="+mj-lt"/>
              </a:rPr>
              <a:t>Experimentieren mit GeoGebra (Rechteck)</a:t>
            </a:r>
          </a:p>
        </p:txBody>
      </p:sp>
      <p:sp>
        <p:nvSpPr>
          <p:cNvPr id="16" name="Freihandform: Form 15">
            <a:extLst>
              <a:ext uri="{FF2B5EF4-FFF2-40B4-BE49-F238E27FC236}">
                <a16:creationId xmlns:a16="http://schemas.microsoft.com/office/drawing/2014/main" id="{63C86CA5-9817-DACB-5503-91DBB69D1535}"/>
              </a:ext>
            </a:extLst>
          </p:cNvPr>
          <p:cNvSpPr/>
          <p:nvPr/>
        </p:nvSpPr>
        <p:spPr>
          <a:xfrm>
            <a:off x="7083240" y="3146896"/>
            <a:ext cx="3091732" cy="2854561"/>
          </a:xfrm>
          <a:custGeom>
            <a:avLst/>
            <a:gdLst>
              <a:gd name="connsiteX0" fmla="*/ 0 w 1334714"/>
              <a:gd name="connsiteY0" fmla="*/ 80533 h 805329"/>
              <a:gd name="connsiteX1" fmla="*/ 80533 w 1334714"/>
              <a:gd name="connsiteY1" fmla="*/ 0 h 805329"/>
              <a:gd name="connsiteX2" fmla="*/ 1254181 w 1334714"/>
              <a:gd name="connsiteY2" fmla="*/ 0 h 805329"/>
              <a:gd name="connsiteX3" fmla="*/ 1334714 w 1334714"/>
              <a:gd name="connsiteY3" fmla="*/ 80533 h 805329"/>
              <a:gd name="connsiteX4" fmla="*/ 1334714 w 1334714"/>
              <a:gd name="connsiteY4" fmla="*/ 724796 h 805329"/>
              <a:gd name="connsiteX5" fmla="*/ 1254181 w 1334714"/>
              <a:gd name="connsiteY5" fmla="*/ 805329 h 805329"/>
              <a:gd name="connsiteX6" fmla="*/ 80533 w 1334714"/>
              <a:gd name="connsiteY6" fmla="*/ 805329 h 805329"/>
              <a:gd name="connsiteX7" fmla="*/ 0 w 1334714"/>
              <a:gd name="connsiteY7" fmla="*/ 724796 h 805329"/>
              <a:gd name="connsiteX8" fmla="*/ 0 w 1334714"/>
              <a:gd name="connsiteY8" fmla="*/ 80533 h 80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714" h="805329">
                <a:moveTo>
                  <a:pt x="0" y="80533"/>
                </a:moveTo>
                <a:cubicBezTo>
                  <a:pt x="0" y="36056"/>
                  <a:pt x="36056" y="0"/>
                  <a:pt x="80533" y="0"/>
                </a:cubicBezTo>
                <a:lnTo>
                  <a:pt x="1254181" y="0"/>
                </a:lnTo>
                <a:cubicBezTo>
                  <a:pt x="1298658" y="0"/>
                  <a:pt x="1334714" y="36056"/>
                  <a:pt x="1334714" y="80533"/>
                </a:cubicBezTo>
                <a:lnTo>
                  <a:pt x="1334714" y="724796"/>
                </a:lnTo>
                <a:cubicBezTo>
                  <a:pt x="1334714" y="769273"/>
                  <a:pt x="1298658" y="805329"/>
                  <a:pt x="1254181" y="805329"/>
                </a:cubicBezTo>
                <a:lnTo>
                  <a:pt x="80533" y="805329"/>
                </a:lnTo>
                <a:cubicBezTo>
                  <a:pt x="36056" y="805329"/>
                  <a:pt x="0" y="769273"/>
                  <a:pt x="0" y="724796"/>
                </a:cubicBezTo>
                <a:lnTo>
                  <a:pt x="0" y="80533"/>
                </a:lnTo>
                <a:close/>
              </a:path>
            </a:pathLst>
          </a:custGeom>
          <a:solidFill>
            <a:srgbClr val="E7FAF3"/>
          </a:solidFill>
          <a:ln>
            <a:solidFill>
              <a:srgbClr val="00725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636" tIns="72089" rIns="85636" bIns="72089" numCol="1" spcCol="1270" anchor="ctr" anchorCtr="0">
            <a:no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171450" indent="-171450" defTabSz="948243">
              <a:lnSpc>
                <a:spcPct val="90000"/>
              </a:lnSpc>
              <a:spcBef>
                <a:spcPct val="0"/>
              </a:spcBef>
              <a:spcAft>
                <a:spcPct val="35000"/>
              </a:spcAft>
              <a:buFont typeface="Calibri"/>
              <a:buChar char="-"/>
              <a:defRPr/>
            </a:pPr>
            <a:r>
              <a:rPr lang="de-DE" sz="1500" dirty="0">
                <a:solidFill>
                  <a:srgbClr val="00725B"/>
                </a:solidFill>
              </a:rPr>
              <a:t>Diagnose von Fehlvorstellungen</a:t>
            </a:r>
            <a:endParaRPr lang="en-US" sz="1500" dirty="0">
              <a:solidFill>
                <a:srgbClr val="00725B"/>
              </a:solidFill>
            </a:endParaRPr>
          </a:p>
          <a:p>
            <a:pPr marL="171450" indent="-171450" defTabSz="948243">
              <a:lnSpc>
                <a:spcPct val="90000"/>
              </a:lnSpc>
              <a:spcBef>
                <a:spcPct val="0"/>
              </a:spcBef>
              <a:spcAft>
                <a:spcPct val="35000"/>
              </a:spcAft>
              <a:buFont typeface="Calibri"/>
              <a:buChar char="-"/>
              <a:defRPr/>
            </a:pPr>
            <a:r>
              <a:rPr lang="de-DE" sz="1500" dirty="0">
                <a:solidFill>
                  <a:srgbClr val="00725B"/>
                </a:solidFill>
              </a:rPr>
              <a:t>Diagnoseinstrumente</a:t>
            </a:r>
            <a:endParaRPr lang="en-US" sz="1500" dirty="0">
              <a:solidFill>
                <a:srgbClr val="00725B"/>
              </a:solidFill>
            </a:endParaRPr>
          </a:p>
          <a:p>
            <a:pPr marL="171450" indent="-171450" defTabSz="948243">
              <a:lnSpc>
                <a:spcPct val="90000"/>
              </a:lnSpc>
              <a:spcBef>
                <a:spcPct val="0"/>
              </a:spcBef>
              <a:spcAft>
                <a:spcPct val="35000"/>
              </a:spcAft>
              <a:buFont typeface="Calibri"/>
              <a:buChar char="-"/>
              <a:defRPr/>
            </a:pPr>
            <a:r>
              <a:rPr lang="de-DE" sz="1500" dirty="0">
                <a:solidFill>
                  <a:srgbClr val="00725B"/>
                </a:solidFill>
              </a:rPr>
              <a:t>Adaptive Förderung Funktionalen Denkens gestützt auf diagnostischen Erkenntnissen</a:t>
            </a:r>
          </a:p>
        </p:txBody>
      </p:sp>
      <p:sp>
        <p:nvSpPr>
          <p:cNvPr id="31" name="Rechteck 30">
            <a:extLst>
              <a:ext uri="{FF2B5EF4-FFF2-40B4-BE49-F238E27FC236}">
                <a16:creationId xmlns:a16="http://schemas.microsoft.com/office/drawing/2014/main" id="{8AA522CB-1087-4CF7-9D51-58CD50C39694}"/>
              </a:ext>
            </a:extLst>
          </p:cNvPr>
          <p:cNvSpPr/>
          <p:nvPr/>
        </p:nvSpPr>
        <p:spPr>
          <a:xfrm>
            <a:off x="6761737" y="1215851"/>
            <a:ext cx="5419294" cy="5058538"/>
          </a:xfrm>
          <a:prstGeom prst="rect">
            <a:avLst/>
          </a:prstGeom>
          <a:solidFill>
            <a:schemeClr val="tx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L-Form 26">
            <a:extLst>
              <a:ext uri="{FF2B5EF4-FFF2-40B4-BE49-F238E27FC236}">
                <a16:creationId xmlns:a16="http://schemas.microsoft.com/office/drawing/2014/main" id="{9AE7120B-0A92-465F-9BA7-C044E3BBBF43}"/>
              </a:ext>
            </a:extLst>
          </p:cNvPr>
          <p:cNvSpPr/>
          <p:nvPr/>
        </p:nvSpPr>
        <p:spPr>
          <a:xfrm>
            <a:off x="569159" y="1288224"/>
            <a:ext cx="5030305" cy="4801291"/>
          </a:xfrm>
          <a:prstGeom prst="corner">
            <a:avLst>
              <a:gd name="adj1" fmla="val 25788"/>
              <a:gd name="adj2" fmla="val 76946"/>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7" name="Textfeld 36">
            <a:extLst>
              <a:ext uri="{FF2B5EF4-FFF2-40B4-BE49-F238E27FC236}">
                <a16:creationId xmlns:a16="http://schemas.microsoft.com/office/drawing/2014/main" id="{4AA3C137-D2EF-4801-B8A5-65979E19DDED}"/>
              </a:ext>
            </a:extLst>
          </p:cNvPr>
          <p:cNvSpPr txBox="1"/>
          <p:nvPr/>
        </p:nvSpPr>
        <p:spPr bwMode="auto">
          <a:xfrm>
            <a:off x="3926138" y="5539921"/>
            <a:ext cx="2544791"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de-DE" sz="1867" b="1" i="0" u="none" strike="noStrike" kern="1200" cap="none" spc="0" normalizeH="0" baseline="0" noProof="0" dirty="0">
                <a:ln>
                  <a:noFill/>
                </a:ln>
                <a:solidFill>
                  <a:srgbClr val="002060"/>
                </a:solidFill>
                <a:effectLst/>
                <a:uLnTx/>
                <a:uFillTx/>
                <a:latin typeface="Kantumruy Pro"/>
                <a:ea typeface="+mn-ea"/>
                <a:cs typeface="Calibri"/>
              </a:rPr>
              <a:t>Vorbereitung</a:t>
            </a:r>
            <a:endParaRPr kumimoji="0" lang="de-DE" sz="3200" b="1" i="0" u="none" strike="noStrike" kern="1200" cap="none" spc="0" normalizeH="0" baseline="0" noProof="0" dirty="0">
              <a:ln>
                <a:noFill/>
              </a:ln>
              <a:solidFill>
                <a:srgbClr val="002060"/>
              </a:solidFill>
              <a:effectLst/>
              <a:uLnTx/>
              <a:uFillTx/>
              <a:latin typeface="Kantumruy Pro"/>
              <a:ea typeface="+mn-ea"/>
              <a:cs typeface="+mn-cs"/>
            </a:endParaRPr>
          </a:p>
        </p:txBody>
      </p:sp>
    </p:spTree>
    <p:custDataLst>
      <p:tags r:id="rId1"/>
    </p:custDataLst>
    <p:extLst>
      <p:ext uri="{BB962C8B-B14F-4D97-AF65-F5344CB8AC3E}">
        <p14:creationId xmlns:p14="http://schemas.microsoft.com/office/powerpoint/2010/main" val="682563308"/>
      </p:ext>
    </p:extLst>
  </p:cSld>
  <p:clrMapOvr>
    <a:masterClrMapping/>
  </p:clrMapOvr>
  <mc:AlternateContent xmlns:mc="http://schemas.openxmlformats.org/markup-compatibility/2006" xmlns:p14="http://schemas.microsoft.com/office/powerpoint/2010/main">
    <mc:Choice Requires="p14">
      <p:transition spd="slow" p14:dur="2000" advTm="12832"/>
    </mc:Choice>
    <mc:Fallback xmlns="">
      <p:transition spd="slow" advTm="128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3|19.4|9.1"/>
</p:tagLst>
</file>

<file path=ppt/tags/tag10.xml><?xml version="1.0" encoding="utf-8"?>
<p:tagLst xmlns:a="http://schemas.openxmlformats.org/drawingml/2006/main" xmlns:r="http://schemas.openxmlformats.org/officeDocument/2006/relationships" xmlns:p="http://schemas.openxmlformats.org/presentationml/2006/main">
  <p:tag name="TIMING" val="|8.2|10.8|11.9|13.2"/>
</p:tagLst>
</file>

<file path=ppt/tags/tag11.xml><?xml version="1.0" encoding="utf-8"?>
<p:tagLst xmlns:a="http://schemas.openxmlformats.org/drawingml/2006/main" xmlns:r="http://schemas.openxmlformats.org/officeDocument/2006/relationships" xmlns:p="http://schemas.openxmlformats.org/presentationml/2006/main">
  <p:tag name="TIMING" val="|23.7"/>
</p:tagLst>
</file>

<file path=ppt/tags/tag12.xml><?xml version="1.0" encoding="utf-8"?>
<p:tagLst xmlns:a="http://schemas.openxmlformats.org/drawingml/2006/main" xmlns:r="http://schemas.openxmlformats.org/officeDocument/2006/relationships" xmlns:p="http://schemas.openxmlformats.org/presentationml/2006/main">
  <p:tag name="TIMING" val="|26.3"/>
</p:tagLst>
</file>

<file path=ppt/tags/tag13.xml><?xml version="1.0" encoding="utf-8"?>
<p:tagLst xmlns:a="http://schemas.openxmlformats.org/drawingml/2006/main" xmlns:r="http://schemas.openxmlformats.org/officeDocument/2006/relationships" xmlns:p="http://schemas.openxmlformats.org/presentationml/2006/main">
  <p:tag name="TIMING" val="|26.7"/>
</p:tagLst>
</file>

<file path=ppt/tags/tag14.xml><?xml version="1.0" encoding="utf-8"?>
<p:tagLst xmlns:a="http://schemas.openxmlformats.org/drawingml/2006/main" xmlns:r="http://schemas.openxmlformats.org/officeDocument/2006/relationships" xmlns:p="http://schemas.openxmlformats.org/presentationml/2006/main">
  <p:tag name="TIMING" val="|26.8|1.5"/>
</p:tagLst>
</file>

<file path=ppt/tags/tag15.xml><?xml version="1.0" encoding="utf-8"?>
<p:tagLst xmlns:a="http://schemas.openxmlformats.org/drawingml/2006/main" xmlns:r="http://schemas.openxmlformats.org/officeDocument/2006/relationships" xmlns:p="http://schemas.openxmlformats.org/presentationml/2006/main">
  <p:tag name="TIMING" val="|23.4|31.3"/>
</p:tagLst>
</file>

<file path=ppt/tags/tag16.xml><?xml version="1.0" encoding="utf-8"?>
<p:tagLst xmlns:a="http://schemas.openxmlformats.org/drawingml/2006/main" xmlns:r="http://schemas.openxmlformats.org/officeDocument/2006/relationships" xmlns:p="http://schemas.openxmlformats.org/presentationml/2006/main">
  <p:tag name="TIMING" val="|3.5"/>
</p:tagLst>
</file>

<file path=ppt/tags/tag17.xml><?xml version="1.0" encoding="utf-8"?>
<p:tagLst xmlns:a="http://schemas.openxmlformats.org/drawingml/2006/main" xmlns:r="http://schemas.openxmlformats.org/officeDocument/2006/relationships" xmlns:p="http://schemas.openxmlformats.org/presentationml/2006/main">
  <p:tag name="TIMING" val="|53.5|2"/>
</p:tagLst>
</file>

<file path=ppt/tags/tag18.xml><?xml version="1.0" encoding="utf-8"?>
<p:tagLst xmlns:a="http://schemas.openxmlformats.org/drawingml/2006/main" xmlns:r="http://schemas.openxmlformats.org/officeDocument/2006/relationships" xmlns:p="http://schemas.openxmlformats.org/presentationml/2006/main">
  <p:tag name="TIMING" val="|15.9|9.9|7|8.6|14.7|9.2|8.4|2.1|1.5|7.7|1.2|25.1"/>
</p:tagLst>
</file>

<file path=ppt/tags/tag19.xml><?xml version="1.0" encoding="utf-8"?>
<p:tagLst xmlns:a="http://schemas.openxmlformats.org/drawingml/2006/main" xmlns:r="http://schemas.openxmlformats.org/officeDocument/2006/relationships" xmlns:p="http://schemas.openxmlformats.org/presentationml/2006/main">
  <p:tag name="TIMING" val="|24.9|1.7"/>
</p:tagLst>
</file>

<file path=ppt/tags/tag2.xml><?xml version="1.0" encoding="utf-8"?>
<p:tagLst xmlns:a="http://schemas.openxmlformats.org/drawingml/2006/main" xmlns:r="http://schemas.openxmlformats.org/officeDocument/2006/relationships" xmlns:p="http://schemas.openxmlformats.org/presentationml/2006/main">
  <p:tag name="TIMING" val="|61.3|5.6"/>
</p:tagLst>
</file>

<file path=ppt/tags/tag20.xml><?xml version="1.0" encoding="utf-8"?>
<p:tagLst xmlns:a="http://schemas.openxmlformats.org/drawingml/2006/main" xmlns:r="http://schemas.openxmlformats.org/officeDocument/2006/relationships" xmlns:p="http://schemas.openxmlformats.org/presentationml/2006/main">
  <p:tag name="TIMING" val="|61.8"/>
</p:tagLst>
</file>

<file path=ppt/tags/tag3.xml><?xml version="1.0" encoding="utf-8"?>
<p:tagLst xmlns:a="http://schemas.openxmlformats.org/drawingml/2006/main" xmlns:r="http://schemas.openxmlformats.org/officeDocument/2006/relationships" xmlns:p="http://schemas.openxmlformats.org/presentationml/2006/main">
  <p:tag name="TIMING" val="|64.7|6.8"/>
</p:tagLst>
</file>

<file path=ppt/tags/tag4.xml><?xml version="1.0" encoding="utf-8"?>
<p:tagLst xmlns:a="http://schemas.openxmlformats.org/drawingml/2006/main" xmlns:r="http://schemas.openxmlformats.org/officeDocument/2006/relationships" xmlns:p="http://schemas.openxmlformats.org/presentationml/2006/main">
  <p:tag name="TIMING" val="|23.1|17.6"/>
</p:tagLst>
</file>

<file path=ppt/tags/tag5.xml><?xml version="1.0" encoding="utf-8"?>
<p:tagLst xmlns:a="http://schemas.openxmlformats.org/drawingml/2006/main" xmlns:r="http://schemas.openxmlformats.org/officeDocument/2006/relationships" xmlns:p="http://schemas.openxmlformats.org/presentationml/2006/main">
  <p:tag name="TIMING" val="|2.3"/>
</p:tagLst>
</file>

<file path=ppt/tags/tag6.xml><?xml version="1.0" encoding="utf-8"?>
<p:tagLst xmlns:a="http://schemas.openxmlformats.org/drawingml/2006/main" xmlns:r="http://schemas.openxmlformats.org/officeDocument/2006/relationships" xmlns:p="http://schemas.openxmlformats.org/presentationml/2006/main">
  <p:tag name="TIMING" val="|16.8|1.2|1.7"/>
</p:tagLst>
</file>

<file path=ppt/tags/tag7.xml><?xml version="1.0" encoding="utf-8"?>
<p:tagLst xmlns:a="http://schemas.openxmlformats.org/drawingml/2006/main" xmlns:r="http://schemas.openxmlformats.org/officeDocument/2006/relationships" xmlns:p="http://schemas.openxmlformats.org/presentationml/2006/main">
  <p:tag name="TIMING" val="|18.3|6.8"/>
</p:tagLst>
</file>

<file path=ppt/tags/tag8.xml><?xml version="1.0" encoding="utf-8"?>
<p:tagLst xmlns:a="http://schemas.openxmlformats.org/drawingml/2006/main" xmlns:r="http://schemas.openxmlformats.org/officeDocument/2006/relationships" xmlns:p="http://schemas.openxmlformats.org/presentationml/2006/main">
  <p:tag name="TIMING" val="|30.7|2.7|3.3|2.4|12.2|8.9"/>
</p:tagLst>
</file>

<file path=ppt/tags/tag9.xml><?xml version="1.0" encoding="utf-8"?>
<p:tagLst xmlns:a="http://schemas.openxmlformats.org/drawingml/2006/main" xmlns:r="http://schemas.openxmlformats.org/officeDocument/2006/relationships" xmlns:p="http://schemas.openxmlformats.org/presentationml/2006/main">
  <p:tag name="TIMING" val="|9.6|16.9|12.3|3.4|17.1|26.8|8.5"/>
</p:tagLst>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7E0BA7AC115944945CB274A1ED9EF4" ma:contentTypeVersion="14" ma:contentTypeDescription="Create a new document." ma:contentTypeScope="" ma:versionID="a8c26d588dcaea5abbe33ce19e7210a7">
  <xsd:schema xmlns:xsd="http://www.w3.org/2001/XMLSchema" xmlns:xs="http://www.w3.org/2001/XMLSchema" xmlns:p="http://schemas.microsoft.com/office/2006/metadata/properties" xmlns:ns2="98143f5d-acf8-4d59-b361-61003108022f" xmlns:ns3="d771282c-58e6-4c44-a387-b8d72a59558c" targetNamespace="http://schemas.microsoft.com/office/2006/metadata/properties" ma:root="true" ma:fieldsID="fc1c8a78726b441d356175adc725df69" ns2:_="" ns3:_="">
    <xsd:import namespace="98143f5d-acf8-4d59-b361-61003108022f"/>
    <xsd:import namespace="d771282c-58e6-4c44-a387-b8d72a59558c"/>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element ref="ns2:MediaServiceOCR" minOccurs="0"/>
                <xsd:element ref="ns2:MediaServiceDateTake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143f5d-acf8-4d59-b361-6100310802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c661b680-6e8f-4cd2-b304-a0eb608713ff"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771282c-58e6-4c44-a387-b8d72a59558c"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2857e244-7378-4b65-9742-8f0c9fa5805a}" ma:internalName="TaxCatchAll" ma:showField="CatchAllData" ma:web="d771282c-58e6-4c44-a387-b8d72a59558c">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771282c-58e6-4c44-a387-b8d72a59558c" xsi:nil="true"/>
    <lcf76f155ced4ddcb4097134ff3c332f xmlns="98143f5d-acf8-4d59-b361-61003108022f">
      <Terms xmlns="http://schemas.microsoft.com/office/infopath/2007/PartnerControls"/>
    </lcf76f155ced4ddcb4097134ff3c332f>
    <SharedWithUsers xmlns="d771282c-58e6-4c44-a387-b8d72a59558c">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9BEB44-95D9-4A8E-A456-706F6D8476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143f5d-acf8-4d59-b361-61003108022f"/>
    <ds:schemaRef ds:uri="d771282c-58e6-4c44-a387-b8d72a5955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B20B619-979F-475E-B89D-8F43011ACEEE}">
  <ds:schemaRefs>
    <ds:schemaRef ds:uri="http://purl.org/dc/terms/"/>
    <ds:schemaRef ds:uri="http://schemas.microsoft.com/office/2006/metadata/properties"/>
    <ds:schemaRef ds:uri="http://purl.org/dc/elements/1.1/"/>
    <ds:schemaRef ds:uri="http://schemas.microsoft.com/office/2006/documentManagement/types"/>
    <ds:schemaRef ds:uri="d771282c-58e6-4c44-a387-b8d72a59558c"/>
    <ds:schemaRef ds:uri="http://www.w3.org/XML/1998/namespace"/>
    <ds:schemaRef ds:uri="http://schemas.microsoft.com/office/infopath/2007/PartnerControls"/>
    <ds:schemaRef ds:uri="http://schemas.openxmlformats.org/package/2006/metadata/core-properties"/>
    <ds:schemaRef ds:uri="98143f5d-acf8-4d59-b361-61003108022f"/>
    <ds:schemaRef ds:uri="http://purl.org/dc/dcmitype/"/>
  </ds:schemaRefs>
</ds:datastoreItem>
</file>

<file path=customXml/itemProps3.xml><?xml version="1.0" encoding="utf-8"?>
<ds:datastoreItem xmlns:ds="http://schemas.openxmlformats.org/officeDocument/2006/customXml" ds:itemID="{4A56BD7C-D088-45D8-AE7A-D382985D7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8937</Words>
  <Application>Microsoft Office PowerPoint</Application>
  <PresentationFormat>Breitbild</PresentationFormat>
  <Paragraphs>754</Paragraphs>
  <Slides>43</Slides>
  <Notes>41</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43</vt:i4>
      </vt:variant>
    </vt:vector>
  </HeadingPairs>
  <TitlesOfParts>
    <vt:vector size="54" baseType="lpstr">
      <vt:lpstr>Indie Flower</vt:lpstr>
      <vt:lpstr>Kantumruy Pro Medium</vt:lpstr>
      <vt:lpstr>Arial</vt:lpstr>
      <vt:lpstr>Kantumruy Pro SemiBold</vt:lpstr>
      <vt:lpstr>Cambria Math</vt:lpstr>
      <vt:lpstr>Kantumruy Pro</vt:lpstr>
      <vt:lpstr>Aptos</vt:lpstr>
      <vt:lpstr>Calibri Light</vt:lpstr>
      <vt:lpstr>Symbol</vt:lpstr>
      <vt:lpstr>Calibri</vt:lpstr>
      <vt:lpstr>LD-Design</vt:lpstr>
      <vt:lpstr>„Funktionaler Zusammenhang“ - ein Fortbildungsmodul für die Sekundarstufe I  Baustein 1</vt:lpstr>
      <vt:lpstr>PowerPoint-Präsentation</vt:lpstr>
      <vt:lpstr>PowerPoint-Präsentation</vt:lpstr>
      <vt:lpstr>PowerPoint-Präsentation</vt:lpstr>
      <vt:lpstr>Inhalte und Ablauf des Fortbildungsmoduls </vt:lpstr>
      <vt:lpstr>Inhalte und Ablauf des Fortbildungsmoduls </vt:lpstr>
      <vt:lpstr>Inhalte und Ablauf des Fortbildungsmoduls Funktionaler Zusammenhang</vt:lpstr>
      <vt:lpstr>Denkmoment </vt:lpstr>
      <vt:lpstr>Inhalte und Ablauf des Fortbildungsmoduls Funktionaler Zusammenhang</vt:lpstr>
      <vt:lpstr>Was erwartet Sie in Baustein 1? </vt:lpstr>
      <vt:lpstr>Was erwartet Sie in Baustein 1? </vt:lpstr>
      <vt:lpstr>PowerPoint-Präsentation</vt:lpstr>
      <vt:lpstr>Vom Bildungsplan in den Unterricht  „Mathematisch Modellieren“ mit dem Forscherkreislauf</vt:lpstr>
      <vt:lpstr>Vom Bildungsplan in den Unterricht  „Mathematisch Modellieren“ mit dem Forscherkreislauf</vt:lpstr>
      <vt:lpstr>Vom Bildungsplan in den Unterricht  „Mathematisch Modellieren“ mit dem Forscherkreislauf</vt:lpstr>
      <vt:lpstr>Aktivität I: Bringe die Wippe ins Gleichgewicht Schülerinnen und Schüler</vt:lpstr>
      <vt:lpstr>Aktivität I: Bringe die Wippe ins Gleichgewicht Schülerinnen und Schüler / Lehrkraft</vt:lpstr>
      <vt:lpstr>Aktivität I: Bringe die Wippe ins Gleichgewicht Lernendenprodukte (am Forscherkreis)</vt:lpstr>
      <vt:lpstr>Aktivität I: Bringe die Wippe ins Gleichgewicht Lernendenprodukte (Vergleich vor und nach dem Experiment)</vt:lpstr>
      <vt:lpstr>PowerPoint-Präsentation</vt:lpstr>
      <vt:lpstr>PowerPoint-Präsentation</vt:lpstr>
      <vt:lpstr>PowerPoint-Präsentation</vt:lpstr>
      <vt:lpstr>PowerPoint-Präsentation</vt:lpstr>
      <vt:lpstr>Aspekte Funktionalen Denkens (GV) bei der Aufgabe „Bringe die Wippe ins Gleichgewicht“ </vt:lpstr>
      <vt:lpstr>Aspekte Funktionalen Denkens (GV) bei der Aufgabe „Bringe die Wippe ins Gleichgewicht“ </vt:lpstr>
      <vt:lpstr>Aspekte Funktionalen Denkens (GV) bei der Aufgabe "Bringe die Wippe ins Gleichgewicht" </vt:lpstr>
      <vt:lpstr>Aspekte Funktionalen Denkens (GV) bei der Aufgabe "Bringe die Wippe ins Gleichgewicht" </vt:lpstr>
      <vt:lpstr>Kaffee?</vt:lpstr>
      <vt:lpstr>Aktivität I: Bringe die Wippe ins Gleichgewicht Lehrkraft</vt:lpstr>
      <vt:lpstr>Aktivität I: Bringe die Wippe ins Gleichgewicht Digitale Wippe</vt:lpstr>
      <vt:lpstr>Aktivität I: Bringe die Wippe ins Gleichgewicht LK-Statements aus Fortbildungen</vt:lpstr>
      <vt:lpstr>Was erwartet Sie in Baustein 1? </vt:lpstr>
      <vt:lpstr>Aktivität II: Rechtecke erforschen Schülerinnen und Schüler</vt:lpstr>
      <vt:lpstr>Aktivität II: Wir erforschen A und U von Rechtecken Potenziale und Fortführung mit anderen Funktionstypen</vt:lpstr>
      <vt:lpstr>Ein Blick ins Schulbuch </vt:lpstr>
      <vt:lpstr>Take-home messages Lehrkraft</vt:lpstr>
      <vt:lpstr>Take-home message Lehrkraft</vt:lpstr>
      <vt:lpstr>Aufbau und Ablauf des Fortbildungsmoduls Funktionaler Zusammenhang</vt:lpstr>
      <vt:lpstr>PowerPoint-Präsentation</vt:lpstr>
      <vt:lpstr>Literatur</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Funktionaler Zusammenhang - Baustein 1</dc:title>
  <dc:subject>MINT-ProNeD</dc:subject>
  <dc:creator>Bogda, F.;Özel, E.;Vogel, M;Friesen, M.</dc:creator>
  <cp:lastModifiedBy>Ruge, Johanna</cp:lastModifiedBy>
  <cp:revision>127</cp:revision>
  <dcterms:created xsi:type="dcterms:W3CDTF">2024-10-09T08:31:46Z</dcterms:created>
  <dcterms:modified xsi:type="dcterms:W3CDTF">2025-10-29T10:46:04Z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0x0101000E7E0BA7AC115944945CB274A1ED9EF4</vt:lpwstr>
  </property>
  <property fmtid="{D5CDD505-2E9C-101B-9397-08002B2CF9AE}" pid="3" name="MediaServiceImageTags">
    <vt:lpwstr/>
  </property>
  <property fmtid="{D5CDD505-2E9C-101B-9397-08002B2CF9AE}" pid="4" name="Order">
    <vt:r8>234200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